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71" r:id="rId3"/>
    <p:sldId id="258" r:id="rId4"/>
    <p:sldId id="270" r:id="rId5"/>
    <p:sldId id="260" r:id="rId6"/>
    <p:sldId id="261" r:id="rId7"/>
    <p:sldId id="263" r:id="rId8"/>
    <p:sldId id="269" r:id="rId9"/>
    <p:sldId id="267" r:id="rId10"/>
    <p:sldId id="268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4565" autoAdjust="0"/>
  </p:normalViewPr>
  <p:slideViewPr>
    <p:cSldViewPr snapToGrid="0" snapToObjects="1" showGuides="1">
      <p:cViewPr varScale="1">
        <p:scale>
          <a:sx n="91" d="100"/>
          <a:sy n="91" d="100"/>
        </p:scale>
        <p:origin x="-84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75BAA-5F41-954B-BEEF-3CCB99B0FB14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FB21F-E211-644F-89DD-EF6B23405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216E-7499-7D47-84DD-B4286BE0360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662FA-252C-E149-87C3-D6A3F01B5169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AA75-7F2E-FC4D-B36E-BEF04033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A Decade of Altered Temperature Affects Soil Fungal Communities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129" y="3886199"/>
            <a:ext cx="7086600" cy="23137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Garamond"/>
                <a:cs typeface="Garamond"/>
              </a:rPr>
              <a:t>Matt Belus</a:t>
            </a:r>
          </a:p>
          <a:p>
            <a:r>
              <a:rPr lang="en-US" dirty="0" smtClean="0">
                <a:latin typeface="Garamond"/>
                <a:cs typeface="Garamond"/>
              </a:rPr>
              <a:t>Dr. Bruce Hungate, Dr. George Koch, Rebecca Mau </a:t>
            </a:r>
          </a:p>
          <a:p>
            <a:r>
              <a:rPr lang="en-US" dirty="0" smtClean="0">
                <a:latin typeface="Garamond"/>
                <a:cs typeface="Garamond"/>
              </a:rPr>
              <a:t>Northern Arizona Department of Biological Sciences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4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Acknowledgements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62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Dr. Hungate and Dr. Koch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Dr. Nancy Johnson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Andrew </a:t>
            </a:r>
            <a:r>
              <a:rPr lang="en-US" sz="3000" dirty="0" err="1" smtClean="0">
                <a:solidFill>
                  <a:srgbClr val="FFFFFF"/>
                </a:solidFill>
                <a:latin typeface="Garamond"/>
                <a:cs typeface="Garamond"/>
              </a:rPr>
              <a:t>Krohn</a:t>
            </a:r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 and </a:t>
            </a:r>
            <a:r>
              <a:rPr lang="en-US" sz="3000" dirty="0" err="1" smtClean="0">
                <a:solidFill>
                  <a:srgbClr val="FFFFFF"/>
                </a:solidFill>
                <a:latin typeface="Garamond"/>
                <a:cs typeface="Garamond"/>
              </a:rPr>
              <a:t>EnGGen</a:t>
            </a:r>
            <a:endParaRPr lang="en-US" sz="30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Becky Mau, Theresa McHugh, and Ember Morrissey, Michaela </a:t>
            </a:r>
            <a:r>
              <a:rPr lang="en-US" sz="3000" dirty="0" err="1" smtClean="0">
                <a:solidFill>
                  <a:srgbClr val="FFFFFF"/>
                </a:solidFill>
                <a:latin typeface="Garamond"/>
                <a:cs typeface="Garamond"/>
              </a:rPr>
              <a:t>Hayer</a:t>
            </a:r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, and Bo Stevens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The Center for Ecosystem Science and Society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Undergraduate Research Experience in Global Climate Change Science at Northern Arizona University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NAU NASA Space Grant</a:t>
            </a:r>
          </a:p>
          <a:p>
            <a:endParaRPr lang="en-US" sz="30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4" name="irc_mi" descr="http://upload.wikimedia.org/wikipedia/commons/2/25/Nasa-logo.gif"/>
          <p:cNvPicPr/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32756" y="14646"/>
            <a:ext cx="1994535" cy="170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pace_Grant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553" y="5038388"/>
            <a:ext cx="1338818" cy="1788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475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Fungal Abundance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 descr="qP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892"/>
            <a:ext cx="9144000" cy="5134984"/>
          </a:xfrm>
          <a:prstGeom prst="rect">
            <a:avLst/>
          </a:prstGeom>
          <a:ln>
            <a:solidFill>
              <a:srgbClr val="FFFFFF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01082" y="5558179"/>
          <a:ext cx="3721094" cy="1123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35"/>
                <a:gridCol w="704034"/>
                <a:gridCol w="664482"/>
                <a:gridCol w="812143"/>
              </a:tblGrid>
              <a:tr h="159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latin typeface="Garamond"/>
                          <a:cs typeface="Garamond"/>
                        </a:rPr>
                        <a:t>Source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latin typeface="Garamond"/>
                          <a:cs typeface="Garamond"/>
                        </a:rPr>
                        <a:t>SS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atin typeface="Garamond"/>
                          <a:cs typeface="Garamond"/>
                        </a:rPr>
                        <a:t>F</a:t>
                      </a:r>
                      <a:r>
                        <a:rPr lang="en-US" sz="1200" b="1" u="none" strike="noStrike" dirty="0" smtClean="0">
                          <a:latin typeface="Garamond"/>
                          <a:cs typeface="Garamond"/>
                        </a:rPr>
                        <a:t> 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200" b="1" u="none" strike="noStrike" baseline="0" dirty="0" err="1" smtClean="0">
                          <a:latin typeface="Garamond"/>
                          <a:cs typeface="Garamond"/>
                        </a:rPr>
                        <a:t>p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Garamond"/>
                          <a:cs typeface="Garamond"/>
                        </a:rPr>
                        <a:t>Ecosystem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latin typeface="Garamond"/>
                          <a:cs typeface="Garamond"/>
                        </a:rPr>
                        <a:t>1.57E+15</a:t>
                      </a:r>
                      <a:endParaRPr lang="en-US" sz="1200" b="0" i="0" u="none" strike="noStrike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Garamond"/>
                          <a:cs typeface="Garamond"/>
                        </a:rPr>
                        <a:t>0.5164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Garamond"/>
                          <a:cs typeface="Garamond"/>
                        </a:rPr>
                        <a:t>0.6769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latin typeface="Garamond"/>
                          <a:cs typeface="Garamond"/>
                        </a:rPr>
                        <a:t>Transplant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Garamond"/>
                          <a:cs typeface="Garamond"/>
                        </a:rPr>
                        <a:t>4.26E+15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Garamond"/>
                          <a:cs typeface="Garamond"/>
                        </a:rPr>
                        <a:t>4.1982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latin typeface="Garamond"/>
                          <a:cs typeface="Garamond"/>
                        </a:rPr>
                        <a:t>0.0572</a:t>
                      </a:r>
                      <a:endParaRPr lang="en-US" sz="1200" b="0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atin typeface="Garamond"/>
                          <a:cs typeface="Garamond"/>
                        </a:rPr>
                        <a:t>Ecosystem*</a:t>
                      </a:r>
                      <a:r>
                        <a:rPr lang="en-US" sz="1200" b="1" u="none" strike="noStrike" dirty="0" smtClean="0">
                          <a:latin typeface="Garamond"/>
                          <a:cs typeface="Garamond"/>
                        </a:rPr>
                        <a:t>Treatment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latin typeface="Garamond"/>
                          <a:cs typeface="Garamond"/>
                        </a:rPr>
                        <a:t>1.05E+16</a:t>
                      </a:r>
                      <a:endParaRPr lang="en-US" sz="1200" b="1" i="0" u="none" strike="noStrike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atin typeface="Garamond"/>
                          <a:cs typeface="Garamond"/>
                        </a:rPr>
                        <a:t>3.4535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atin typeface="Garamond"/>
                          <a:cs typeface="Garamond"/>
                        </a:rPr>
                        <a:t>0.0416</a:t>
                      </a:r>
                      <a:endParaRPr lang="en-US" sz="1200" b="1" i="0" u="none" strike="noStrike" dirty="0"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NASA and Climate Change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NASA’s Mission: </a:t>
            </a:r>
            <a:r>
              <a:rPr lang="en-US" i="1" dirty="0" smtClean="0">
                <a:solidFill>
                  <a:schemeClr val="bg1"/>
                </a:solidFill>
                <a:latin typeface="Garamond"/>
                <a:cs typeface="Garamond"/>
              </a:rPr>
              <a:t>Drive advances in science, technology, aeronautics, and space exploration to enhance knowledge, education, innovation, economic vitality, and stewardship of Earth. </a:t>
            </a:r>
          </a:p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Space is vast and not fully understood, but so are the soils on Earth.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29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Climate Change and Soil Fungi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4430"/>
            <a:ext cx="3801702" cy="4915029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Soils are the largest terrestrial carbon reservoir.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Soils act as a sink and a source for carbon.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Soils contain diverse microbial communities.</a:t>
            </a:r>
          </a:p>
          <a:p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Microbes, such as fungi, can influence nutrient cycles.</a:t>
            </a:r>
          </a:p>
          <a:p>
            <a:endParaRPr lang="en-US" sz="30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>
              <a:buNone/>
            </a:pPr>
            <a:endParaRPr lang="en-US" sz="3000" dirty="0" smtClean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36" name="Picture 35" descr="carbon_cy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95" y="845595"/>
            <a:ext cx="4045081" cy="5323060"/>
          </a:xfrm>
          <a:prstGeom prst="rect">
            <a:avLst/>
          </a:prstGeom>
        </p:spPr>
      </p:pic>
      <p:sp>
        <p:nvSpPr>
          <p:cNvPr id="48" name="Freeform 47"/>
          <p:cNvSpPr/>
          <p:nvPr/>
        </p:nvSpPr>
        <p:spPr>
          <a:xfrm>
            <a:off x="7298634" y="2251480"/>
            <a:ext cx="1911327" cy="2644122"/>
          </a:xfrm>
          <a:custGeom>
            <a:avLst/>
            <a:gdLst>
              <a:gd name="connsiteX0" fmla="*/ 414172 w 1911327"/>
              <a:gd name="connsiteY0" fmla="*/ 380361 h 2644122"/>
              <a:gd name="connsiteX1" fmla="*/ 9204 w 1911327"/>
              <a:gd name="connsiteY1" fmla="*/ 1687084 h 2644122"/>
              <a:gd name="connsiteX2" fmla="*/ 358949 w 1911327"/>
              <a:gd name="connsiteY2" fmla="*/ 2460076 h 2644122"/>
              <a:gd name="connsiteX3" fmla="*/ 1721115 w 1911327"/>
              <a:gd name="connsiteY3" fmla="*/ 2294435 h 2644122"/>
              <a:gd name="connsiteX4" fmla="*/ 1500223 w 1911327"/>
              <a:gd name="connsiteY4" fmla="*/ 361956 h 2644122"/>
              <a:gd name="connsiteX5" fmla="*/ 1058440 w 1911327"/>
              <a:gd name="connsiteY5" fmla="*/ 122697 h 2644122"/>
              <a:gd name="connsiteX6" fmla="*/ 598248 w 1911327"/>
              <a:gd name="connsiteY6" fmla="*/ 233124 h 2644122"/>
              <a:gd name="connsiteX7" fmla="*/ 377357 w 1911327"/>
              <a:gd name="connsiteY7" fmla="*/ 453979 h 2644122"/>
              <a:gd name="connsiteX8" fmla="*/ 377357 w 1911327"/>
              <a:gd name="connsiteY8" fmla="*/ 453979 h 26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327" h="2644122">
                <a:moveTo>
                  <a:pt x="414172" y="380361"/>
                </a:moveTo>
                <a:cubicBezTo>
                  <a:pt x="216290" y="860413"/>
                  <a:pt x="18408" y="1340465"/>
                  <a:pt x="9204" y="1687084"/>
                </a:cubicBezTo>
                <a:cubicBezTo>
                  <a:pt x="0" y="2033703"/>
                  <a:pt x="73631" y="2358851"/>
                  <a:pt x="358949" y="2460076"/>
                </a:cubicBezTo>
                <a:cubicBezTo>
                  <a:pt x="644268" y="2561301"/>
                  <a:pt x="1530903" y="2644122"/>
                  <a:pt x="1721115" y="2294435"/>
                </a:cubicBezTo>
                <a:cubicBezTo>
                  <a:pt x="1911327" y="1944748"/>
                  <a:pt x="1610669" y="723912"/>
                  <a:pt x="1500223" y="361956"/>
                </a:cubicBezTo>
                <a:cubicBezTo>
                  <a:pt x="1389777" y="0"/>
                  <a:pt x="1208769" y="144169"/>
                  <a:pt x="1058440" y="122697"/>
                </a:cubicBezTo>
                <a:cubicBezTo>
                  <a:pt x="908111" y="101225"/>
                  <a:pt x="711762" y="177910"/>
                  <a:pt x="598248" y="233124"/>
                </a:cubicBezTo>
                <a:cubicBezTo>
                  <a:pt x="484734" y="288338"/>
                  <a:pt x="377357" y="453979"/>
                  <a:pt x="377357" y="453979"/>
                </a:cubicBezTo>
                <a:lnTo>
                  <a:pt x="377357" y="453979"/>
                </a:lnTo>
              </a:path>
            </a:pathLst>
          </a:cu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258902" y="6323023"/>
            <a:ext cx="49694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Image Credit: </a:t>
            </a:r>
            <a:r>
              <a:rPr lang="en-US" sz="1100" i="1" dirty="0" smtClean="0">
                <a:solidFill>
                  <a:srgbClr val="FFFFFF"/>
                </a:solidFill>
              </a:rPr>
              <a:t>U.S. DOE, Biological and Environmental Research Information System.</a:t>
            </a:r>
            <a:endParaRPr lang="en-US" sz="11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Research Question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>
              <a:buNone/>
            </a:pPr>
            <a:endParaRPr lang="en-US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How will long-term warming affect soil fungal communities?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e-jumpers-newest-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501" y="4050"/>
            <a:ext cx="9779678" cy="6857999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>
            <a:off x="1215956" y="404049"/>
            <a:ext cx="622507" cy="4762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5" name="Picture 4" descr="mesocos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362" y="4263136"/>
            <a:ext cx="3868545" cy="257903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823311" y="20762"/>
          <a:ext cx="3420942" cy="1953892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40314"/>
                <a:gridCol w="949038"/>
                <a:gridCol w="1331590"/>
              </a:tblGrid>
              <a:tr h="49729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Ecosystem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Elevation (</a:t>
                      </a:r>
                      <a:r>
                        <a:rPr lang="en-US" sz="1200" dirty="0" err="1" smtClean="0"/>
                        <a:t>m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Mean Annual Temperature (°C)</a:t>
                      </a:r>
                      <a:endParaRPr lang="en-US" sz="1200" dirty="0"/>
                    </a:p>
                  </a:txBody>
                  <a:tcPr/>
                </a:tc>
              </a:tr>
              <a:tr h="33313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Mixed conifer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2,620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6.6</a:t>
                      </a:r>
                      <a:endParaRPr lang="en-US" sz="1200" dirty="0"/>
                    </a:p>
                  </a:txBody>
                  <a:tcPr/>
                </a:tc>
              </a:tr>
              <a:tr h="33313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Ponderosa pine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2,344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</a:tr>
              <a:tr h="33313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Pinyon-juniper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2,020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33313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Desert</a:t>
                      </a:r>
                      <a:r>
                        <a:rPr lang="en-US" sz="1200" baseline="0" dirty="0" smtClean="0"/>
                        <a:t> Grassland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1,760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Methods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Soil samples were taken in 2011.</a:t>
            </a:r>
          </a:p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Genomic DNA was extracted from soils.</a:t>
            </a:r>
          </a:p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454 Pyrosequencing of the Internal Transcribed Spacer (ITS) region of ribosomal DNA (</a:t>
            </a:r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rDNA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).</a:t>
            </a:r>
          </a:p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Data were analyzed with Quantitative Insights into Microbial Ecology (QIIME) and </a:t>
            </a:r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PCoRD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statistical packages. 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9" name="Content Placeholder 8" descr="Gradient_cro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3724" b="-63724"/>
          <a:stretch>
            <a:fillRect/>
          </a:stretch>
        </p:blipFill>
        <p:spPr>
          <a:xfrm>
            <a:off x="4648200" y="-69580"/>
            <a:ext cx="4038600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850" y="4692051"/>
            <a:ext cx="2128129" cy="21281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17230" y="2990869"/>
            <a:ext cx="1412044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28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Species Richness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9" name="Picture 8" descr="Ot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730"/>
            <a:ext cx="9144000" cy="513498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03025" y="5680211"/>
          <a:ext cx="3721094" cy="1092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35"/>
                <a:gridCol w="807401"/>
                <a:gridCol w="561115"/>
                <a:gridCol w="812143"/>
              </a:tblGrid>
              <a:tr h="159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latin typeface="Verdana"/>
                        </a:rPr>
                        <a:t>Source </a:t>
                      </a:r>
                      <a:endParaRPr lang="en-US" sz="1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Verdana"/>
                        </a:rPr>
                        <a:t>SS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Verdana"/>
                        </a:rPr>
                        <a:t>F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latin typeface="Verdana"/>
                        </a:rPr>
                        <a:t>p</a:t>
                      </a:r>
                      <a:endParaRPr lang="en-US" sz="1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Verdana"/>
                        </a:rPr>
                        <a:t>Ecosystem 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Verdana"/>
                        </a:rPr>
                        <a:t>29673.857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latin typeface="Verdana"/>
                        </a:rPr>
                        <a:t>9.0565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latin typeface="Verdana"/>
                        </a:rPr>
                        <a:t>0.001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Treatment 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Verdana"/>
                        </a:rPr>
                        <a:t>189.282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Verdana"/>
                        </a:rPr>
                        <a:t>0.1733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Verdana"/>
                        </a:rPr>
                        <a:t>0.6827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</a:tr>
              <a:tr h="309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Ecosystem*Treatment 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Verdana"/>
                        </a:rPr>
                        <a:t>5236.448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Verdana"/>
                        </a:rPr>
                        <a:t>1.5982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Verdana"/>
                        </a:rPr>
                        <a:t>0.2291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4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Experimental warming alters soil fungal communities</a:t>
            </a:r>
            <a:endParaRPr lang="en-US" sz="2800" dirty="0">
              <a:latin typeface="Garamond"/>
              <a:cs typeface="Garamond"/>
            </a:endParaRPr>
          </a:p>
        </p:txBody>
      </p:sp>
      <p:pic>
        <p:nvPicPr>
          <p:cNvPr id="6" name="Picture 5" descr="SPECIES_ECOXTRAN_NOV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883464"/>
            <a:ext cx="5905500" cy="5762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1537" y="4248383"/>
            <a:ext cx="1970767" cy="20292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6200000">
            <a:off x="2074750" y="4775752"/>
            <a:ext cx="969222" cy="1147987"/>
          </a:xfrm>
          <a:prstGeom prst="corner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5366" y="5051342"/>
            <a:ext cx="3649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6282086" y="2052787"/>
            <a:ext cx="182732" cy="118146"/>
          </a:xfrm>
          <a:prstGeom prst="diamond">
            <a:avLst/>
          </a:prstGeom>
          <a:solidFill>
            <a:srgbClr val="0080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4208496" y="3122433"/>
            <a:ext cx="182732" cy="118146"/>
          </a:xfrm>
          <a:prstGeom prst="diamond">
            <a:avLst/>
          </a:prstGeom>
          <a:solidFill>
            <a:schemeClr val="bg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6274858" y="2278151"/>
            <a:ext cx="182732" cy="118146"/>
          </a:xfrm>
          <a:prstGeom prst="diamond">
            <a:avLst/>
          </a:prstGeom>
          <a:solidFill>
            <a:srgbClr val="FFFFFF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/>
          <p:cNvSpPr/>
          <p:nvPr/>
        </p:nvSpPr>
        <p:spPr>
          <a:xfrm>
            <a:off x="4437096" y="3287533"/>
            <a:ext cx="182732" cy="118146"/>
          </a:xfrm>
          <a:prstGeom prst="diamond">
            <a:avLst/>
          </a:prstGeom>
          <a:solidFill>
            <a:schemeClr val="bg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4189446" y="3541533"/>
            <a:ext cx="182732" cy="118146"/>
          </a:xfrm>
          <a:prstGeom prst="diamond">
            <a:avLst/>
          </a:prstGeom>
          <a:solidFill>
            <a:schemeClr val="bg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4430746" y="2524186"/>
            <a:ext cx="182732" cy="118146"/>
          </a:xfrm>
          <a:prstGeom prst="diamond">
            <a:avLst/>
          </a:prstGeom>
          <a:solidFill>
            <a:srgbClr val="0080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/>
          <p:cNvSpPr/>
          <p:nvPr/>
        </p:nvSpPr>
        <p:spPr>
          <a:xfrm>
            <a:off x="4202146" y="2330874"/>
            <a:ext cx="182732" cy="118146"/>
          </a:xfrm>
          <a:prstGeom prst="diamond">
            <a:avLst/>
          </a:prstGeom>
          <a:solidFill>
            <a:srgbClr val="0080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/>
          <p:cNvSpPr/>
          <p:nvPr/>
        </p:nvSpPr>
        <p:spPr>
          <a:xfrm>
            <a:off x="3881921" y="2557859"/>
            <a:ext cx="182732" cy="118146"/>
          </a:xfrm>
          <a:prstGeom prst="diamond">
            <a:avLst/>
          </a:prstGeom>
          <a:solidFill>
            <a:srgbClr val="0080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33355" y="1919870"/>
            <a:ext cx="808182" cy="402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97255" y="1550538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Mixed Conifer</a:t>
            </a:r>
            <a:endParaRPr lang="en-US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9828" y="2424947"/>
            <a:ext cx="11255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Garamond"/>
                <a:cs typeface="Garamond"/>
              </a:rPr>
              <a:t>Ponderosa </a:t>
            </a:r>
          </a:p>
          <a:p>
            <a:r>
              <a:rPr lang="en-US" dirty="0" smtClean="0">
                <a:solidFill>
                  <a:srgbClr val="008000"/>
                </a:solidFill>
                <a:latin typeface="Garamond"/>
                <a:cs typeface="Garamond"/>
              </a:rPr>
              <a:t>Pine</a:t>
            </a:r>
            <a:endParaRPr lang="en-US" dirty="0">
              <a:solidFill>
                <a:srgbClr val="008000"/>
              </a:solidFill>
              <a:latin typeface="Garamond"/>
              <a:cs typeface="Garamon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4185" y="3078129"/>
            <a:ext cx="555175" cy="79017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19828" y="4366527"/>
            <a:ext cx="14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  <a:latin typeface="Garamond"/>
                <a:cs typeface="Garamond"/>
              </a:rPr>
              <a:t> Piñon-Juniper </a:t>
            </a:r>
            <a:endParaRPr lang="en-US" dirty="0">
              <a:solidFill>
                <a:srgbClr val="800080"/>
              </a:solidFill>
              <a:latin typeface="Garamond"/>
              <a:cs typeface="Garamon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32195" y="5627888"/>
            <a:ext cx="177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Garamond"/>
                <a:cs typeface="Garamond"/>
              </a:rPr>
              <a:t>Desert Grassland</a:t>
            </a:r>
            <a:endParaRPr lang="en-US" dirty="0">
              <a:solidFill>
                <a:srgbClr val="996633"/>
              </a:solidFill>
              <a:latin typeface="Garamond"/>
              <a:cs typeface="Garamond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6160524" y="4797138"/>
          <a:ext cx="292071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0945"/>
                <a:gridCol w="701791"/>
                <a:gridCol w="606633"/>
                <a:gridCol w="95135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Source</a:t>
                      </a:r>
                      <a:endParaRPr lang="en-US" sz="1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SS</a:t>
                      </a:r>
                      <a:endParaRPr lang="en-US" sz="1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F</a:t>
                      </a:r>
                      <a:endParaRPr lang="en-US" sz="1000" b="1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err="1"/>
                        <a:t>p</a:t>
                      </a:r>
                      <a:r>
                        <a:rPr lang="en-US" sz="1000" b="1" u="none" strike="noStrike" dirty="0"/>
                        <a:t> </a:t>
                      </a:r>
                      <a:endParaRPr lang="en-US" sz="1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/>
                        <a:t>Ecosystem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3.0127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/>
                        <a:t>7.1</a:t>
                      </a:r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0.0002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/>
                        <a:t>Transplant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/>
                        <a:t>0.2866</a:t>
                      </a:r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/>
                        <a:t>2.0263</a:t>
                      </a:r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/>
                        <a:t>0.0316</a:t>
                      </a:r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err="1"/>
                        <a:t>Interac</a:t>
                      </a:r>
                      <a:r>
                        <a:rPr lang="en-US" sz="1000" u="none" strike="noStrike" dirty="0"/>
                        <a:t>.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/>
                        <a:t>1.0194</a:t>
                      </a:r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2.4024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0.001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164056" y="4366527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Two Way </a:t>
            </a:r>
            <a:r>
              <a:rPr lang="en-US" dirty="0" err="1" smtClean="0">
                <a:latin typeface="Garamond"/>
                <a:cs typeface="Garamond"/>
              </a:rPr>
              <a:t>perMANOVA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1569123" y="3541533"/>
            <a:ext cx="366116" cy="4874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3731213" y="6402350"/>
            <a:ext cx="690405" cy="243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23" grpId="0" animBg="1"/>
      <p:bldP spid="24" grpId="0"/>
      <p:bldP spid="24" grpId="1"/>
      <p:bldP spid="25" grpId="0" animBg="1"/>
      <p:bldP spid="25" grpId="1" animBg="1"/>
      <p:bldP spid="26" grpId="0" animBg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98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Big Picture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26297"/>
            <a:ext cx="4648200" cy="5443089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5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Garamond"/>
                <a:cs typeface="Garamond"/>
              </a:rPr>
              <a:t>Long-term warming causes a community shift in soil fungal communities.</a:t>
            </a:r>
            <a:endParaRPr lang="en-US" sz="2500" dirty="0" smtClean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Garamond"/>
                <a:cs typeface="Garamond"/>
              </a:rPr>
              <a:t>Plant community composition has changed over 10 years (Wu et al. 2012).</a:t>
            </a:r>
            <a:endParaRPr lang="en-US" sz="25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500" dirty="0" smtClean="0">
                <a:solidFill>
                  <a:srgbClr val="FFFFFF"/>
                </a:solidFill>
                <a:latin typeface="Garamond"/>
                <a:cs typeface="Garamond"/>
              </a:rPr>
              <a:t>Fungal communities responses to warming are consistent with plant responses and might be influencing each other.</a:t>
            </a:r>
          </a:p>
          <a:p>
            <a:r>
              <a:rPr lang="en-US" sz="2500" dirty="0" smtClean="0">
                <a:solidFill>
                  <a:srgbClr val="FFFFFF"/>
                </a:solidFill>
                <a:latin typeface="Garamond"/>
                <a:cs typeface="Garamond"/>
              </a:rPr>
              <a:t>Warming has created a niche for new fungal communities.</a:t>
            </a:r>
            <a:r>
              <a:rPr lang="en-US" sz="2500" dirty="0" smtClean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</a:p>
          <a:p>
            <a:r>
              <a:rPr lang="en-US" sz="2500" dirty="0" smtClean="0">
                <a:solidFill>
                  <a:srgbClr val="FFFFFF"/>
                </a:solidFill>
                <a:latin typeface="Garamond"/>
                <a:cs typeface="Garamond"/>
              </a:rPr>
              <a:t>Changes in fungal taxa can have effects on ecosystem processes.</a:t>
            </a:r>
            <a:endParaRPr lang="en-US" sz="25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endParaRPr lang="en-US" sz="25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buNone/>
            </a:pPr>
            <a:endParaRPr lang="en-US" sz="25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buNone/>
            </a:pPr>
            <a:endParaRPr lang="en-US" sz="25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zone-jumpers-newest-full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9906" b="-29906"/>
          <a:stretch>
            <a:fillRect/>
          </a:stretch>
        </p:blipFill>
        <p:spPr>
          <a:xfrm>
            <a:off x="4648200" y="1166018"/>
            <a:ext cx="4495800" cy="50383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436</Words>
  <Application>Microsoft Macintosh PowerPoint</Application>
  <PresentationFormat>On-screen Show (4:3)</PresentationFormat>
  <Paragraphs>112</Paragraphs>
  <Slides>11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 Decade of Altered Temperature Affects Soil Fungal Communities</vt:lpstr>
      <vt:lpstr>NASA and Climate Change</vt:lpstr>
      <vt:lpstr>Climate Change and Soil Fungi</vt:lpstr>
      <vt:lpstr>Research Question</vt:lpstr>
      <vt:lpstr>Slide 5</vt:lpstr>
      <vt:lpstr>Methods</vt:lpstr>
      <vt:lpstr>Species Richness</vt:lpstr>
      <vt:lpstr>Experimental warming alters soil fungal communities</vt:lpstr>
      <vt:lpstr>Big Picture</vt:lpstr>
      <vt:lpstr>Acknowledgements</vt:lpstr>
      <vt:lpstr>Fungal Abundance</vt:lpstr>
    </vt:vector>
  </TitlesOfParts>
  <Company>Northern Arizona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a Decade of Altered Temperature on Soil Fungal Communities</dc:title>
  <dc:creator>Matthew Belus</dc:creator>
  <cp:lastModifiedBy>Matthew Belus</cp:lastModifiedBy>
  <cp:revision>19</cp:revision>
  <dcterms:created xsi:type="dcterms:W3CDTF">2015-04-04T00:09:09Z</dcterms:created>
  <dcterms:modified xsi:type="dcterms:W3CDTF">2015-04-04T00:13:53Z</dcterms:modified>
</cp:coreProperties>
</file>