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2" r:id="rId3"/>
    <p:sldId id="259" r:id="rId4"/>
    <p:sldId id="294" r:id="rId5"/>
    <p:sldId id="280" r:id="rId6"/>
    <p:sldId id="296" r:id="rId7"/>
    <p:sldId id="286" r:id="rId8"/>
    <p:sldId id="300" r:id="rId9"/>
    <p:sldId id="262" r:id="rId10"/>
    <p:sldId id="301" r:id="rId11"/>
    <p:sldId id="295" r:id="rId12"/>
    <p:sldId id="282" r:id="rId13"/>
    <p:sldId id="298" r:id="rId14"/>
    <p:sldId id="29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0066CC"/>
    <a:srgbClr val="3366FF"/>
    <a:srgbClr val="CCECFF"/>
    <a:srgbClr val="BBD2D7"/>
    <a:srgbClr val="39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62" d="100"/>
          <a:sy n="62" d="100"/>
        </p:scale>
        <p:origin x="-12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C972C-1D1D-41A1-BA07-B23DB2B60562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CDC79-6004-4E90-B8E1-CF8923E1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DC79-6004-4E90-B8E1-CF8923E16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from: http://blog.summithut.com/post/2013/07/26/Incinerator-Ridge-Trail-Kellogg-Trail-Mount-Bigelow.aspx</a:t>
            </a:r>
          </a:p>
          <a:p>
            <a:endParaRPr lang="en-US" dirty="0" smtClean="0"/>
          </a:p>
          <a:p>
            <a:r>
              <a:rPr lang="en-US" dirty="0" smtClean="0"/>
              <a:t>Sunrise from Kellogg Mountain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DC79-6004-4E90-B8E1-CF8923E16B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4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6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EB21-755E-4D51-98C5-D33C804968EF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85DB-6115-47B2-B54F-18F3FDF9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ortal.environment.arizona.edu/sites/www.portal.environment.arizona.edu/files/tree_rings3032415Medium_0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" b="-31105"/>
          <a:stretch/>
        </p:blipFill>
        <p:spPr bwMode="auto">
          <a:xfrm>
            <a:off x="-76200" y="0"/>
            <a:ext cx="9220200" cy="89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6569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Micrometeorological Data for Analysis of Timing of Tree Growth</a:t>
            </a: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6053" y="3048000"/>
            <a:ext cx="6933431" cy="2057400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dirty="0">
                <a:solidFill>
                  <a:schemeClr val="tx1"/>
                </a:solidFill>
              </a:rPr>
              <a:t>Arizona NASA Space Grant Symposium 2015 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6200" b="1" dirty="0" smtClean="0">
                <a:solidFill>
                  <a:schemeClr val="tx1"/>
                </a:solidFill>
              </a:rPr>
              <a:t>By</a:t>
            </a:r>
            <a:r>
              <a:rPr lang="en-US" sz="6200" b="1" dirty="0">
                <a:solidFill>
                  <a:schemeClr val="tx1"/>
                </a:solidFill>
              </a:rPr>
              <a:t>: Mathilde </a:t>
            </a:r>
            <a:r>
              <a:rPr lang="en-US" sz="6200" b="1" dirty="0" smtClean="0">
                <a:solidFill>
                  <a:schemeClr val="tx1"/>
                </a:solidFill>
              </a:rPr>
              <a:t>Westermann</a:t>
            </a:r>
          </a:p>
          <a:p>
            <a:endParaRPr lang="en-US" sz="6200" b="1" dirty="0">
              <a:solidFill>
                <a:schemeClr val="tx1"/>
              </a:solidFill>
            </a:endParaRPr>
          </a:p>
          <a:p>
            <a:r>
              <a:rPr lang="en-US" sz="6200" b="1" dirty="0">
                <a:solidFill>
                  <a:schemeClr val="tx1"/>
                </a:solidFill>
              </a:rPr>
              <a:t>Acknowledgments: </a:t>
            </a:r>
            <a:r>
              <a:rPr lang="en-US" sz="6200" b="1" dirty="0" smtClean="0">
                <a:solidFill>
                  <a:schemeClr val="tx1"/>
                </a:solidFill>
              </a:rPr>
              <a:t>Dr. Malcolm Hughes, </a:t>
            </a:r>
            <a:r>
              <a:rPr lang="en-US" sz="6200" b="1" dirty="0">
                <a:solidFill>
                  <a:schemeClr val="tx1"/>
                </a:solidFill>
              </a:rPr>
              <a:t>Dr. Kiyomi </a:t>
            </a:r>
            <a:r>
              <a:rPr lang="en-US" sz="6200" b="1" dirty="0" smtClean="0">
                <a:solidFill>
                  <a:schemeClr val="tx1"/>
                </a:solidFill>
              </a:rPr>
              <a:t>Morino,  The U of A Laboratory of Tree Ring Research , &amp; The Arizona NASA Space Grant Undergrad Internship Program </a:t>
            </a:r>
            <a:endParaRPr lang="en-US" sz="6200" b="1" dirty="0">
              <a:solidFill>
                <a:schemeClr val="tx1"/>
              </a:solidFill>
            </a:endParaRPr>
          </a:p>
          <a:p>
            <a:endParaRPr lang="en-US" sz="45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2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839" y="5794979"/>
            <a:ext cx="609600" cy="9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ne.spacegrant.org/uploads/images/Logos/nic_print3600x2993pp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943600"/>
            <a:ext cx="880710" cy="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blindschalet.com/images/products/107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037032"/>
            <a:ext cx="914400" cy="7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6019800"/>
            <a:ext cx="685800" cy="6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</a:rPr>
              <a:t>Function of nature</a:t>
            </a:r>
            <a:endParaRPr lang="en-US" sz="6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66CC"/>
                </a:solidFill>
              </a:rPr>
              <a:t>Glitch in device</a:t>
            </a:r>
            <a:endParaRPr lang="en-US" sz="6000" dirty="0">
              <a:solidFill>
                <a:srgbClr val="00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1508" y="1676400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2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2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ummithut.com/image.axd?picture=2013%2f7%2f1307+Kellogg+Mountain+Sunrise-Preview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8924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C00"/>
                </a:solidFill>
              </a:rPr>
              <a:t>Is the temperature spike induced by direct sunlight? 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3246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http://blog.summithut.com/post/2013/07/26/Incinerator-Ridge-Trail-Kellogg-Trail-Mount-Bigelow.aspx</a:t>
            </a:r>
          </a:p>
        </p:txBody>
      </p:sp>
    </p:spTree>
    <p:extLst>
      <p:ext uri="{BB962C8B-B14F-4D97-AF65-F5344CB8AC3E}">
        <p14:creationId xmlns:p14="http://schemas.microsoft.com/office/powerpoint/2010/main" val="22179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IMG_1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Experimental Design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9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IMG_10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Results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558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9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Conclusion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 sun light does not appear to be the </a:t>
            </a:r>
            <a:r>
              <a:rPr lang="en-US" dirty="0" smtClean="0"/>
              <a:t>absolute</a:t>
            </a:r>
            <a:r>
              <a:rPr lang="en-US" dirty="0" smtClean="0"/>
              <a:t> </a:t>
            </a:r>
            <a:r>
              <a:rPr lang="en-US" dirty="0" smtClean="0"/>
              <a:t>cause of temperature spikes.</a:t>
            </a:r>
          </a:p>
        </p:txBody>
      </p:sp>
    </p:spTree>
    <p:extLst>
      <p:ext uri="{BB962C8B-B14F-4D97-AF65-F5344CB8AC3E}">
        <p14:creationId xmlns:p14="http://schemas.microsoft.com/office/powerpoint/2010/main" val="24893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Next </a:t>
            </a:r>
            <a:r>
              <a:rPr lang="en-US" b="1" dirty="0" smtClean="0">
                <a:solidFill>
                  <a:srgbClr val="006600"/>
                </a:solidFill>
              </a:rPr>
              <a:t>Steps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Continue looking at sun angle and seasonal variability of spike. </a:t>
            </a:r>
          </a:p>
          <a:p>
            <a:r>
              <a:rPr lang="en-US" dirty="0" smtClean="0"/>
              <a:t>Conduct sapwood temperature experiment on Mt. Bigelow (perhaps related to morning sap flow in the tree?)</a:t>
            </a:r>
          </a:p>
          <a:p>
            <a:r>
              <a:rPr lang="en-US" dirty="0" smtClean="0"/>
              <a:t>Why does the spike rapidly decline?</a:t>
            </a:r>
          </a:p>
          <a:p>
            <a:r>
              <a:rPr lang="en-US" dirty="0" smtClean="0"/>
              <a:t>Does the spike affect tree growth??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ortal.environment.arizona.edu/sites/www.portal.environment.arizona.edu/files/tree_rings3032415Medium_0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" b="-31105"/>
          <a:stretch/>
        </p:blipFill>
        <p:spPr bwMode="auto">
          <a:xfrm>
            <a:off x="-76200" y="0"/>
            <a:ext cx="9220200" cy="89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iyo\Google Drive\Xylogeneis_KAM\images\training slides\BIG211L_July2_200.t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00" y="1371600"/>
            <a:ext cx="5486400" cy="5050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28600" y="762000"/>
            <a:ext cx="612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Snapshot of growth: July 2, 2014 (Mt Bigelow) </a:t>
            </a:r>
            <a:endParaRPr lang="en-US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48448" y="4747260"/>
            <a:ext cx="2472192" cy="1088726"/>
            <a:chOff x="2648448" y="4747260"/>
            <a:chExt cx="2472192" cy="1088726"/>
          </a:xfrm>
        </p:grpSpPr>
        <p:sp>
          <p:nvSpPr>
            <p:cNvPr id="6" name="TextBox 5"/>
            <p:cNvSpPr txBox="1"/>
            <p:nvPr/>
          </p:nvSpPr>
          <p:spPr>
            <a:xfrm>
              <a:off x="2648448" y="4747260"/>
              <a:ext cx="1624099" cy="523220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4. Mature</a:t>
              </a:r>
              <a:endParaRPr lang="en-US" sz="28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572000" y="5287346"/>
              <a:ext cx="548640" cy="54864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11" idx="1"/>
            </p:cNvCxnSpPr>
            <p:nvPr/>
          </p:nvCxnSpPr>
          <p:spPr>
            <a:xfrm>
              <a:off x="4269011" y="4990156"/>
              <a:ext cx="383335" cy="3775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14500" y="3320297"/>
            <a:ext cx="3354252" cy="523220"/>
          </a:xfrm>
          <a:prstGeom prst="rect">
            <a:avLst/>
          </a:prstGeom>
          <a:solidFill>
            <a:schemeClr val="bg2">
              <a:alpha val="7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3. Cell-wall thickening</a:t>
            </a:r>
            <a:endParaRPr lang="en-US" sz="28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354415" y="3875623"/>
            <a:ext cx="548640" cy="54864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1" idx="1"/>
          </p:cNvCxnSpPr>
          <p:nvPr/>
        </p:nvCxnSpPr>
        <p:spPr>
          <a:xfrm>
            <a:off x="5051426" y="3578433"/>
            <a:ext cx="383335" cy="377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5937393" y="2768183"/>
            <a:ext cx="548640" cy="54864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3" idx="1"/>
          </p:cNvCxnSpPr>
          <p:nvPr/>
        </p:nvCxnSpPr>
        <p:spPr>
          <a:xfrm>
            <a:off x="5634404" y="2470993"/>
            <a:ext cx="383335" cy="377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0" y="2209383"/>
            <a:ext cx="1885324" cy="523220"/>
          </a:xfrm>
          <a:prstGeom prst="rect">
            <a:avLst/>
          </a:prstGeom>
          <a:solidFill>
            <a:schemeClr val="bg2">
              <a:alpha val="7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2. Enlarging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4267200" y="1607804"/>
            <a:ext cx="1936749" cy="523220"/>
          </a:xfrm>
          <a:prstGeom prst="rect">
            <a:avLst/>
          </a:prstGeom>
          <a:solidFill>
            <a:schemeClr val="bg2">
              <a:alpha val="7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Cambium</a:t>
            </a:r>
            <a:endParaRPr lang="en-US" sz="2800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484793" y="2239446"/>
            <a:ext cx="548640" cy="54864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1"/>
          </p:cNvCxnSpPr>
          <p:nvPr/>
        </p:nvCxnSpPr>
        <p:spPr>
          <a:xfrm>
            <a:off x="6181804" y="1942256"/>
            <a:ext cx="383335" cy="3775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8" y="76200"/>
            <a:ext cx="9140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</a:rPr>
              <a:t>Introduction to the Study</a:t>
            </a:r>
            <a:endParaRPr lang="en-US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Problem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969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we get micro-scale temperature data?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093146" cy="486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00200" y="5181600"/>
            <a:ext cx="2438400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8200" y="4720407"/>
            <a:ext cx="2209800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502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iButton</a:t>
            </a:r>
            <a:r>
              <a:rPr lang="en-US" sz="2400" b="1" dirty="0" smtClean="0"/>
              <a:t>™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83021" y="452035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Quarter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19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072" y="1359281"/>
            <a:ext cx="4419600" cy="53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Approach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33504" y="2057399"/>
            <a:ext cx="2514600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0600" y="3136710"/>
            <a:ext cx="2920052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2440" y="16419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Air Temp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72121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Bark Temp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363872" y="4444622"/>
            <a:ext cx="2684232" cy="0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8104" y="409067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Hole from core sampling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0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849" y="1264920"/>
            <a:ext cx="7011351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Mathilde\AppData\Local\Microsoft\Windows\INetCache\IE\WPOELZHG\ky2hf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860" y="5562600"/>
            <a:ext cx="461540" cy="8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81200" y="6204466"/>
            <a:ext cx="1752600" cy="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6019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30 Meters</a:t>
            </a:r>
            <a:endParaRPr lang="en-US" sz="20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Site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54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1309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Tree 224 on May 23,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887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43800" cy="5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1309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Tree 225 on August 18,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72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184690"/>
            <a:ext cx="7599935" cy="55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1309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North Tower on June 30,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0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1600200"/>
            <a:ext cx="4389120" cy="40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8680" y="1600200"/>
            <a:ext cx="4389120" cy="40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7"/>
          <a:stretch/>
        </p:blipFill>
        <p:spPr bwMode="auto">
          <a:xfrm>
            <a:off x="2209800" y="3397250"/>
            <a:ext cx="122682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2"/>
          <a:stretch/>
        </p:blipFill>
        <p:spPr bwMode="auto">
          <a:xfrm>
            <a:off x="6781800" y="3397250"/>
            <a:ext cx="1206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41309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June 30, 2014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02716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Tree 225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8680" y="102716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Tree 224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1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232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Micrometeorological Data for Analysis of Timing of Tree Growth</vt:lpstr>
      <vt:lpstr>PowerPoint Presentation</vt:lpstr>
      <vt:lpstr>Problem</vt:lpstr>
      <vt:lpstr>Approach</vt:lpstr>
      <vt:lpstr>Site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Design</vt:lpstr>
      <vt:lpstr>Results </vt:lpstr>
      <vt:lpstr>Conclusion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Mathilde Westermann</dc:creator>
  <cp:lastModifiedBy>Mathilde Westermann</cp:lastModifiedBy>
  <cp:revision>134</cp:revision>
  <dcterms:created xsi:type="dcterms:W3CDTF">2015-01-27T23:50:09Z</dcterms:created>
  <dcterms:modified xsi:type="dcterms:W3CDTF">2015-04-03T20:39:27Z</dcterms:modified>
</cp:coreProperties>
</file>