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dlin" initials="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22T09:06:57.725" idx="1">
    <p:pos x="4923" y="3378"/>
    <p:text>Explain above graph: axes, colors, etc..
-Late Archaean to early Proterozoic
Explain necessity of reconstructing atmospheric oxygenation at greater resolution during transitions, especially pre-GOE.
Transition: "whiff(s)" prior to GOE..."This is exactly what was done by Ariel Anbar..."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22T09:11:07.380" idx="2">
    <p:pos x="5282" y="3528"/>
    <p:text>Briefly explain ABDP9: Agouron drill core from Pilbara Craton, Western Australia (Summer 2004; NAI)
Explain molybdenum redox: "In oxygenated waters today...and, as a result, is the most abundant transition metal in modern oceans...Black Sea..."
"Molybdenum has to be mobilized to accumulate in sediments,..."
MENTION 40PPM
Transition: "So, if we see an enrichment at 2.5 Ga, what can we see if we reach even further back?"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21T10:35:02.166" idx="4">
    <p:pos x="2200" y="3308"/>
    <p:text>Briefly explain new core: 2012; Western Australia, near ABDP (just north). 
Targeting of Roy Hill Shale (~2.7 Ga).
Transition: "Though my science was focused upon AIDP2, I was responsible for the processing of all 3 drill cores..."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22T09:12:09.630" idx="5">
    <p:pos x="4979" y="3618"/>
    <p:text>"Since extraction in 2012, core have been transported to ASU in summer 2013...sampling party..." 
Explain remaining pictures.
Transition: "...and the data from this analysis..."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22T09:26:34.691" idx="6">
    <p:pos x="5305" y="3511"/>
    <p:text>"We do see a Mo enrichment in the Roy Hill Shale, though it is of a lesser magnitude than the "whiff" from 2005 (40ppm vs 7ppm)..."
Transition: "This enrichment posesses all hypothesized..."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40BFB-315D-4AA8-AD2D-597633030402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2267-8FE7-4555-9D30-F4B15727B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02267-8FE7-4555-9D30-F4B15727B2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7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02267-8FE7-4555-9D30-F4B15727B2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2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3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7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6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0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3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2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6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9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0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9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0CC0-7C42-4F65-95A2-DC85E66823C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7CD1-33AE-4F9D-A484-A9F9DC451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63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The Search for Atmospheric Oxygenation Prior to the Great Oxidation </a:t>
            </a:r>
            <a:r>
              <a:rPr lang="en-US" sz="3600" dirty="0" smtClean="0"/>
              <a:t>Event (GOE)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699" y="19812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Chad Ostrander, Moutusi Roy and Ariel Anbar</a:t>
            </a:r>
            <a:endParaRPr lang="en-US" sz="2000" dirty="0"/>
          </a:p>
          <a:p>
            <a:r>
              <a:rPr lang="en-US" sz="2000" dirty="0" smtClean="0"/>
              <a:t>Arizona State University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5063" y="35052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tx1"/>
                </a:solidFill>
              </a:rPr>
              <a:t>The Arizona Space Grant Undergraduate Research Symposium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April 18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, 2015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959145"/>
            <a:ext cx="9137073" cy="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hahana.soest.hawaii.edu/agouroninstitutecourse/images/Agouron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4" y="4848225"/>
            <a:ext cx="135023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chemweb.bu.edu/reu/wp-content/themes/handcrafted-wp-theme-master/images/nsf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0058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63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Modern molybdenum sources and sinks</a:t>
            </a:r>
            <a:endParaRPr lang="en-US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959145"/>
            <a:ext cx="9137073" cy="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8" y="2886297"/>
            <a:ext cx="8763000" cy="307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8701" y="2178799"/>
            <a:ext cx="3733800" cy="923330"/>
          </a:xfrm>
          <a:prstGeom prst="rect">
            <a:avLst/>
          </a:prstGeom>
          <a:solidFill>
            <a:srgbClr val="FFE59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In oxygenated waters, molybdate (MoO</a:t>
            </a:r>
            <a:r>
              <a:rPr lang="en-US" i="1" baseline="-25000" dirty="0"/>
              <a:t>4</a:t>
            </a:r>
            <a:r>
              <a:rPr lang="en-US" i="1" baseline="30000" dirty="0"/>
              <a:t>2-</a:t>
            </a:r>
            <a:r>
              <a:rPr lang="en-US" i="1" dirty="0"/>
              <a:t>) has very long residence time of 800,000 years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2040299"/>
            <a:ext cx="2438400" cy="1200329"/>
          </a:xfrm>
          <a:prstGeom prst="rect">
            <a:avLst/>
          </a:prstGeom>
          <a:solidFill>
            <a:srgbClr val="FFE59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 sulfide-rich, anoxic waters, molybdenum is readily removed from </a:t>
            </a:r>
            <a:r>
              <a:rPr lang="en-US" dirty="0" smtClean="0"/>
              <a:t>solution (i.e. Black Sea)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781800" y="4422721"/>
            <a:ext cx="68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0" y="4422721"/>
            <a:ext cx="5817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67600" y="428422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</a:t>
            </a:r>
            <a:r>
              <a:rPr lang="en-US" sz="1200" b="1" dirty="0" smtClean="0"/>
              <a:t>hemocline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80809" y="4289318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Fe/Mn oxides</a:t>
            </a:r>
            <a:endParaRPr lang="en-US" sz="1600" dirty="0"/>
          </a:p>
        </p:txBody>
      </p:sp>
      <p:sp>
        <p:nvSpPr>
          <p:cNvPr id="23" name="Oval 22"/>
          <p:cNvSpPr/>
          <p:nvPr/>
        </p:nvSpPr>
        <p:spPr>
          <a:xfrm>
            <a:off x="6477000" y="4252393"/>
            <a:ext cx="45719" cy="7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522719" y="4262890"/>
            <a:ext cx="45719" cy="7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573290" y="4284220"/>
            <a:ext cx="45719" cy="7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643805" y="4252393"/>
            <a:ext cx="275990" cy="36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17198" y="4149509"/>
            <a:ext cx="646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MoO</a:t>
            </a:r>
            <a:r>
              <a:rPr lang="en-US" sz="1100" baseline="-25000" dirty="0" smtClean="0"/>
              <a:t>4</a:t>
            </a:r>
            <a:r>
              <a:rPr lang="en-US" sz="1100" baseline="30000" dirty="0" smtClean="0"/>
              <a:t>2-</a:t>
            </a:r>
            <a:endParaRPr lang="en-US" sz="11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7052953" y="4170839"/>
            <a:ext cx="672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MoO</a:t>
            </a:r>
            <a:r>
              <a:rPr lang="en-US" sz="1100" baseline="-25000" dirty="0" smtClean="0"/>
              <a:t>4</a:t>
            </a:r>
            <a:r>
              <a:rPr lang="en-US" sz="1100" baseline="30000" dirty="0" smtClean="0"/>
              <a:t>2-</a:t>
            </a:r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26707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3" y="2876375"/>
            <a:ext cx="8791300" cy="3082770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959145"/>
            <a:ext cx="9137073" cy="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0663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Dawn of GOE </a:t>
            </a:r>
            <a:r>
              <a:rPr lang="en-US" sz="3600" dirty="0" smtClean="0"/>
              <a:t>molybdenum sources and sinks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685795" y="3308866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837123" y="3310147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85795" y="4891674"/>
            <a:ext cx="0" cy="397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1400" y="4294860"/>
            <a:ext cx="228600" cy="198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962400" y="4419600"/>
            <a:ext cx="45719" cy="7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920490" y="4456525"/>
            <a:ext cx="45719" cy="7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870008" y="4496975"/>
            <a:ext cx="45719" cy="7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832860" y="4530375"/>
            <a:ext cx="45719" cy="7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787141" y="4572000"/>
            <a:ext cx="45719" cy="7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60312" y="4562744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hemocline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318701" y="2178799"/>
            <a:ext cx="3733800" cy="923330"/>
          </a:xfrm>
          <a:prstGeom prst="rect">
            <a:avLst/>
          </a:prstGeom>
          <a:solidFill>
            <a:srgbClr val="FFE59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In oxygenated waters, molybdate (MoO</a:t>
            </a:r>
            <a:r>
              <a:rPr lang="en-US" i="1" baseline="-25000" dirty="0"/>
              <a:t>4</a:t>
            </a:r>
            <a:r>
              <a:rPr lang="en-US" i="1" baseline="30000" dirty="0"/>
              <a:t>2-</a:t>
            </a:r>
            <a:r>
              <a:rPr lang="en-US" i="1" dirty="0"/>
              <a:t>) has very long residence time of 800,000 years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2040299"/>
            <a:ext cx="2438400" cy="1200329"/>
          </a:xfrm>
          <a:prstGeom prst="rect">
            <a:avLst/>
          </a:prstGeom>
          <a:solidFill>
            <a:srgbClr val="FFE59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 sulfide-rich, anoxic waters, molybdenum is readily removed from </a:t>
            </a:r>
            <a:r>
              <a:rPr lang="en-US" dirty="0" smtClean="0"/>
              <a:t>solution (i.e. Black Sea)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6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381001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Problem</a:t>
            </a:r>
            <a:r>
              <a:rPr lang="en-US" sz="2800" dirty="0" smtClean="0"/>
              <a:t>: </a:t>
            </a:r>
            <a:r>
              <a:rPr lang="en-US" sz="2800" i="1" dirty="0" smtClean="0"/>
              <a:t>The </a:t>
            </a:r>
            <a:r>
              <a:rPr lang="en-US" sz="2800" i="1" dirty="0"/>
              <a:t>timing of the first appearance of oxygen in the Earth’s surface environment is still ambiguous </a:t>
            </a:r>
          </a:p>
        </p:txBody>
      </p:sp>
      <p:pic>
        <p:nvPicPr>
          <p:cNvPr id="2052" name="Picture 4" descr="http://www.nature.com/nature/journal/v506/n7488/images/nature13068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362200"/>
            <a:ext cx="8603673" cy="21827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4544951"/>
            <a:ext cx="385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Lyons, Reinhard and Planavsky, 2014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959145"/>
            <a:ext cx="9137073" cy="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14808" y="3124200"/>
            <a:ext cx="9906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42466" y="4342783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8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3" y="247277"/>
            <a:ext cx="8839200" cy="884238"/>
          </a:xfrm>
        </p:spPr>
        <p:txBody>
          <a:bodyPr>
            <a:noAutofit/>
          </a:bodyPr>
          <a:lstStyle/>
          <a:p>
            <a:r>
              <a:rPr lang="en-US" sz="3000" dirty="0" smtClean="0"/>
              <a:t>A Whiff of Oxygen Before the Great Oxidation Event?</a:t>
            </a:r>
            <a:endParaRPr lang="en-US" sz="3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5" y="1419327"/>
            <a:ext cx="55673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96070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Anbar et al., 2007</a:t>
            </a:r>
            <a:endParaRPr lang="en-US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18" y="1447800"/>
            <a:ext cx="1752600" cy="95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22818" y="1447800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Molybdenum (Mo) enrichments in carbon-rich Mt. McRae Shale (~2.5 Ga)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 is mobilized by oxidative weathering of continental sulfides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oxygenated waters, molybdate (MoO</a:t>
            </a:r>
            <a:r>
              <a:rPr lang="en-US" sz="1600" baseline="-25000" dirty="0" smtClean="0"/>
              <a:t>4</a:t>
            </a:r>
            <a:r>
              <a:rPr lang="en-US" sz="1600" baseline="30000" dirty="0" smtClean="0"/>
              <a:t>2-</a:t>
            </a:r>
            <a:r>
              <a:rPr lang="en-US" sz="1600" dirty="0" smtClean="0"/>
              <a:t>) has very long residence time of 800,000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sulfide-rich, anoxic waters, molybdenum is readily removed from solution</a:t>
            </a:r>
            <a:endParaRPr lang="en-US" sz="16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959145"/>
            <a:ext cx="9137073" cy="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3011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ppm </a:t>
            </a:r>
          </a:p>
          <a:p>
            <a:r>
              <a:rPr lang="en-US" dirty="0" smtClean="0"/>
              <a:t>Mo enrichment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487362"/>
          </a:xfrm>
        </p:spPr>
        <p:txBody>
          <a:bodyPr>
            <a:noAutofit/>
          </a:bodyPr>
          <a:lstStyle/>
          <a:p>
            <a:r>
              <a:rPr lang="en-US" sz="3000" dirty="0" smtClean="0"/>
              <a:t>Agouron Institute Drilling Project (AIDP): 2012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38605"/>
            <a:ext cx="3925255" cy="317619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AIDP-1</a:t>
            </a:r>
            <a:r>
              <a:rPr lang="en-US" sz="1800" dirty="0"/>
              <a:t>: </a:t>
            </a:r>
            <a:r>
              <a:rPr lang="en-US" sz="1800" dirty="0" smtClean="0"/>
              <a:t>Greenschist facies</a:t>
            </a:r>
          </a:p>
          <a:p>
            <a:endParaRPr lang="en-US" sz="1800" b="0" dirty="0" smtClean="0">
              <a:effectLst/>
            </a:endParaRPr>
          </a:p>
          <a:p>
            <a:r>
              <a:rPr lang="en-US" sz="1800" dirty="0" smtClean="0"/>
              <a:t>AIDP-2</a:t>
            </a:r>
            <a:r>
              <a:rPr lang="en-US" sz="1800" dirty="0"/>
              <a:t>: </a:t>
            </a:r>
            <a:r>
              <a:rPr lang="en-US" sz="1800" dirty="0" smtClean="0"/>
              <a:t>Carbonate </a:t>
            </a:r>
            <a:r>
              <a:rPr lang="en-US" sz="1800" dirty="0"/>
              <a:t>and </a:t>
            </a:r>
            <a:r>
              <a:rPr lang="en-US" sz="1800" dirty="0" smtClean="0"/>
              <a:t>Shale</a:t>
            </a:r>
            <a:endParaRPr lang="en-US" sz="1800" i="1" dirty="0" smtClean="0"/>
          </a:p>
          <a:p>
            <a:pPr marL="0" indent="0">
              <a:buNone/>
            </a:pPr>
            <a:endParaRPr lang="en-US" sz="1800" b="0" dirty="0" smtClean="0">
              <a:effectLst/>
            </a:endParaRPr>
          </a:p>
          <a:p>
            <a:r>
              <a:rPr lang="en-US" sz="1800" dirty="0" smtClean="0"/>
              <a:t>AIDP-3</a:t>
            </a:r>
            <a:r>
              <a:rPr lang="en-US" sz="1800" dirty="0"/>
              <a:t>: Offshore version </a:t>
            </a:r>
            <a:r>
              <a:rPr lang="en-US" sz="1800" dirty="0" smtClean="0"/>
              <a:t>of AIDP-2</a:t>
            </a:r>
            <a:endParaRPr lang="en-US" sz="1800" b="0" dirty="0" smtClean="0">
              <a:effectLst/>
            </a:endParaRPr>
          </a:p>
          <a:p>
            <a:pPr marL="0" indent="0" algn="ctr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2400" b="1" dirty="0" smtClean="0"/>
              <a:t>Shale </a:t>
            </a:r>
            <a:r>
              <a:rPr lang="en-US" sz="2400" b="1" dirty="0"/>
              <a:t>nearly 200 Myrs older than </a:t>
            </a:r>
            <a:r>
              <a:rPr lang="en-US" sz="2400" b="1" dirty="0" smtClean="0"/>
              <a:t>Mt. McRae</a:t>
            </a:r>
            <a:r>
              <a:rPr lang="en-US" sz="2400" b="1" dirty="0"/>
              <a:t>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959145"/>
            <a:ext cx="9137073" cy="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s://lh4.googleusercontent.com/07RMPjr05tfUbGJXTd_JKB-fssGojXY7JNYboIZwWnnP_nyLhjHlIZfjT_p8Rt8is8jjb8D3lrO0PAT-5fHCWoiozM9TVlrIa_INIP_au6uJfDlnV-HTT248d2nBVyKj-tuygHG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45" y="924750"/>
            <a:ext cx="4839655" cy="503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085975" cy="1381125"/>
          </a:xfrm>
          <a:prstGeom prst="rect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43600" y="2971800"/>
            <a:ext cx="1600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3733800" y="3429000"/>
            <a:ext cx="2209800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7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rillC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715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959145"/>
            <a:ext cx="9137073" cy="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7150"/>
            <a:ext cx="3073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36" y="57151"/>
            <a:ext cx="3039368" cy="2279526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715102" y="130341"/>
            <a:ext cx="6096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911272" y="147843"/>
            <a:ext cx="6096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2077" y="130341"/>
            <a:ext cx="15266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Drilling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72969" y="142009"/>
            <a:ext cx="180498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removal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18552" y="173364"/>
            <a:ext cx="15266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Powdering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" y="2336677"/>
            <a:ext cx="3004052" cy="360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3757" y="2555007"/>
            <a:ext cx="6098697" cy="31327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Core drilled </a:t>
            </a:r>
            <a:r>
              <a:rPr lang="en-US" dirty="0"/>
              <a:t> </a:t>
            </a:r>
            <a:r>
              <a:rPr lang="en-US" dirty="0" smtClean="0"/>
              <a:t>			</a:t>
            </a:r>
            <a:r>
              <a:rPr lang="en-US" sz="1600" i="1" dirty="0"/>
              <a:t>S</a:t>
            </a:r>
            <a:r>
              <a:rPr lang="en-US" sz="1600" i="1" dirty="0" smtClean="0"/>
              <a:t>ummer, 2012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Transported to ASU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600" i="1" dirty="0"/>
              <a:t>S</a:t>
            </a:r>
            <a:r>
              <a:rPr lang="en-US" sz="1600" i="1" dirty="0" smtClean="0"/>
              <a:t>ummer 2013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i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Sampling workshop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Targeted samples extracted</a:t>
            </a:r>
            <a:r>
              <a:rPr lang="en-US" dirty="0"/>
              <a:t>	</a:t>
            </a:r>
            <a:r>
              <a:rPr lang="en-US" sz="1600" i="1" dirty="0"/>
              <a:t>S</a:t>
            </a:r>
            <a:r>
              <a:rPr lang="en-US" sz="1600" i="1" dirty="0" smtClean="0"/>
              <a:t>ummer 2013 – 					         Spring 2014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Powdering of samples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8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959145"/>
            <a:ext cx="9137073" cy="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72" y="152400"/>
            <a:ext cx="2777642" cy="357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72" y="152400"/>
            <a:ext cx="2952664" cy="20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048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5045" y="240933"/>
            <a:ext cx="15266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05256" y="231303"/>
            <a:ext cx="15266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3052" y="231303"/>
            <a:ext cx="15266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Ashing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987472" y="189297"/>
            <a:ext cx="6096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940136" y="189297"/>
            <a:ext cx="6096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129" y="2514600"/>
            <a:ext cx="6098697" cy="343923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Ashing and Acid Digestion		</a:t>
            </a:r>
            <a:r>
              <a:rPr lang="en-US" sz="1600" i="1" dirty="0" smtClean="0"/>
              <a:t>Spring 2014 – 					         Fall 2014</a:t>
            </a:r>
            <a:r>
              <a:rPr lang="en-US" dirty="0" smtClean="0"/>
              <a:t>	</a:t>
            </a:r>
            <a:endParaRPr lang="en-US" sz="16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i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Combination of nitric acid (HNO</a:t>
            </a:r>
            <a:r>
              <a:rPr lang="en-US" baseline="-25000" dirty="0" smtClean="0"/>
              <a:t>3</a:t>
            </a:r>
            <a:r>
              <a:rPr lang="en-US" dirty="0" smtClean="0"/>
              <a:t>), </a:t>
            </a:r>
          </a:p>
          <a:p>
            <a:pPr lvl="1"/>
            <a:r>
              <a:rPr lang="en-US" dirty="0" smtClean="0"/>
              <a:t>      hydrofluoric acid (HF) and hydrochloric </a:t>
            </a:r>
          </a:p>
          <a:p>
            <a:pPr lvl="1"/>
            <a:r>
              <a:rPr lang="en-US" dirty="0" smtClean="0"/>
              <a:t>      acid (HCl).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Trace Metal analysis  	</a:t>
            </a:r>
            <a:r>
              <a:rPr lang="en-US" dirty="0"/>
              <a:t>	</a:t>
            </a:r>
            <a:r>
              <a:rPr lang="en-US" sz="1600" i="1" dirty="0" smtClean="0"/>
              <a:t>Fall 2014 – 					      Spring 2015</a:t>
            </a:r>
            <a:endParaRPr lang="en-US" sz="1600" i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Inductively Coupled Plasma –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Mass Spectrometry (ICP-MS)</a:t>
            </a:r>
          </a:p>
        </p:txBody>
      </p:sp>
    </p:spTree>
    <p:extLst>
      <p:ext uri="{BB962C8B-B14F-4D97-AF65-F5344CB8AC3E}">
        <p14:creationId xmlns:p14="http://schemas.microsoft.com/office/powerpoint/2010/main" val="2444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63" y="217198"/>
            <a:ext cx="8229600" cy="8080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Preliminary Results</a:t>
            </a:r>
            <a:endParaRPr lang="en-US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959145"/>
            <a:ext cx="9137073" cy="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9" y="1447800"/>
            <a:ext cx="8129588" cy="351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08940" y="255767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ppm </a:t>
            </a:r>
          </a:p>
          <a:p>
            <a:r>
              <a:rPr lang="en-US" dirty="0" smtClean="0"/>
              <a:t>Mo enrichment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4960208"/>
            <a:ext cx="277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from Olson,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Interpretation/Future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9234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Enrichment possesses all hypothesized  signals for oxidative weathering of continental crust and deposition during sulfide-rich oceanic anoxia.</a:t>
            </a:r>
          </a:p>
          <a:p>
            <a:endParaRPr lang="en-US" dirty="0" smtClean="0"/>
          </a:p>
          <a:p>
            <a:r>
              <a:rPr lang="en-US" sz="2400" dirty="0" smtClean="0"/>
              <a:t>Smaller </a:t>
            </a:r>
            <a:r>
              <a:rPr lang="en-US" sz="2400" i="1" dirty="0" smtClean="0"/>
              <a:t>“whiff”</a:t>
            </a:r>
            <a:r>
              <a:rPr lang="en-US" sz="2400" dirty="0" smtClean="0"/>
              <a:t> may be due to progressive atmospheric oxygenation.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How much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needed for Mo mobilization?</a:t>
            </a:r>
          </a:p>
          <a:p>
            <a:endParaRPr lang="en-US" sz="2400" dirty="0"/>
          </a:p>
          <a:p>
            <a:r>
              <a:rPr lang="en-US" sz="2400" dirty="0"/>
              <a:t>Data from coordinated strata in S. Africa (Griqualand and Transvaal Basins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Mo isotope data from AIDP-2 enrichment interval may help tell story.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959145"/>
            <a:ext cx="9137073" cy="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Anbar, A.D., Duan, Y., Lyons, T.W., Arnold, G.L., Kendall, B., Creaser, R.A., Kaufman, A.J., Gordon, G.W., Scott, C., Garvin, J., Buick, R.. 2007. A Whiff of Oxygen Before the Great Oxidation Event? Science, 317, 1903-1906.</a:t>
            </a:r>
          </a:p>
          <a:p>
            <a:endParaRPr lang="en-US" sz="1800" dirty="0" smtClean="0"/>
          </a:p>
          <a:p>
            <a:r>
              <a:rPr lang="en-US" sz="1800" dirty="0" smtClean="0"/>
              <a:t>Lyons, T.W., Reinhard, C.T., and Planavsky, N.. 2014. The Rise of Oxygen in Earth’s Early Ocean and Atmosphere. Nature, 506, 307-315.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Olson, Stephanie</a:t>
            </a:r>
            <a:r>
              <a:rPr lang="en-US" sz="1800" dirty="0" smtClean="0"/>
              <a:t>. </a:t>
            </a:r>
            <a:r>
              <a:rPr lang="en-US" sz="1800" dirty="0" smtClean="0"/>
              <a:t>University of California, Riverside</a:t>
            </a:r>
            <a:r>
              <a:rPr lang="en-US" sz="1800" dirty="0" smtClean="0"/>
              <a:t>. March 16, </a:t>
            </a:r>
            <a:r>
              <a:rPr lang="en-US" sz="1800" dirty="0" smtClean="0"/>
              <a:t>2015.</a:t>
            </a:r>
            <a:r>
              <a:rPr lang="en-US" sz="1800" dirty="0" smtClean="0"/>
              <a:t> Personal Communication.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 algn="ctr">
              <a:buNone/>
            </a:pPr>
            <a:r>
              <a:rPr lang="en-US" sz="3200" dirty="0" smtClean="0"/>
              <a:t>Acknowledgements</a:t>
            </a:r>
          </a:p>
          <a:p>
            <a:pPr marL="457200" lvl="1" indent="0" algn="ctr">
              <a:buNone/>
            </a:pPr>
            <a:endParaRPr lang="en-US" sz="3200" dirty="0" smtClean="0"/>
          </a:p>
          <a:p>
            <a:pPr marL="457200" lvl="1" indent="0" algn="ctr">
              <a:buNone/>
            </a:pPr>
            <a:r>
              <a:rPr lang="en-US" sz="1800" dirty="0" smtClean="0"/>
              <a:t>We thank ASU NASA Space Grant, Agouron Institute, and the National Science Foundation for supporting AIDP as well as Trevor and Jeffrey Martin for their assistance with sample processing.</a:t>
            </a:r>
            <a:endParaRPr lang="en-US" sz="1400" dirty="0" smtClean="0"/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For more information about Agouron Institute Drilling Project, visit: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u="sng" dirty="0" smtClean="0">
                <a:solidFill>
                  <a:srgbClr val="0070C0"/>
                </a:solidFill>
              </a:rPr>
              <a:t>https</a:t>
            </a:r>
            <a:r>
              <a:rPr lang="en-US" sz="1800" u="sng" dirty="0">
                <a:solidFill>
                  <a:srgbClr val="0070C0"/>
                </a:solidFill>
              </a:rPr>
              <a:t>://agourondrillingproject.wordpress.com/</a:t>
            </a:r>
            <a:endParaRPr lang="en-US" sz="1800" u="sng" dirty="0" smtClean="0">
              <a:solidFill>
                <a:srgbClr val="0070C0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959145"/>
            <a:ext cx="9137073" cy="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1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545</TotalTime>
  <Words>499</Words>
  <Application>Microsoft Office PowerPoint</Application>
  <PresentationFormat>On-screen Show (4:3)</PresentationFormat>
  <Paragraphs>90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Search for Atmospheric Oxygenation Prior to the Great Oxidation Event (GOE)</vt:lpstr>
      <vt:lpstr>PowerPoint Presentation</vt:lpstr>
      <vt:lpstr>A Whiff of Oxygen Before the Great Oxidation Event?</vt:lpstr>
      <vt:lpstr>Agouron Institute Drilling Project (AIDP): 2012</vt:lpstr>
      <vt:lpstr>PowerPoint Presentation</vt:lpstr>
      <vt:lpstr>PowerPoint Presentation</vt:lpstr>
      <vt:lpstr>Preliminary Results</vt:lpstr>
      <vt:lpstr>Interpretation/Future Work</vt:lpstr>
      <vt:lpstr>References</vt:lpstr>
      <vt:lpstr>Modern molybdenum sources and sinks</vt:lpstr>
      <vt:lpstr>Dawn of GOE molybdenum sources and sinks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Search for Atmospheric Oxygenation Prior to the Great Oxidation Event</dc:title>
  <dc:creator>Chadlin</dc:creator>
  <cp:lastModifiedBy>Chadlin</cp:lastModifiedBy>
  <cp:revision>55</cp:revision>
  <dcterms:created xsi:type="dcterms:W3CDTF">2015-03-15T15:07:52Z</dcterms:created>
  <dcterms:modified xsi:type="dcterms:W3CDTF">2015-03-31T15:17:52Z</dcterms:modified>
</cp:coreProperties>
</file>