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7" r:id="rId2"/>
    <p:sldId id="259" r:id="rId3"/>
    <p:sldId id="260" r:id="rId4"/>
    <p:sldId id="261" r:id="rId5"/>
    <p:sldId id="271" r:id="rId6"/>
    <p:sldId id="268" r:id="rId7"/>
    <p:sldId id="272" r:id="rId8"/>
    <p:sldId id="269" r:id="rId9"/>
    <p:sldId id="273" r:id="rId10"/>
    <p:sldId id="276" r:id="rId11"/>
    <p:sldId id="280" r:id="rId12"/>
    <p:sldId id="281" r:id="rId13"/>
    <p:sldId id="277" r:id="rId14"/>
    <p:sldId id="282" r:id="rId15"/>
    <p:sldId id="283" r:id="rId16"/>
    <p:sldId id="279" r:id="rId17"/>
    <p:sldId id="28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5" autoAdjust="0"/>
  </p:normalViewPr>
  <p:slideViewPr>
    <p:cSldViewPr snapToGrid="0" snapToObjects="1">
      <p:cViewPr varScale="1">
        <p:scale>
          <a:sx n="73" d="100"/>
          <a:sy n="73" d="100"/>
        </p:scale>
        <p:origin x="-2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rry2:Documents:ALEC:MG_IHSS:20150206_Compiled_MassFormulaList_340_380_vanKrev_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CZO-004</a:t>
            </a:r>
            <a:r>
              <a:rPr lang="en-US" sz="2800" baseline="0"/>
              <a:t> Van Krevelan Plot</a:t>
            </a:r>
            <a:endParaRPr lang="en-US" sz="2800"/>
          </a:p>
        </c:rich>
      </c:tx>
      <c:layout/>
      <c:overlay val="0"/>
    </c:title>
    <c:autoTitleDeleted val="0"/>
    <c:plotArea>
      <c:layout/>
      <c:scatterChart>
        <c:scatterStyle val="lineMarker"/>
        <c:varyColors val="0"/>
        <c:ser>
          <c:idx val="0"/>
          <c:order val="0"/>
          <c:tx>
            <c:strRef>
              <c:f>'F1-004'!$X$159</c:f>
              <c:strCache>
                <c:ptCount val="1"/>
                <c:pt idx="0">
                  <c:v>H/C</c:v>
                </c:pt>
              </c:strCache>
            </c:strRef>
          </c:tx>
          <c:spPr>
            <a:ln w="47625">
              <a:noFill/>
            </a:ln>
          </c:spPr>
          <c:xVal>
            <c:numRef>
              <c:f>'F1-004'!$W$160:$W$249</c:f>
              <c:numCache>
                <c:formatCode>General</c:formatCode>
                <c:ptCount val="90"/>
                <c:pt idx="0">
                  <c:v>5.666666666666667</c:v>
                </c:pt>
                <c:pt idx="1">
                  <c:v>0.375</c:v>
                </c:pt>
                <c:pt idx="2">
                  <c:v>5.0</c:v>
                </c:pt>
                <c:pt idx="3">
                  <c:v>0.263157894736842</c:v>
                </c:pt>
                <c:pt idx="4">
                  <c:v>0.25</c:v>
                </c:pt>
                <c:pt idx="5">
                  <c:v>0.571428571428571</c:v>
                </c:pt>
                <c:pt idx="6">
                  <c:v>0.25</c:v>
                </c:pt>
                <c:pt idx="7">
                  <c:v>0.470588235294118</c:v>
                </c:pt>
                <c:pt idx="8">
                  <c:v>0.0</c:v>
                </c:pt>
                <c:pt idx="9">
                  <c:v>0.125</c:v>
                </c:pt>
                <c:pt idx="10">
                  <c:v>0.0</c:v>
                </c:pt>
                <c:pt idx="11">
                  <c:v>0.31578947368421</c:v>
                </c:pt>
                <c:pt idx="12">
                  <c:v>2.333333333333333</c:v>
                </c:pt>
                <c:pt idx="13">
                  <c:v>0.0909090909090909</c:v>
                </c:pt>
                <c:pt idx="14">
                  <c:v>0.31578947368421</c:v>
                </c:pt>
                <c:pt idx="15">
                  <c:v>0.0416666666666667</c:v>
                </c:pt>
                <c:pt idx="16">
                  <c:v>0.31578947368421</c:v>
                </c:pt>
                <c:pt idx="17">
                  <c:v>0.0</c:v>
                </c:pt>
                <c:pt idx="18">
                  <c:v>0.0952380952380952</c:v>
                </c:pt>
                <c:pt idx="19">
                  <c:v>0.4375</c:v>
                </c:pt>
                <c:pt idx="20">
                  <c:v>0.142857142857143</c:v>
                </c:pt>
                <c:pt idx="21">
                  <c:v>0.388888888888889</c:v>
                </c:pt>
                <c:pt idx="22">
                  <c:v>0.0434782608695652</c:v>
                </c:pt>
                <c:pt idx="23">
                  <c:v>0.294117647058824</c:v>
                </c:pt>
                <c:pt idx="24">
                  <c:v>0.466666666666667</c:v>
                </c:pt>
                <c:pt idx="25">
                  <c:v>0.916666666666667</c:v>
                </c:pt>
                <c:pt idx="26">
                  <c:v>0.1</c:v>
                </c:pt>
                <c:pt idx="27">
                  <c:v>0.470588235294118</c:v>
                </c:pt>
                <c:pt idx="28">
                  <c:v>0.0909090909090909</c:v>
                </c:pt>
                <c:pt idx="29">
                  <c:v>0.533333333333333</c:v>
                </c:pt>
                <c:pt idx="30">
                  <c:v>0.6</c:v>
                </c:pt>
                <c:pt idx="31">
                  <c:v>0.625</c:v>
                </c:pt>
                <c:pt idx="32">
                  <c:v>0.470588235294118</c:v>
                </c:pt>
                <c:pt idx="33">
                  <c:v>6.333333333333332</c:v>
                </c:pt>
                <c:pt idx="34">
                  <c:v>0.909090909090909</c:v>
                </c:pt>
                <c:pt idx="35">
                  <c:v>9.0</c:v>
                </c:pt>
                <c:pt idx="36">
                  <c:v>0.0</c:v>
                </c:pt>
                <c:pt idx="37">
                  <c:v>0.142857142857143</c:v>
                </c:pt>
                <c:pt idx="38">
                  <c:v>1.090909090909091</c:v>
                </c:pt>
                <c:pt idx="39">
                  <c:v>2.285714285714286</c:v>
                </c:pt>
                <c:pt idx="40">
                  <c:v>0.846153846153846</c:v>
                </c:pt>
                <c:pt idx="41">
                  <c:v>9.0</c:v>
                </c:pt>
                <c:pt idx="42">
                  <c:v>0.368421052631579</c:v>
                </c:pt>
                <c:pt idx="43">
                  <c:v>0.733333333333333</c:v>
                </c:pt>
                <c:pt idx="44">
                  <c:v>1.4</c:v>
                </c:pt>
                <c:pt idx="45">
                  <c:v>0.0869565217391304</c:v>
                </c:pt>
                <c:pt idx="46">
                  <c:v>0.0416666666666667</c:v>
                </c:pt>
                <c:pt idx="47">
                  <c:v>0.0869565217391304</c:v>
                </c:pt>
                <c:pt idx="48">
                  <c:v>0.130434782608696</c:v>
                </c:pt>
                <c:pt idx="49">
                  <c:v>0.529411764705882</c:v>
                </c:pt>
                <c:pt idx="50">
                  <c:v>0.0869565217391304</c:v>
                </c:pt>
                <c:pt idx="51">
                  <c:v>0.0416666666666667</c:v>
                </c:pt>
                <c:pt idx="52">
                  <c:v>2.8</c:v>
                </c:pt>
                <c:pt idx="53">
                  <c:v>0.173913043478261</c:v>
                </c:pt>
                <c:pt idx="54">
                  <c:v>0.130434782608696</c:v>
                </c:pt>
                <c:pt idx="55">
                  <c:v>0.923076923076923</c:v>
                </c:pt>
                <c:pt idx="56">
                  <c:v>0.444444444444444</c:v>
                </c:pt>
                <c:pt idx="57">
                  <c:v>0.0869565217391304</c:v>
                </c:pt>
                <c:pt idx="58">
                  <c:v>0.0869565217391304</c:v>
                </c:pt>
                <c:pt idx="59">
                  <c:v>0.75</c:v>
                </c:pt>
                <c:pt idx="60">
                  <c:v>0.352941176470588</c:v>
                </c:pt>
                <c:pt idx="61">
                  <c:v>0.411764705882353</c:v>
                </c:pt>
                <c:pt idx="62">
                  <c:v>0.444444444444444</c:v>
                </c:pt>
                <c:pt idx="63">
                  <c:v>0.666666666666667</c:v>
                </c:pt>
                <c:pt idx="64">
                  <c:v>0.0</c:v>
                </c:pt>
                <c:pt idx="65">
                  <c:v>0.2</c:v>
                </c:pt>
                <c:pt idx="66">
                  <c:v>0.0</c:v>
                </c:pt>
                <c:pt idx="67">
                  <c:v>0.692307692307692</c:v>
                </c:pt>
                <c:pt idx="68">
                  <c:v>0.916666666666667</c:v>
                </c:pt>
                <c:pt idx="69">
                  <c:v>0.12</c:v>
                </c:pt>
                <c:pt idx="70">
                  <c:v>5.0</c:v>
                </c:pt>
                <c:pt idx="71">
                  <c:v>1.75</c:v>
                </c:pt>
                <c:pt idx="72">
                  <c:v>0.0833333333333333</c:v>
                </c:pt>
                <c:pt idx="73">
                  <c:v>0.833333333333333</c:v>
                </c:pt>
                <c:pt idx="74">
                  <c:v>21.0</c:v>
                </c:pt>
                <c:pt idx="75">
                  <c:v>0.04</c:v>
                </c:pt>
                <c:pt idx="76">
                  <c:v>2.692307692307692</c:v>
                </c:pt>
                <c:pt idx="77">
                  <c:v>1.5</c:v>
                </c:pt>
                <c:pt idx="78">
                  <c:v>0.785714285714286</c:v>
                </c:pt>
                <c:pt idx="79">
                  <c:v>0.19047619047619</c:v>
                </c:pt>
                <c:pt idx="80">
                  <c:v>0.555555555555556</c:v>
                </c:pt>
                <c:pt idx="81">
                  <c:v>0.130434782608696</c:v>
                </c:pt>
                <c:pt idx="82">
                  <c:v>0.0833333333333333</c:v>
                </c:pt>
                <c:pt idx="83">
                  <c:v>0.846153846153846</c:v>
                </c:pt>
                <c:pt idx="84">
                  <c:v>0.217391304347826</c:v>
                </c:pt>
                <c:pt idx="85">
                  <c:v>0.333333333333333</c:v>
                </c:pt>
                <c:pt idx="86">
                  <c:v>0.714285714285714</c:v>
                </c:pt>
                <c:pt idx="87">
                  <c:v>0.421052631578947</c:v>
                </c:pt>
                <c:pt idx="88">
                  <c:v>0.0833333333333333</c:v>
                </c:pt>
                <c:pt idx="89">
                  <c:v>0.421052631578947</c:v>
                </c:pt>
              </c:numCache>
            </c:numRef>
          </c:xVal>
          <c:yVal>
            <c:numRef>
              <c:f>'F1-004'!$X$160:$X$249</c:f>
              <c:numCache>
                <c:formatCode>General</c:formatCode>
                <c:ptCount val="90"/>
                <c:pt idx="0">
                  <c:v>6.333333333333332</c:v>
                </c:pt>
                <c:pt idx="1">
                  <c:v>1.375</c:v>
                </c:pt>
                <c:pt idx="2">
                  <c:v>1.333333333333333</c:v>
                </c:pt>
                <c:pt idx="3">
                  <c:v>0.210526315789474</c:v>
                </c:pt>
                <c:pt idx="4">
                  <c:v>0.55</c:v>
                </c:pt>
                <c:pt idx="5">
                  <c:v>1.285714285714286</c:v>
                </c:pt>
                <c:pt idx="6">
                  <c:v>1.3</c:v>
                </c:pt>
                <c:pt idx="7">
                  <c:v>0.0588235294117647</c:v>
                </c:pt>
                <c:pt idx="8">
                  <c:v>0.541666666666667</c:v>
                </c:pt>
                <c:pt idx="9">
                  <c:v>0.5</c:v>
                </c:pt>
                <c:pt idx="10">
                  <c:v>1.166666666666667</c:v>
                </c:pt>
                <c:pt idx="11">
                  <c:v>0.578947368421053</c:v>
                </c:pt>
                <c:pt idx="12">
                  <c:v>3.666666666666666</c:v>
                </c:pt>
                <c:pt idx="13">
                  <c:v>1.0</c:v>
                </c:pt>
                <c:pt idx="14">
                  <c:v>1.368421052631579</c:v>
                </c:pt>
                <c:pt idx="15">
                  <c:v>1.25</c:v>
                </c:pt>
                <c:pt idx="16">
                  <c:v>0.684210526315789</c:v>
                </c:pt>
                <c:pt idx="17">
                  <c:v>0.961538461538462</c:v>
                </c:pt>
                <c:pt idx="18">
                  <c:v>0.19047619047619</c:v>
                </c:pt>
                <c:pt idx="19">
                  <c:v>1.0</c:v>
                </c:pt>
                <c:pt idx="20">
                  <c:v>0.952380952380952</c:v>
                </c:pt>
                <c:pt idx="21">
                  <c:v>1.333333333333333</c:v>
                </c:pt>
                <c:pt idx="22">
                  <c:v>1.217391304347826</c:v>
                </c:pt>
                <c:pt idx="23">
                  <c:v>2.117647058823529</c:v>
                </c:pt>
                <c:pt idx="24">
                  <c:v>1.0</c:v>
                </c:pt>
                <c:pt idx="25">
                  <c:v>0.166666666666667</c:v>
                </c:pt>
                <c:pt idx="26">
                  <c:v>0.9</c:v>
                </c:pt>
                <c:pt idx="27">
                  <c:v>1.294117647058824</c:v>
                </c:pt>
                <c:pt idx="28">
                  <c:v>1.181818181818182</c:v>
                </c:pt>
                <c:pt idx="29">
                  <c:v>0.0666666666666667</c:v>
                </c:pt>
                <c:pt idx="30">
                  <c:v>1.133333333333333</c:v>
                </c:pt>
                <c:pt idx="31">
                  <c:v>0.25</c:v>
                </c:pt>
                <c:pt idx="32">
                  <c:v>1.411764705882353</c:v>
                </c:pt>
                <c:pt idx="33">
                  <c:v>1.0</c:v>
                </c:pt>
                <c:pt idx="34">
                  <c:v>1.727272727272727</c:v>
                </c:pt>
                <c:pt idx="35">
                  <c:v>7.0</c:v>
                </c:pt>
                <c:pt idx="36">
                  <c:v>0.538461538461538</c:v>
                </c:pt>
                <c:pt idx="37">
                  <c:v>0.619047619047619</c:v>
                </c:pt>
                <c:pt idx="38">
                  <c:v>0.363636363636364</c:v>
                </c:pt>
                <c:pt idx="39">
                  <c:v>2.857142857142857</c:v>
                </c:pt>
                <c:pt idx="40">
                  <c:v>2.153846153846154</c:v>
                </c:pt>
                <c:pt idx="41">
                  <c:v>1.5</c:v>
                </c:pt>
                <c:pt idx="42">
                  <c:v>0.368421052631579</c:v>
                </c:pt>
                <c:pt idx="43">
                  <c:v>0.4</c:v>
                </c:pt>
                <c:pt idx="44">
                  <c:v>1.8</c:v>
                </c:pt>
                <c:pt idx="45">
                  <c:v>0.956521739130435</c:v>
                </c:pt>
                <c:pt idx="46">
                  <c:v>1.083333333333333</c:v>
                </c:pt>
                <c:pt idx="47">
                  <c:v>2.347826086956522</c:v>
                </c:pt>
                <c:pt idx="48">
                  <c:v>1.08695652173913</c:v>
                </c:pt>
                <c:pt idx="49">
                  <c:v>0.941176470588235</c:v>
                </c:pt>
                <c:pt idx="50">
                  <c:v>1.043478260869565</c:v>
                </c:pt>
                <c:pt idx="51">
                  <c:v>1.166666666666667</c:v>
                </c:pt>
                <c:pt idx="52">
                  <c:v>0.6</c:v>
                </c:pt>
                <c:pt idx="53">
                  <c:v>0.478260869565217</c:v>
                </c:pt>
                <c:pt idx="54">
                  <c:v>1.173913043478261</c:v>
                </c:pt>
                <c:pt idx="55">
                  <c:v>1.384615384615385</c:v>
                </c:pt>
                <c:pt idx="56">
                  <c:v>1.222222222222222</c:v>
                </c:pt>
                <c:pt idx="57">
                  <c:v>1.130434782608696</c:v>
                </c:pt>
                <c:pt idx="58">
                  <c:v>0.565217391304348</c:v>
                </c:pt>
                <c:pt idx="59">
                  <c:v>2.75</c:v>
                </c:pt>
                <c:pt idx="60">
                  <c:v>0.235294117647059</c:v>
                </c:pt>
                <c:pt idx="61">
                  <c:v>1.176470588235294</c:v>
                </c:pt>
                <c:pt idx="62">
                  <c:v>1.333333333333333</c:v>
                </c:pt>
                <c:pt idx="63">
                  <c:v>1.0</c:v>
                </c:pt>
                <c:pt idx="64">
                  <c:v>0.75</c:v>
                </c:pt>
                <c:pt idx="65">
                  <c:v>1.7</c:v>
                </c:pt>
                <c:pt idx="66">
                  <c:v>0.310344827586207</c:v>
                </c:pt>
                <c:pt idx="67">
                  <c:v>0.615384615384615</c:v>
                </c:pt>
                <c:pt idx="68">
                  <c:v>1.666666666666667</c:v>
                </c:pt>
                <c:pt idx="69">
                  <c:v>0.44</c:v>
                </c:pt>
                <c:pt idx="70">
                  <c:v>1.5</c:v>
                </c:pt>
                <c:pt idx="71">
                  <c:v>2.75</c:v>
                </c:pt>
                <c:pt idx="72">
                  <c:v>2.25</c:v>
                </c:pt>
                <c:pt idx="73">
                  <c:v>0.25</c:v>
                </c:pt>
                <c:pt idx="74">
                  <c:v>13.0</c:v>
                </c:pt>
                <c:pt idx="75">
                  <c:v>0.52</c:v>
                </c:pt>
                <c:pt idx="76">
                  <c:v>0.230769230769231</c:v>
                </c:pt>
                <c:pt idx="77">
                  <c:v>3.0</c:v>
                </c:pt>
                <c:pt idx="78">
                  <c:v>2.285714285714286</c:v>
                </c:pt>
                <c:pt idx="79">
                  <c:v>0.714285714285714</c:v>
                </c:pt>
                <c:pt idx="80">
                  <c:v>0.111111111111111</c:v>
                </c:pt>
                <c:pt idx="81">
                  <c:v>0.956521739130435</c:v>
                </c:pt>
                <c:pt idx="82">
                  <c:v>1.083333333333333</c:v>
                </c:pt>
                <c:pt idx="83">
                  <c:v>0.0769230769230769</c:v>
                </c:pt>
                <c:pt idx="84">
                  <c:v>0.391304347826087</c:v>
                </c:pt>
                <c:pt idx="85">
                  <c:v>0.222222222222222</c:v>
                </c:pt>
                <c:pt idx="86">
                  <c:v>1.428571428571429</c:v>
                </c:pt>
                <c:pt idx="87">
                  <c:v>1.263157894736842</c:v>
                </c:pt>
                <c:pt idx="88">
                  <c:v>1.166666666666667</c:v>
                </c:pt>
                <c:pt idx="89">
                  <c:v>0.578947368421053</c:v>
                </c:pt>
              </c:numCache>
            </c:numRef>
          </c:yVal>
          <c:smooth val="0"/>
        </c:ser>
        <c:dLbls>
          <c:showLegendKey val="0"/>
          <c:showVal val="0"/>
          <c:showCatName val="0"/>
          <c:showSerName val="0"/>
          <c:showPercent val="0"/>
          <c:showBubbleSize val="0"/>
        </c:dLbls>
        <c:axId val="-2080226344"/>
        <c:axId val="-2023198936"/>
      </c:scatterChart>
      <c:valAx>
        <c:axId val="-2080226344"/>
        <c:scaling>
          <c:orientation val="minMax"/>
          <c:max val="10.0"/>
          <c:min val="-1.0"/>
        </c:scaling>
        <c:delete val="0"/>
        <c:axPos val="b"/>
        <c:title>
          <c:tx>
            <c:rich>
              <a:bodyPr/>
              <a:lstStyle/>
              <a:p>
                <a:pPr>
                  <a:defRPr sz="2400"/>
                </a:pPr>
                <a:r>
                  <a:rPr lang="en-US" sz="2400"/>
                  <a:t>O/C</a:t>
                </a:r>
              </a:p>
            </c:rich>
          </c:tx>
          <c:layout/>
          <c:overlay val="0"/>
        </c:title>
        <c:numFmt formatCode="General" sourceLinked="1"/>
        <c:majorTickMark val="out"/>
        <c:minorTickMark val="none"/>
        <c:tickLblPos val="nextTo"/>
        <c:crossAx val="-2023198936"/>
        <c:crosses val="autoZero"/>
        <c:crossBetween val="midCat"/>
      </c:valAx>
      <c:valAx>
        <c:axId val="-2023198936"/>
        <c:scaling>
          <c:orientation val="minMax"/>
          <c:max val="5.0"/>
          <c:min val="0.0"/>
        </c:scaling>
        <c:delete val="0"/>
        <c:axPos val="l"/>
        <c:title>
          <c:tx>
            <c:rich>
              <a:bodyPr rot="-5400000" vert="horz"/>
              <a:lstStyle/>
              <a:p>
                <a:pPr>
                  <a:defRPr sz="2400"/>
                </a:pPr>
                <a:r>
                  <a:rPr lang="en-US" sz="2400"/>
                  <a:t>H/C</a:t>
                </a:r>
              </a:p>
            </c:rich>
          </c:tx>
          <c:layout/>
          <c:overlay val="0"/>
        </c:title>
        <c:numFmt formatCode="General" sourceLinked="1"/>
        <c:majorTickMark val="out"/>
        <c:minorTickMark val="none"/>
        <c:tickLblPos val="nextTo"/>
        <c:crossAx val="-208022634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E2C9B-1BF9-CF47-B5E6-94118F5C5DF6}" type="datetimeFigureOut">
              <a:rPr lang="en-US" smtClean="0"/>
              <a:t>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EDFC4-E41F-3549-8682-23F114918702}" type="slidenum">
              <a:rPr lang="en-US" smtClean="0"/>
              <a:t>‹#›</a:t>
            </a:fld>
            <a:endParaRPr lang="en-US"/>
          </a:p>
        </p:txBody>
      </p:sp>
    </p:spTree>
    <p:extLst>
      <p:ext uri="{BB962C8B-B14F-4D97-AF65-F5344CB8AC3E}">
        <p14:creationId xmlns:p14="http://schemas.microsoft.com/office/powerpoint/2010/main" val="3994803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en.wikipedia.org/wiki/Thermodynamic_free_energy" TargetMode="External"/><Relationship Id="rId12" Type="http://schemas.openxmlformats.org/officeDocument/2006/relationships/hyperlink" Target="http://en.wikipedia.org/wiki/Biomass" TargetMode="External"/><Relationship Id="rId13" Type="http://schemas.openxmlformats.org/officeDocument/2006/relationships/hyperlink" Target="http://en.wikipedia.org/wiki/Cellular_waste_product" TargetMode="External"/><Relationship Id="rId14" Type="http://schemas.openxmlformats.org/officeDocument/2006/relationships/hyperlink" Target="http://en.wikipedia.org/wiki/Organisms"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Isotope" TargetMode="External"/><Relationship Id="rId4" Type="http://schemas.openxmlformats.org/officeDocument/2006/relationships/hyperlink" Target="http://en.wikipedia.org/wiki/Molecule" TargetMode="External"/><Relationship Id="rId5" Type="http://schemas.openxmlformats.org/officeDocument/2006/relationships/hyperlink" Target="http://en.wikipedia.org/wiki/Phenomenon" TargetMode="External"/><Relationship Id="rId6" Type="http://schemas.openxmlformats.org/officeDocument/2006/relationships/hyperlink" Target="http://en.wikipedia.org/wiki/Scientific_evidence" TargetMode="External"/><Relationship Id="rId7" Type="http://schemas.openxmlformats.org/officeDocument/2006/relationships/hyperlink" Target="http://en.wikipedia.org/wiki/Life" TargetMode="External"/><Relationship Id="rId8" Type="http://schemas.openxmlformats.org/officeDocument/2006/relationships/hyperlink" Target="http://en.wikipedia.org/wiki/Biosignature%23cite_note-SSG-1" TargetMode="External"/><Relationship Id="rId9" Type="http://schemas.openxmlformats.org/officeDocument/2006/relationships/hyperlink" Target="http://en.wikipedia.org/wiki/Biosignature%23cite_note-2" TargetMode="External"/><Relationship Id="rId10" Type="http://schemas.openxmlformats.org/officeDocument/2006/relationships/hyperlink" Target="http://en.wikipedia.org/wiki/Biosignature%23cite_note-Biosignatures_2011-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gly.uga.edu/railsback/Papers/WeatheringJGEpaper.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Rock_(geology)" TargetMode="External"/><Relationship Id="rId4" Type="http://schemas.openxmlformats.org/officeDocument/2006/relationships/hyperlink" Target="http://en.wikipedia.org/wiki/Soil" TargetMode="External"/><Relationship Id="rId5" Type="http://schemas.openxmlformats.org/officeDocument/2006/relationships/hyperlink" Target="http://en.wikipedia.org/wiki/Mineral" TargetMode="External"/><Relationship Id="rId6" Type="http://schemas.openxmlformats.org/officeDocument/2006/relationships/hyperlink" Target="http://en.wikipedia.org/wiki/Isotope" TargetMode="External"/><Relationship Id="rId7" Type="http://schemas.openxmlformats.org/officeDocument/2006/relationships/hyperlink" Target="http://en.wikipedia.org/wiki/Molecule" TargetMode="External"/><Relationship Id="rId8" Type="http://schemas.openxmlformats.org/officeDocument/2006/relationships/hyperlink" Target="http://en.wikipedia.org/wiki/Phenomenon" TargetMode="External"/><Relationship Id="rId9" Type="http://schemas.openxmlformats.org/officeDocument/2006/relationships/hyperlink" Target="http://en.wikipedia.org/wiki/Scientific_evidence" TargetMode="External"/><Relationship Id="rId10" Type="http://schemas.openxmlformats.org/officeDocument/2006/relationships/hyperlink" Target="http://en.wikipedia.org/wiki/Life" TargetMode="External"/><Relationship Id="rId11" Type="http://schemas.openxmlformats.org/officeDocument/2006/relationships/hyperlink" Target="http://en.wikipedia.org/wiki/Organism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gly.uga.edu/railsback/Papers/WeatheringJGEpaper.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tionary.org/wiki/atom" TargetMode="External"/><Relationship Id="rId4" Type="http://schemas.openxmlformats.org/officeDocument/2006/relationships/hyperlink" Target="http://en.wiktionary.org/wiki/molecule"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A462C-ADED-1842-A2A2-7CD8C9B714B5}" type="slidenum">
              <a:rPr lang="en-US" smtClean="0"/>
              <a:t>1</a:t>
            </a:fld>
            <a:endParaRPr lang="en-US"/>
          </a:p>
        </p:txBody>
      </p:sp>
    </p:spTree>
    <p:extLst>
      <p:ext uri="{BB962C8B-B14F-4D97-AF65-F5344CB8AC3E}">
        <p14:creationId xmlns:p14="http://schemas.microsoft.com/office/powerpoint/2010/main" val="74364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magnitude difference in sample concentration could be overcome by running an infusion experiment longer (up to 85,000 scans or more) for the most dilute water sample tested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Direct injection with this generation’s mass spectrometers have high enough resolving power to separate tightly packed signals from one another in the DOM mixtures (e.g. 349</a:t>
            </a:r>
            <a:r>
              <a:rPr lang="en-US" sz="1200" b="1" dirty="0" smtClean="0"/>
              <a:t>.0650</a:t>
            </a:r>
            <a:r>
              <a:rPr lang="en-US" sz="1200" dirty="0" smtClean="0"/>
              <a:t> vs. 349.</a:t>
            </a:r>
            <a:r>
              <a:rPr lang="en-US" sz="1200" b="1" dirty="0" smtClean="0"/>
              <a:t>1280</a:t>
            </a:r>
            <a:r>
              <a:rPr lang="en-US" sz="1200" dirty="0" smtClean="0"/>
              <a:t>) and allow us to extract reasonable molecular formulae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24EDFC4-E41F-3549-8682-23F114918702}" type="slidenum">
              <a:rPr lang="en-US" smtClean="0"/>
              <a:t>14</a:t>
            </a:fld>
            <a:endParaRPr lang="en-US"/>
          </a:p>
        </p:txBody>
      </p:sp>
    </p:spTree>
    <p:extLst>
      <p:ext uri="{BB962C8B-B14F-4D97-AF65-F5344CB8AC3E}">
        <p14:creationId xmlns:p14="http://schemas.microsoft.com/office/powerpoint/2010/main" val="369683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A462C-ADED-1842-A2A2-7CD8C9B714B5}" type="slidenum">
              <a:rPr lang="en-US" smtClean="0"/>
              <a:t>16</a:t>
            </a:fld>
            <a:endParaRPr lang="en-US"/>
          </a:p>
        </p:txBody>
      </p:sp>
    </p:spTree>
    <p:extLst>
      <p:ext uri="{BB962C8B-B14F-4D97-AF65-F5344CB8AC3E}">
        <p14:creationId xmlns:p14="http://schemas.microsoft.com/office/powerpoint/2010/main" val="216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Critical zone = where rock meets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b="1" kern="1200" dirty="0" err="1" smtClean="0">
                <a:solidFill>
                  <a:schemeClr val="tx1"/>
                </a:solidFill>
                <a:latin typeface="+mn-lt"/>
                <a:ea typeface="+mn-ea"/>
                <a:cs typeface="+mn-cs"/>
              </a:rPr>
              <a:t>biosignature</a:t>
            </a:r>
            <a:r>
              <a:rPr lang="en-US" sz="1200" b="0" kern="1200" dirty="0" smtClean="0">
                <a:solidFill>
                  <a:schemeClr val="tx1"/>
                </a:solidFill>
                <a:latin typeface="+mn-lt"/>
                <a:ea typeface="+mn-ea"/>
                <a:cs typeface="+mn-cs"/>
              </a:rPr>
              <a:t> is any substance – such as an element, </a:t>
            </a:r>
            <a:r>
              <a:rPr lang="en-US" sz="1200" b="0" kern="1200" dirty="0" smtClean="0">
                <a:solidFill>
                  <a:schemeClr val="tx1"/>
                </a:solidFill>
                <a:latin typeface="+mn-lt"/>
                <a:ea typeface="+mn-ea"/>
                <a:cs typeface="+mn-cs"/>
                <a:hlinkClick r:id="rId3"/>
              </a:rPr>
              <a:t>isotope, </a:t>
            </a:r>
            <a:r>
              <a:rPr lang="en-US" sz="1200" b="0" kern="1200" dirty="0" smtClean="0">
                <a:solidFill>
                  <a:schemeClr val="tx1"/>
                </a:solidFill>
                <a:latin typeface="+mn-lt"/>
                <a:ea typeface="+mn-ea"/>
                <a:cs typeface="+mn-cs"/>
                <a:hlinkClick r:id="rId4"/>
              </a:rPr>
              <a:t>molecule, or </a:t>
            </a:r>
            <a:r>
              <a:rPr lang="en-US" sz="1200" b="0" kern="1200" dirty="0" smtClean="0">
                <a:solidFill>
                  <a:schemeClr val="tx1"/>
                </a:solidFill>
                <a:latin typeface="+mn-lt"/>
                <a:ea typeface="+mn-ea"/>
                <a:cs typeface="+mn-cs"/>
                <a:hlinkClick r:id="rId5"/>
              </a:rPr>
              <a:t>phenomenon – that provides </a:t>
            </a:r>
            <a:r>
              <a:rPr lang="en-US" sz="1200" b="0" kern="1200" dirty="0" smtClean="0">
                <a:solidFill>
                  <a:schemeClr val="tx1"/>
                </a:solidFill>
                <a:latin typeface="+mn-lt"/>
                <a:ea typeface="+mn-ea"/>
                <a:cs typeface="+mn-cs"/>
                <a:hlinkClick r:id="rId6"/>
              </a:rPr>
              <a:t>scientific evidence of past or </a:t>
            </a:r>
            <a:r>
              <a:rPr lang="en-US" sz="1200" b="0" kern="1200" dirty="0" err="1" smtClean="0">
                <a:solidFill>
                  <a:schemeClr val="tx1"/>
                </a:solidFill>
                <a:latin typeface="+mn-lt"/>
                <a:ea typeface="+mn-ea"/>
                <a:cs typeface="+mn-cs"/>
                <a:hlinkClick r:id="rId6"/>
              </a:rPr>
              <a:t>present</a:t>
            </a:r>
            <a:r>
              <a:rPr lang="en-US" sz="1200" b="0" kern="1200" dirty="0" err="1" smtClean="0">
                <a:solidFill>
                  <a:schemeClr val="tx1"/>
                </a:solidFill>
                <a:latin typeface="+mn-lt"/>
                <a:ea typeface="+mn-ea"/>
                <a:cs typeface="+mn-cs"/>
                <a:hlinkClick r:id="rId7"/>
              </a:rPr>
              <a:t>life</a:t>
            </a:r>
            <a:r>
              <a:rPr lang="en-US" sz="1200" b="0" kern="1200" dirty="0" smtClean="0">
                <a:solidFill>
                  <a:schemeClr val="tx1"/>
                </a:solidFill>
                <a:latin typeface="+mn-lt"/>
                <a:ea typeface="+mn-ea"/>
                <a:cs typeface="+mn-cs"/>
                <a:hlinkClick r:id="rId7"/>
              </a:rPr>
              <a:t>.</a:t>
            </a:r>
            <a:r>
              <a:rPr lang="en-US" sz="1200" b="0" kern="1200" dirty="0" smtClean="0">
                <a:solidFill>
                  <a:schemeClr val="tx1"/>
                </a:solidFill>
                <a:latin typeface="+mn-lt"/>
                <a:ea typeface="+mn-ea"/>
                <a:cs typeface="+mn-cs"/>
                <a:hlinkClick r:id="rId8"/>
              </a:rPr>
              <a:t>[1]</a:t>
            </a:r>
            <a:r>
              <a:rPr lang="en-US" sz="1200" b="0" kern="1200" dirty="0" smtClean="0">
                <a:solidFill>
                  <a:schemeClr val="tx1"/>
                </a:solidFill>
                <a:latin typeface="+mn-lt"/>
                <a:ea typeface="+mn-ea"/>
                <a:cs typeface="+mn-cs"/>
                <a:hlinkClick r:id="rId9"/>
              </a:rPr>
              <a:t>[2]</a:t>
            </a:r>
            <a:r>
              <a:rPr lang="en-US" sz="1200" b="0" kern="1200" dirty="0" smtClean="0">
                <a:solidFill>
                  <a:schemeClr val="tx1"/>
                </a:solidFill>
                <a:latin typeface="+mn-lt"/>
                <a:ea typeface="+mn-ea"/>
                <a:cs typeface="+mn-cs"/>
                <a:hlinkClick r:id="rId10"/>
              </a:rPr>
              <a:t>[3] Measurable attributes of life include its complex physical and chemical structures and also its utilization of </a:t>
            </a:r>
            <a:r>
              <a:rPr lang="en-US" sz="1200" b="0" kern="1200" dirty="0" smtClean="0">
                <a:solidFill>
                  <a:schemeClr val="tx1"/>
                </a:solidFill>
                <a:latin typeface="+mn-lt"/>
                <a:ea typeface="+mn-ea"/>
                <a:cs typeface="+mn-cs"/>
                <a:hlinkClick r:id="rId11"/>
              </a:rPr>
              <a:t>free energy and the production </a:t>
            </a:r>
            <a:r>
              <a:rPr lang="en-US" sz="1200" b="0" kern="1200" dirty="0" err="1" smtClean="0">
                <a:solidFill>
                  <a:schemeClr val="tx1"/>
                </a:solidFill>
                <a:latin typeface="+mn-lt"/>
                <a:ea typeface="+mn-ea"/>
                <a:cs typeface="+mn-cs"/>
                <a:hlinkClick r:id="rId11"/>
              </a:rPr>
              <a:t>of</a:t>
            </a:r>
            <a:r>
              <a:rPr lang="en-US" sz="1200" b="0" kern="1200" dirty="0" err="1" smtClean="0">
                <a:solidFill>
                  <a:schemeClr val="tx1"/>
                </a:solidFill>
                <a:latin typeface="+mn-lt"/>
                <a:ea typeface="+mn-ea"/>
                <a:cs typeface="+mn-cs"/>
                <a:hlinkClick r:id="rId12"/>
              </a:rPr>
              <a:t>biomass</a:t>
            </a:r>
            <a:r>
              <a:rPr lang="en-US" sz="1200" b="0" kern="1200" dirty="0" smtClean="0">
                <a:solidFill>
                  <a:schemeClr val="tx1"/>
                </a:solidFill>
                <a:latin typeface="+mn-lt"/>
                <a:ea typeface="+mn-ea"/>
                <a:cs typeface="+mn-cs"/>
                <a:hlinkClick r:id="rId12"/>
              </a:rPr>
              <a:t> and </a:t>
            </a:r>
            <a:r>
              <a:rPr lang="en-US" sz="1200" b="0" kern="1200" dirty="0" smtClean="0">
                <a:solidFill>
                  <a:schemeClr val="tx1"/>
                </a:solidFill>
                <a:latin typeface="+mn-lt"/>
                <a:ea typeface="+mn-ea"/>
                <a:cs typeface="+mn-cs"/>
                <a:hlinkClick r:id="rId13"/>
              </a:rPr>
              <a:t>wastes. Due to its unique characteristics, a biosignature can be interpreted as having been produced by living </a:t>
            </a:r>
            <a:r>
              <a:rPr lang="en-US" sz="1200" b="0" kern="1200" dirty="0" smtClean="0">
                <a:solidFill>
                  <a:schemeClr val="tx1"/>
                </a:solidFill>
                <a:latin typeface="+mn-lt"/>
                <a:ea typeface="+mn-ea"/>
                <a:cs typeface="+mn-cs"/>
                <a:hlinkClick r:id="rId14"/>
              </a:rPr>
              <a:t>organisms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detection of </a:t>
            </a:r>
            <a:r>
              <a:rPr lang="en-US" sz="1200" kern="1200" dirty="0" err="1" smtClean="0">
                <a:solidFill>
                  <a:schemeClr val="tx1"/>
                </a:solidFill>
                <a:latin typeface="+mn-lt"/>
                <a:ea typeface="+mn-ea"/>
                <a:cs typeface="+mn-cs"/>
              </a:rPr>
              <a:t>biosignatures</a:t>
            </a:r>
            <a:r>
              <a:rPr lang="en-US" sz="1200" kern="1200" dirty="0" smtClean="0">
                <a:solidFill>
                  <a:schemeClr val="tx1"/>
                </a:solidFill>
                <a:latin typeface="+mn-lt"/>
                <a:ea typeface="+mn-ea"/>
                <a:cs typeface="+mn-cs"/>
              </a:rPr>
              <a:t> that might be used to find evidence for extant or past life on Earth, in extraterrestrial environments, or within samples returned from extraterrestrial sites.</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4EDFC4-E41F-3549-8682-23F114918702}" type="slidenum">
              <a:rPr lang="en-US" smtClean="0"/>
              <a:t>2</a:t>
            </a:fld>
            <a:endParaRPr lang="en-US"/>
          </a:p>
        </p:txBody>
      </p:sp>
    </p:spTree>
    <p:extLst>
      <p:ext uri="{BB962C8B-B14F-4D97-AF65-F5344CB8AC3E}">
        <p14:creationId xmlns:p14="http://schemas.microsoft.com/office/powerpoint/2010/main" val="416467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zone =</a:t>
            </a:r>
            <a:r>
              <a:rPr lang="en-US" baseline="0" dirty="0" smtClean="0"/>
              <a:t> where rock meets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Answering these questions informs us about finding life elsewhere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because then we might know WHAT</a:t>
            </a:r>
            <a:r>
              <a:rPr lang="en-US" sz="1200" baseline="0" dirty="0" smtClean="0"/>
              <a:t> to look for and HOW conditions came to be on those said planets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Geochemical weathering – used to determine the general composition of sedimentary rocks and natural waters. </a:t>
            </a:r>
          </a:p>
          <a:p>
            <a:pPr lvl="0"/>
            <a:r>
              <a:rPr lang="en-US" sz="1200" kern="1200" dirty="0" smtClean="0">
                <a:solidFill>
                  <a:schemeClr val="tx1"/>
                </a:solidFill>
                <a:effectLst/>
                <a:latin typeface="+mn-lt"/>
                <a:ea typeface="+mn-ea"/>
                <a:cs typeface="+mn-cs"/>
              </a:rPr>
              <a:t>	The interplay of weathering and freshwater chemistry, combined with subsequent chemical and biological deposition from the oceans, illustrates the linkage of the rock and water cycles from rainfall to weathering to transport of dissolved solids to deposition to evaporation, and thus to the resumption of the cycles (</a:t>
            </a:r>
            <a:r>
              <a:rPr lang="en-US" sz="1200" u="sng" kern="1200" dirty="0" smtClean="0">
                <a:solidFill>
                  <a:schemeClr val="tx1"/>
                </a:solidFill>
                <a:effectLst/>
                <a:latin typeface="+mn-lt"/>
                <a:ea typeface="+mn-ea"/>
                <a:cs typeface="+mn-cs"/>
                <a:hlinkClick r:id="rId3"/>
              </a:rPr>
              <a:t>http://www.gly.uga.edu/railsback/Papers/WeatheringJGEpaper.pdf</a:t>
            </a:r>
            <a:r>
              <a:rPr lang="en-US" sz="1200" kern="1200" dirty="0" smtClean="0">
                <a:solidFill>
                  <a:schemeClr val="tx1"/>
                </a:solidFill>
                <a:effectLst/>
                <a:latin typeface="+mn-lt"/>
                <a:ea typeface="+mn-ea"/>
                <a:cs typeface="+mn-cs"/>
              </a:rPr>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4A462C-ADED-1842-A2A2-7CD8C9B714B5}" type="slidenum">
              <a:rPr lang="en-US" smtClean="0"/>
              <a:t>3</a:t>
            </a:fld>
            <a:endParaRPr lang="en-US"/>
          </a:p>
        </p:txBody>
      </p:sp>
    </p:spTree>
    <p:extLst>
      <p:ext uri="{BB962C8B-B14F-4D97-AF65-F5344CB8AC3E}">
        <p14:creationId xmlns:p14="http://schemas.microsoft.com/office/powerpoint/2010/main" val="14842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Weathering</a:t>
            </a:r>
            <a:r>
              <a:rPr lang="en-US" sz="1200" b="0" kern="1200" dirty="0" smtClean="0">
                <a:solidFill>
                  <a:schemeClr val="tx1"/>
                </a:solidFill>
                <a:latin typeface="+mn-lt"/>
                <a:ea typeface="+mn-ea"/>
                <a:cs typeface="+mn-cs"/>
              </a:rPr>
              <a:t> is the breaking down of </a:t>
            </a:r>
            <a:r>
              <a:rPr lang="en-US" sz="1200" b="0" kern="1200" dirty="0" smtClean="0">
                <a:solidFill>
                  <a:schemeClr val="tx1"/>
                </a:solidFill>
                <a:latin typeface="+mn-lt"/>
                <a:ea typeface="+mn-ea"/>
                <a:cs typeface="+mn-cs"/>
                <a:hlinkClick r:id="rId3"/>
              </a:rPr>
              <a:t>rocks, </a:t>
            </a:r>
            <a:r>
              <a:rPr lang="en-US" sz="1200" b="0" kern="1200" dirty="0" smtClean="0">
                <a:solidFill>
                  <a:schemeClr val="tx1"/>
                </a:solidFill>
                <a:latin typeface="+mn-lt"/>
                <a:ea typeface="+mn-ea"/>
                <a:cs typeface="+mn-cs"/>
                <a:hlinkClick r:id="rId4"/>
              </a:rPr>
              <a:t>soil and </a:t>
            </a:r>
            <a:r>
              <a:rPr lang="en-US" sz="1200" b="0" kern="1200" dirty="0" smtClean="0">
                <a:solidFill>
                  <a:schemeClr val="tx1"/>
                </a:solidFill>
                <a:latin typeface="+mn-lt"/>
                <a:ea typeface="+mn-ea"/>
                <a:cs typeface="+mn-cs"/>
                <a:hlinkClick r:id="rId5"/>
              </a:rPr>
              <a:t>minerals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dirty="0" smtClean="0"/>
              <a:t>Biological processes + geochemical weathering of rock </a:t>
            </a:r>
            <a:r>
              <a:rPr lang="en-US" dirty="0" smtClean="0">
                <a:sym typeface="Wingdings"/>
              </a:rPr>
              <a:t> Leaves </a:t>
            </a:r>
            <a:r>
              <a:rPr lang="en-US" b="1" dirty="0" err="1" smtClean="0">
                <a:sym typeface="Wingdings"/>
              </a:rPr>
              <a:t>biosignature</a:t>
            </a:r>
            <a:r>
              <a:rPr lang="en-US" dirty="0" smtClean="0">
                <a:sym typeface="Wingdings"/>
              </a:rPr>
              <a:t> </a:t>
            </a:r>
          </a:p>
          <a:p>
            <a:endParaRPr lang="en-US" dirty="0" smtClean="0">
              <a:sym typeface="Wingdings"/>
            </a:endParaRPr>
          </a:p>
          <a:p>
            <a:r>
              <a:rPr lang="en-US" sz="1200" kern="1200" dirty="0" err="1" smtClean="0">
                <a:solidFill>
                  <a:schemeClr val="tx1"/>
                </a:solidFill>
                <a:latin typeface="+mn-lt"/>
                <a:ea typeface="+mn-ea"/>
                <a:cs typeface="+mn-cs"/>
              </a:rPr>
              <a:t>biosignatures</a:t>
            </a:r>
            <a:r>
              <a:rPr lang="en-US" sz="1200" kern="1200" dirty="0" smtClean="0">
                <a:solidFill>
                  <a:schemeClr val="tx1"/>
                </a:solidFill>
                <a:latin typeface="+mn-lt"/>
                <a:ea typeface="+mn-ea"/>
                <a:cs typeface="+mn-cs"/>
              </a:rPr>
              <a:t> that might be used to find evidence for extant or past life on Earth, in extraterrestrial environments, or within samples returned from extraterrestrial sites.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b="1" kern="1200" dirty="0" err="1" smtClean="0">
                <a:solidFill>
                  <a:schemeClr val="tx1"/>
                </a:solidFill>
                <a:latin typeface="+mn-lt"/>
                <a:ea typeface="+mn-ea"/>
                <a:cs typeface="+mn-cs"/>
              </a:rPr>
              <a:t>biosignature</a:t>
            </a:r>
            <a:r>
              <a:rPr lang="en-US" sz="1200" b="0" kern="1200" dirty="0" smtClean="0">
                <a:solidFill>
                  <a:schemeClr val="tx1"/>
                </a:solidFill>
                <a:latin typeface="+mn-lt"/>
                <a:ea typeface="+mn-ea"/>
                <a:cs typeface="+mn-cs"/>
              </a:rPr>
              <a:t> is any substance – such as an element, </a:t>
            </a:r>
            <a:r>
              <a:rPr lang="en-US" sz="1200" b="0" kern="1200" dirty="0" smtClean="0">
                <a:solidFill>
                  <a:schemeClr val="tx1"/>
                </a:solidFill>
                <a:latin typeface="+mn-lt"/>
                <a:ea typeface="+mn-ea"/>
                <a:cs typeface="+mn-cs"/>
                <a:hlinkClick r:id="rId6"/>
              </a:rPr>
              <a:t>isotope, </a:t>
            </a:r>
            <a:r>
              <a:rPr lang="en-US" sz="1200" b="0" kern="1200" dirty="0" smtClean="0">
                <a:solidFill>
                  <a:schemeClr val="tx1"/>
                </a:solidFill>
                <a:latin typeface="+mn-lt"/>
                <a:ea typeface="+mn-ea"/>
                <a:cs typeface="+mn-cs"/>
                <a:hlinkClick r:id="rId7"/>
              </a:rPr>
              <a:t>molecule, or </a:t>
            </a:r>
            <a:r>
              <a:rPr lang="en-US" sz="1200" b="0" kern="1200" dirty="0" smtClean="0">
                <a:solidFill>
                  <a:schemeClr val="tx1"/>
                </a:solidFill>
                <a:latin typeface="+mn-lt"/>
                <a:ea typeface="+mn-ea"/>
                <a:cs typeface="+mn-cs"/>
                <a:hlinkClick r:id="rId8"/>
              </a:rPr>
              <a:t>phenomenon – that provides </a:t>
            </a:r>
            <a:r>
              <a:rPr lang="en-US" sz="1200" b="0" kern="1200" dirty="0" smtClean="0">
                <a:solidFill>
                  <a:schemeClr val="tx1"/>
                </a:solidFill>
                <a:latin typeface="+mn-lt"/>
                <a:ea typeface="+mn-ea"/>
                <a:cs typeface="+mn-cs"/>
                <a:hlinkClick r:id="rId9"/>
              </a:rPr>
              <a:t>scientific evidence of past or </a:t>
            </a:r>
            <a:r>
              <a:rPr lang="en-US" sz="1200" b="0" kern="1200" dirty="0" err="1" smtClean="0">
                <a:solidFill>
                  <a:schemeClr val="tx1"/>
                </a:solidFill>
                <a:latin typeface="+mn-lt"/>
                <a:ea typeface="+mn-ea"/>
                <a:cs typeface="+mn-cs"/>
                <a:hlinkClick r:id="rId9"/>
              </a:rPr>
              <a:t>present</a:t>
            </a:r>
            <a:r>
              <a:rPr lang="en-US" sz="1200" b="0" kern="1200" dirty="0" err="1" smtClean="0">
                <a:solidFill>
                  <a:schemeClr val="tx1"/>
                </a:solidFill>
                <a:latin typeface="+mn-lt"/>
                <a:ea typeface="+mn-ea"/>
                <a:cs typeface="+mn-cs"/>
                <a:hlinkClick r:id="rId10"/>
              </a:rPr>
              <a:t>life</a:t>
            </a:r>
            <a:r>
              <a:rPr lang="en-US" sz="1200" b="0" kern="1200" dirty="0" smtClean="0">
                <a:solidFill>
                  <a:schemeClr val="tx1"/>
                </a:solidFill>
                <a:latin typeface="+mn-lt"/>
                <a:ea typeface="+mn-ea"/>
                <a:cs typeface="+mn-cs"/>
                <a:hlinkClick r:id="rId10"/>
              </a:rPr>
              <a: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Due to its unique characteristics, a </a:t>
            </a:r>
            <a:r>
              <a:rPr lang="en-US" sz="1200" kern="1200" dirty="0" err="1" smtClean="0">
                <a:solidFill>
                  <a:schemeClr val="tx1"/>
                </a:solidFill>
                <a:latin typeface="+mn-lt"/>
                <a:ea typeface="+mn-ea"/>
                <a:cs typeface="+mn-cs"/>
              </a:rPr>
              <a:t>biosignature</a:t>
            </a:r>
            <a:r>
              <a:rPr lang="en-US" sz="1200" kern="1200" dirty="0" smtClean="0">
                <a:solidFill>
                  <a:schemeClr val="tx1"/>
                </a:solidFill>
                <a:latin typeface="+mn-lt"/>
                <a:ea typeface="+mn-ea"/>
                <a:cs typeface="+mn-cs"/>
              </a:rPr>
              <a:t> can be interpreted as having been produced by living </a:t>
            </a:r>
            <a:r>
              <a:rPr lang="en-US" sz="1200" kern="1200" dirty="0" smtClean="0">
                <a:solidFill>
                  <a:schemeClr val="tx1"/>
                </a:solidFill>
                <a:latin typeface="+mn-lt"/>
                <a:ea typeface="+mn-ea"/>
                <a:cs typeface="+mn-cs"/>
                <a:hlinkClick r:id="rId11"/>
              </a:rPr>
              <a:t>organisms;</a:t>
            </a:r>
            <a:endParaRPr lang="en-US" sz="1200" kern="1200" dirty="0" smtClean="0">
              <a:solidFill>
                <a:schemeClr val="tx1"/>
              </a:solidFill>
              <a:latin typeface="+mn-lt"/>
              <a:ea typeface="+mn-ea"/>
              <a:cs typeface="+mn-cs"/>
            </a:endParaRPr>
          </a:p>
          <a:p>
            <a:endParaRPr lang="en-US" dirty="0" smtClean="0"/>
          </a:p>
          <a:p>
            <a:r>
              <a:rPr lang="en-US" dirty="0" smtClean="0"/>
              <a:t>Critical </a:t>
            </a:r>
            <a:r>
              <a:rPr lang="en-US" dirty="0" smtClean="0"/>
              <a:t>zone =</a:t>
            </a:r>
            <a:r>
              <a:rPr lang="en-US" baseline="0" dirty="0" smtClean="0"/>
              <a:t> where rock meets life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Ranges from tops of trees to bottom of the groundwater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range, the environment is composed of </a:t>
            </a:r>
            <a:r>
              <a:rPr lang="en-US" sz="1200" b="1" kern="1200" dirty="0" smtClean="0">
                <a:solidFill>
                  <a:schemeClr val="tx1"/>
                </a:solidFill>
                <a:latin typeface="+mn-lt"/>
                <a:ea typeface="+mn-ea"/>
                <a:cs typeface="+mn-cs"/>
              </a:rPr>
              <a:t>rock, soil, water, air, and living organisms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This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ctivity transforms rock and biomass into the central component of the Critical Zone – soil</a:t>
            </a:r>
            <a:endParaRPr lang="en-US" dirty="0" smtClean="0"/>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4A462C-ADED-1842-A2A2-7CD8C9B714B5}" type="slidenum">
              <a:rPr lang="en-US" smtClean="0"/>
              <a:t>4</a:t>
            </a:fld>
            <a:endParaRPr lang="en-US"/>
          </a:p>
        </p:txBody>
      </p:sp>
    </p:spTree>
    <p:extLst>
      <p:ext uri="{BB962C8B-B14F-4D97-AF65-F5344CB8AC3E}">
        <p14:creationId xmlns:p14="http://schemas.microsoft.com/office/powerpoint/2010/main" val="79840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CZ – is DOM </a:t>
            </a:r>
          </a:p>
          <a:p>
            <a:endParaRPr lang="en-US" dirty="0" smtClean="0"/>
          </a:p>
          <a:p>
            <a:r>
              <a:rPr lang="en-US" dirty="0" smtClean="0"/>
              <a:t>Anthropogenic</a:t>
            </a:r>
            <a:r>
              <a:rPr lang="en-US" baseline="0" dirty="0" smtClean="0"/>
              <a:t> </a:t>
            </a:r>
            <a:r>
              <a:rPr lang="en-US" baseline="0" dirty="0" smtClean="0"/>
              <a:t>= resulting from human activity</a:t>
            </a:r>
          </a:p>
          <a:p>
            <a:r>
              <a:rPr lang="en-US" baseline="0" dirty="0" smtClean="0"/>
              <a:t>Ligand = </a:t>
            </a:r>
            <a:r>
              <a:rPr lang="en-US" sz="1200" kern="1200" dirty="0" smtClean="0">
                <a:solidFill>
                  <a:schemeClr val="tx1"/>
                </a:solidFill>
                <a:latin typeface="+mn-lt"/>
                <a:ea typeface="+mn-ea"/>
                <a:cs typeface="+mn-cs"/>
              </a:rPr>
              <a:t>an ion or molecule attached to a metal atom by coordinate bonding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IMPORTANT NATURAL</a:t>
            </a:r>
            <a:r>
              <a:rPr lang="en-US" sz="1200" kern="1200" baseline="0" dirty="0" smtClean="0">
                <a:solidFill>
                  <a:schemeClr val="tx1"/>
                </a:solidFill>
                <a:latin typeface="+mn-lt"/>
                <a:ea typeface="+mn-ea"/>
                <a:cs typeface="+mn-cs"/>
              </a:rPr>
              <a:t> EVOLUTION OF GROUNDWATER QUALITY</a:t>
            </a:r>
            <a:endParaRPr lang="en-US" sz="1200" kern="1200" baseline="0" dirty="0" smtClean="0">
              <a:solidFill>
                <a:schemeClr val="tx1"/>
              </a:solidFill>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BECAUSE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	DOM = principal electron donor in subsurface redox reactions [2, 3] as well as the evolution of the weathering profile, b/c DOM comprises ligands that form stable complexes w/ rock-derived metals </a:t>
            </a:r>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dirty="0" err="1" smtClean="0"/>
              <a:t>Lignins</a:t>
            </a:r>
            <a:r>
              <a:rPr lang="en-US" sz="1200" dirty="0" smtClean="0"/>
              <a:t> (plants/trees), Sugars, &amp; Peptides (microbial)</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lvl="0"/>
            <a:r>
              <a:rPr lang="en-US" sz="1200" kern="1200" dirty="0" smtClean="0">
                <a:solidFill>
                  <a:schemeClr val="tx1"/>
                </a:solidFill>
                <a:effectLst/>
                <a:latin typeface="+mn-lt"/>
                <a:ea typeface="+mn-ea"/>
                <a:cs typeface="+mn-cs"/>
              </a:rPr>
              <a:t>Geochemical weathering – used to determine the general composition of sedimentary rocks and natural waters. </a:t>
            </a:r>
          </a:p>
          <a:p>
            <a:pPr lvl="0"/>
            <a:r>
              <a:rPr lang="en-US" sz="1200" kern="1200" dirty="0" smtClean="0">
                <a:solidFill>
                  <a:schemeClr val="tx1"/>
                </a:solidFill>
                <a:effectLst/>
                <a:latin typeface="+mn-lt"/>
                <a:ea typeface="+mn-ea"/>
                <a:cs typeface="+mn-cs"/>
              </a:rPr>
              <a:t>	The interplay of weathering and freshwater chemistry, combined with subsequent chemical and biological deposition from the oceans, illustrates the linkage of the rock and water cycles from rainfall to weathering to transport of dissolved solids to deposition to evaporation, and thus to the resumption of the cycles (</a:t>
            </a:r>
            <a:r>
              <a:rPr lang="en-US" sz="1200" u="sng" kern="1200" dirty="0" smtClean="0">
                <a:solidFill>
                  <a:schemeClr val="tx1"/>
                </a:solidFill>
                <a:effectLst/>
                <a:latin typeface="+mn-lt"/>
                <a:ea typeface="+mn-ea"/>
                <a:cs typeface="+mn-cs"/>
                <a:hlinkClick r:id="rId3"/>
              </a:rPr>
              <a:t>http://www.gly.uga.edu/railsback/Papers/WeatheringJGEpaper.pdf</a:t>
            </a:r>
            <a:r>
              <a:rPr lang="en-US" sz="1200" kern="1200" dirty="0" smtClean="0">
                <a:solidFill>
                  <a:schemeClr val="tx1"/>
                </a:solidFill>
                <a:effectLst/>
                <a:latin typeface="+mn-lt"/>
                <a:ea typeface="+mn-ea"/>
                <a:cs typeface="+mn-cs"/>
              </a:rPr>
              <a:t>)</a:t>
            </a:r>
          </a:p>
          <a:p>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544A462C-ADED-1842-A2A2-7CD8C9B714B5}" type="slidenum">
              <a:rPr lang="en-US" smtClean="0"/>
              <a:t>5</a:t>
            </a:fld>
            <a:endParaRPr lang="en-US"/>
          </a:p>
        </p:txBody>
      </p:sp>
    </p:spTree>
    <p:extLst>
      <p:ext uri="{BB962C8B-B14F-4D97-AF65-F5344CB8AC3E}">
        <p14:creationId xmlns:p14="http://schemas.microsoft.com/office/powerpoint/2010/main" val="239485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DOC = 50% – 60% by mass of DOM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Directly proportional to DOC concentrations and stream flow</a:t>
            </a:r>
            <a:endParaRPr lang="en-US" sz="11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Inversely proportional to dissolved inorganic carbon (DIC) stream flow</a:t>
            </a:r>
            <a:endParaRPr lang="en-US" dirty="0" smtClean="0"/>
          </a:p>
          <a:p>
            <a:endParaRPr lang="en-US" dirty="0" smtClean="0"/>
          </a:p>
          <a:p>
            <a:r>
              <a:rPr lang="en-US" dirty="0" smtClean="0"/>
              <a:t>Covariance = relationship</a:t>
            </a:r>
          </a:p>
          <a:p>
            <a:r>
              <a:rPr lang="en-US" dirty="0" err="1" smtClean="0"/>
              <a:t>Complexation</a:t>
            </a:r>
            <a:r>
              <a:rPr lang="en-US" dirty="0" smtClean="0"/>
              <a:t> = formation</a:t>
            </a:r>
            <a:r>
              <a:rPr lang="en-US" baseline="0" dirty="0" smtClean="0"/>
              <a:t> of complex</a:t>
            </a:r>
          </a:p>
          <a:p>
            <a:r>
              <a:rPr lang="en-US" dirty="0" smtClean="0"/>
              <a:t>	Complex</a:t>
            </a:r>
            <a:r>
              <a:rPr lang="en-US" baseline="0" dirty="0" smtClean="0"/>
              <a:t> = </a:t>
            </a:r>
            <a:r>
              <a:rPr lang="en-US" sz="1200" kern="1200" dirty="0" smtClean="0">
                <a:solidFill>
                  <a:schemeClr val="tx1"/>
                </a:solidFill>
                <a:latin typeface="+mn-lt"/>
                <a:ea typeface="+mn-ea"/>
                <a:cs typeface="+mn-cs"/>
              </a:rPr>
              <a:t>A structure consisting of a central</a:t>
            </a:r>
            <a:endParaRPr lang="en-US" sz="1200"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hlinkClick r:id="rId3"/>
              </a:rPr>
              <a:t>atom or </a:t>
            </a:r>
            <a:r>
              <a:rPr lang="en-US" sz="1200" kern="1200" dirty="0" smtClean="0">
                <a:solidFill>
                  <a:schemeClr val="tx1"/>
                </a:solidFill>
                <a:latin typeface="+mn-lt"/>
                <a:ea typeface="+mn-ea"/>
                <a:cs typeface="+mn-cs"/>
                <a:hlinkClick r:id="rId4"/>
              </a:rPr>
              <a:t>molecule weakly connected to surrounding atoms or molecules.</a:t>
            </a:r>
            <a:endParaRPr lang="en-US" dirty="0" smtClean="0"/>
          </a:p>
          <a:p>
            <a:endParaRPr lang="en-US" dirty="0"/>
          </a:p>
        </p:txBody>
      </p:sp>
      <p:sp>
        <p:nvSpPr>
          <p:cNvPr id="4" name="Slide Number Placeholder 3"/>
          <p:cNvSpPr>
            <a:spLocks noGrp="1"/>
          </p:cNvSpPr>
          <p:nvPr>
            <p:ph type="sldNum" sz="quarter" idx="10"/>
          </p:nvPr>
        </p:nvSpPr>
        <p:spPr/>
        <p:txBody>
          <a:bodyPr/>
          <a:lstStyle/>
          <a:p>
            <a:fld id="{524EDFC4-E41F-3549-8682-23F114918702}" type="slidenum">
              <a:rPr lang="en-US" smtClean="0"/>
              <a:t>6</a:t>
            </a:fld>
            <a:endParaRPr lang="en-US"/>
          </a:p>
        </p:txBody>
      </p:sp>
    </p:spTree>
    <p:extLst>
      <p:ext uri="{BB962C8B-B14F-4D97-AF65-F5344CB8AC3E}">
        <p14:creationId xmlns:p14="http://schemas.microsoft.com/office/powerpoint/2010/main" val="71166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TOC (by </a:t>
            </a:r>
            <a:r>
              <a:rPr lang="en-US" sz="2400" dirty="0" smtClean="0">
                <a:solidFill>
                  <a:schemeClr val="tx1"/>
                </a:solidFill>
              </a:rPr>
              <a:t>high temperature combustion and infrared detection of CO</a:t>
            </a:r>
            <a:r>
              <a:rPr lang="en-US" sz="2400" baseline="-25000" dirty="0" smtClean="0">
                <a:solidFill>
                  <a:schemeClr val="tx1"/>
                </a:solidFill>
              </a:rPr>
              <a:t>2</a:t>
            </a:r>
            <a:r>
              <a:rPr lang="en-US" sz="2400" dirty="0" smtClean="0">
                <a:solidFill>
                  <a:schemeClr val="tx1"/>
                </a:solidFill>
              </a:rPr>
              <a:t> on a Shimadzu TOC-V CSH TOC/TN analyzer</a:t>
            </a:r>
            <a:r>
              <a:rPr lang="en-GB" sz="2400" dirty="0" smtClean="0">
                <a:solidFill>
                  <a:schemeClr val="tx1"/>
                </a:solidFill>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High-Resolution Liquid Chromatography-Triple </a:t>
            </a:r>
            <a:r>
              <a:rPr lang="en-US" dirty="0" err="1" smtClean="0"/>
              <a:t>Quadrupole</a:t>
            </a:r>
            <a:r>
              <a:rPr lang="en-US" dirty="0" smtClean="0"/>
              <a:t> Time of Flight Mass Spectrometer</a:t>
            </a:r>
          </a:p>
          <a:p>
            <a:endParaRPr lang="en-US" dirty="0" smtClean="0"/>
          </a:p>
          <a:p>
            <a:endParaRPr lang="en-US" dirty="0" smtClean="0"/>
          </a:p>
          <a:p>
            <a:r>
              <a:rPr lang="en-US" dirty="0" smtClean="0"/>
              <a:t>Previous</a:t>
            </a:r>
            <a:r>
              <a:rPr lang="en-US" baseline="0" dirty="0" smtClean="0"/>
              <a:t> research = </a:t>
            </a:r>
            <a:r>
              <a:rPr lang="en-US" dirty="0" err="1" smtClean="0"/>
              <a:t>Reemtsma</a:t>
            </a:r>
            <a:r>
              <a:rPr lang="en-US" dirty="0" smtClean="0"/>
              <a:t>,</a:t>
            </a:r>
            <a:r>
              <a:rPr lang="en-US" baseline="0" dirty="0" smtClean="0"/>
              <a:t> T</a:t>
            </a:r>
          </a:p>
          <a:p>
            <a:r>
              <a:rPr lang="en-US" baseline="0" dirty="0" smtClean="0"/>
              <a:t>	</a:t>
            </a:r>
            <a:r>
              <a:rPr lang="en-US" dirty="0" smtClean="0"/>
              <a:t>High resolving power of both</a:t>
            </a:r>
            <a:r>
              <a:rPr lang="en-US" baseline="0" dirty="0" smtClean="0"/>
              <a:t> instruments serves to separate tightly packed spectral signals from one another in a typical DOM mixture</a:t>
            </a:r>
          </a:p>
          <a:p>
            <a:r>
              <a:rPr lang="en-US" baseline="0" dirty="0" smtClean="0"/>
              <a:t>		Lends more confidence to structural determinations based on exact mass measurements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544A462C-ADED-1842-A2A2-7CD8C9B714B5}" type="slidenum">
              <a:rPr lang="en-US" smtClean="0"/>
              <a:t>7</a:t>
            </a:fld>
            <a:endParaRPr lang="en-US"/>
          </a:p>
        </p:txBody>
      </p:sp>
    </p:spTree>
    <p:extLst>
      <p:ext uri="{BB962C8B-B14F-4D97-AF65-F5344CB8AC3E}">
        <p14:creationId xmlns:p14="http://schemas.microsoft.com/office/powerpoint/2010/main" val="160860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HDPE</a:t>
            </a:r>
            <a:r>
              <a:rPr lang="en-US" baseline="0" dirty="0" smtClean="0"/>
              <a:t> = high density polyethylene </a:t>
            </a:r>
          </a:p>
          <a:p>
            <a:endParaRPr lang="en-US" baseline="0" dirty="0" smtClean="0"/>
          </a:p>
          <a:p>
            <a:r>
              <a:rPr lang="en-US" baseline="0" dirty="0" smtClean="0"/>
              <a:t>Automated sampler can sample according to pressure changes or depth of river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Set a temporal rate in order to avoid erroneous sampling because of barometric pressure changes.</a:t>
            </a:r>
          </a:p>
          <a:p>
            <a:endParaRPr lang="en-US" dirty="0"/>
          </a:p>
        </p:txBody>
      </p:sp>
      <p:sp>
        <p:nvSpPr>
          <p:cNvPr id="4" name="Slide Number Placeholder 3"/>
          <p:cNvSpPr>
            <a:spLocks noGrp="1"/>
          </p:cNvSpPr>
          <p:nvPr>
            <p:ph type="sldNum" sz="quarter" idx="10"/>
          </p:nvPr>
        </p:nvSpPr>
        <p:spPr/>
        <p:txBody>
          <a:bodyPr/>
          <a:lstStyle/>
          <a:p>
            <a:fld id="{544A462C-ADED-1842-A2A2-7CD8C9B714B5}" type="slidenum">
              <a:rPr lang="en-US" smtClean="0"/>
              <a:t>9</a:t>
            </a:fld>
            <a:endParaRPr lang="en-US"/>
          </a:p>
        </p:txBody>
      </p:sp>
    </p:spTree>
    <p:extLst>
      <p:ext uri="{BB962C8B-B14F-4D97-AF65-F5344CB8AC3E}">
        <p14:creationId xmlns:p14="http://schemas.microsoft.com/office/powerpoint/2010/main" val="163862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Molecular formulae lists were generated by analysing individual molecular ions and searching within the criteria of C(70)H(140)O(50)N(1)S(2) and with accuracy of less than 4.0 ppm from full scan mass spectra. </a:t>
            </a:r>
          </a:p>
          <a:p>
            <a:endParaRPr lang="en-GB" dirty="0" smtClean="0"/>
          </a:p>
          <a:p>
            <a:r>
              <a:rPr lang="en-GB" dirty="0" smtClean="0"/>
              <a:t>For example Figure 4 shows only the molecular formulae assigned to peaks within the mass range 349.0 to 352.0. </a:t>
            </a:r>
            <a:endParaRPr lang="en-US" dirty="0" smtClean="0"/>
          </a:p>
          <a:p>
            <a:endParaRPr lang="en-US" dirty="0"/>
          </a:p>
        </p:txBody>
      </p:sp>
      <p:sp>
        <p:nvSpPr>
          <p:cNvPr id="4" name="Slide Number Placeholder 3"/>
          <p:cNvSpPr>
            <a:spLocks noGrp="1"/>
          </p:cNvSpPr>
          <p:nvPr>
            <p:ph type="sldNum" sz="quarter" idx="10"/>
          </p:nvPr>
        </p:nvSpPr>
        <p:spPr/>
        <p:txBody>
          <a:bodyPr/>
          <a:lstStyle/>
          <a:p>
            <a:fld id="{524EDFC4-E41F-3549-8682-23F114918702}" type="slidenum">
              <a:rPr lang="en-US" smtClean="0"/>
              <a:t>10</a:t>
            </a:fld>
            <a:endParaRPr lang="en-US"/>
          </a:p>
        </p:txBody>
      </p:sp>
    </p:spTree>
    <p:extLst>
      <p:ext uri="{BB962C8B-B14F-4D97-AF65-F5344CB8AC3E}">
        <p14:creationId xmlns:p14="http://schemas.microsoft.com/office/powerpoint/2010/main" val="11964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B0C71-AECB-DD4F-B30A-D8B0BB145514}"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14404-C6A1-1D48-BB48-B21B3C4E595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B0C71-AECB-DD4F-B30A-D8B0BB145514}" type="datetimeFigureOut">
              <a:rPr lang="en-US" smtClean="0"/>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0AB0C71-AECB-DD4F-B30A-D8B0BB145514}"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0AB0C71-AECB-DD4F-B30A-D8B0BB145514}" type="datetimeFigureOut">
              <a:rPr lang="en-US" smtClean="0"/>
              <a:t>4/3/15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AB0C71-AECB-DD4F-B30A-D8B0BB145514}" type="datetimeFigureOut">
              <a:rPr lang="en-US" smtClean="0"/>
              <a:t>4/3/15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B0C71-AECB-DD4F-B30A-D8B0BB145514}" type="datetimeFigureOut">
              <a:rPr lang="en-US" smtClean="0"/>
              <a:t>4/3/15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B0C71-AECB-DD4F-B30A-D8B0BB145514}" type="datetimeFigureOut">
              <a:rPr lang="en-US" smtClean="0"/>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14404-C6A1-1D48-BB48-B21B3C4E59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0AB0C71-AECB-DD4F-B30A-D8B0BB145514}" type="datetimeFigureOut">
              <a:rPr lang="en-US" smtClean="0"/>
              <a:t>4/3/15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F614404-C6A1-1D48-BB48-B21B3C4E59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microsoft.com/office/2007/relationships/hdphoto" Target="../media/hdphoto1.wdp"/><Relationship Id="rId8" Type="http://schemas.openxmlformats.org/officeDocument/2006/relationships/image" Target="../media/image6.png"/><Relationship Id="rId9"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microsoft.com/office/2007/relationships/hdphoto" Target="../media/hdphoto3.wdp"/><Relationship Id="rId8" Type="http://schemas.openxmlformats.org/officeDocument/2006/relationships/image" Target="../media/image6.png"/><Relationship Id="rId9"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and Reactivity of Dissolved Organic Matter in the Critical Zone</a:t>
            </a:r>
            <a:endParaRPr lang="en-US" b="1" dirty="0"/>
          </a:p>
        </p:txBody>
      </p:sp>
      <p:sp>
        <p:nvSpPr>
          <p:cNvPr id="3" name="Subtitle 2"/>
          <p:cNvSpPr>
            <a:spLocks noGrp="1"/>
          </p:cNvSpPr>
          <p:nvPr>
            <p:ph type="body" idx="1"/>
          </p:nvPr>
        </p:nvSpPr>
        <p:spPr>
          <a:xfrm>
            <a:off x="549275" y="3736005"/>
            <a:ext cx="8056563" cy="2346548"/>
          </a:xfrm>
        </p:spPr>
        <p:txBody>
          <a:bodyPr>
            <a:normAutofit/>
          </a:bodyPr>
          <a:lstStyle/>
          <a:p>
            <a:r>
              <a:rPr lang="en-US" sz="2400" b="1" dirty="0" smtClean="0">
                <a:solidFill>
                  <a:srgbClr val="000000"/>
                </a:solidFill>
              </a:rPr>
              <a:t>Vicki Chu</a:t>
            </a:r>
            <a:endParaRPr lang="en-US" sz="2400" b="1" dirty="0" smtClean="0">
              <a:solidFill>
                <a:srgbClr val="000000"/>
              </a:solidFill>
            </a:endParaRPr>
          </a:p>
          <a:p>
            <a:r>
              <a:rPr lang="en-US" dirty="0" smtClean="0">
                <a:solidFill>
                  <a:srgbClr val="000000"/>
                </a:solidFill>
              </a:rPr>
              <a:t>Jon </a:t>
            </a:r>
            <a:r>
              <a:rPr lang="en-US" dirty="0" err="1" smtClean="0">
                <a:solidFill>
                  <a:srgbClr val="000000"/>
                </a:solidFill>
              </a:rPr>
              <a:t>Chorover</a:t>
            </a:r>
            <a:r>
              <a:rPr lang="en-US" dirty="0" smtClean="0">
                <a:solidFill>
                  <a:srgbClr val="000000"/>
                </a:solidFill>
              </a:rPr>
              <a:t>, Leif </a:t>
            </a:r>
            <a:r>
              <a:rPr lang="en-US" dirty="0" err="1" smtClean="0">
                <a:solidFill>
                  <a:srgbClr val="000000"/>
                </a:solidFill>
              </a:rPr>
              <a:t>Abrell</a:t>
            </a:r>
            <a:endParaRPr lang="en-US" dirty="0">
              <a:solidFill>
                <a:srgbClr val="000000"/>
              </a:solidFill>
            </a:endParaRPr>
          </a:p>
          <a:p>
            <a:r>
              <a:rPr lang="en-US" dirty="0" smtClean="0">
                <a:solidFill>
                  <a:srgbClr val="000000"/>
                </a:solidFill>
              </a:rPr>
              <a:t>Department of Soil, Water, and Environmental Science, University of Arizona, Tucson, AZ </a:t>
            </a:r>
          </a:p>
          <a:p>
            <a:endParaRPr lang="en-US" dirty="0" smtClean="0">
              <a:solidFill>
                <a:srgbClr val="000000"/>
              </a:solidFill>
            </a:endParaRPr>
          </a:p>
          <a:p>
            <a:r>
              <a:rPr lang="en-US" dirty="0" smtClean="0">
                <a:solidFill>
                  <a:srgbClr val="000000"/>
                </a:solidFill>
              </a:rPr>
              <a:t>UA</a:t>
            </a:r>
            <a:r>
              <a:rPr lang="en-US" dirty="0">
                <a:solidFill>
                  <a:srgbClr val="000000"/>
                </a:solidFill>
              </a:rPr>
              <a:t>/NASA Space Grant </a:t>
            </a:r>
            <a:r>
              <a:rPr lang="en-US" dirty="0" smtClean="0">
                <a:solidFill>
                  <a:srgbClr val="000000"/>
                </a:solidFill>
              </a:rPr>
              <a:t>Consortium</a:t>
            </a:r>
            <a:endParaRPr lang="en-US" dirty="0">
              <a:solidFill>
                <a:srgbClr val="000000"/>
              </a:solidFill>
            </a:endParaRPr>
          </a:p>
          <a:p>
            <a:r>
              <a:rPr lang="en-US" dirty="0" smtClean="0">
                <a:solidFill>
                  <a:srgbClr val="000000"/>
                </a:solidFill>
              </a:rPr>
              <a:t> </a:t>
            </a:r>
          </a:p>
          <a:p>
            <a:endParaRPr lang="en-US" dirty="0" smtClean="0"/>
          </a:p>
          <a:p>
            <a:endParaRPr lang="en-US" dirty="0"/>
          </a:p>
        </p:txBody>
      </p:sp>
      <p:sp>
        <p:nvSpPr>
          <p:cNvPr id="6" name="Subtitle 2"/>
          <p:cNvSpPr txBox="1">
            <a:spLocks/>
          </p:cNvSpPr>
          <p:nvPr/>
        </p:nvSpPr>
        <p:spPr>
          <a:xfrm>
            <a:off x="1475321" y="5165912"/>
            <a:ext cx="6498159" cy="91664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endParaRPr lang="en-US" dirty="0">
              <a:solidFill>
                <a:srgbClr val="000000"/>
              </a:solidFill>
            </a:endParaRPr>
          </a:p>
        </p:txBody>
      </p:sp>
      <p:pic>
        <p:nvPicPr>
          <p:cNvPr id="5" name="Picture 4" descr="arizona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930" y="5830287"/>
            <a:ext cx="1080969" cy="924307"/>
          </a:xfrm>
          <a:prstGeom prst="rect">
            <a:avLst/>
          </a:prstGeom>
        </p:spPr>
      </p:pic>
      <p:pic>
        <p:nvPicPr>
          <p:cNvPr id="8" name="Picture 7" descr="nasa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2688" y="5830287"/>
            <a:ext cx="1143000" cy="948690"/>
          </a:xfrm>
          <a:prstGeom prst="rect">
            <a:avLst/>
          </a:prstGeom>
        </p:spPr>
      </p:pic>
      <p:pic>
        <p:nvPicPr>
          <p:cNvPr id="9" name="Picture 8" descr="nasaspaceconsort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2151" y="5246591"/>
            <a:ext cx="1170519" cy="1562643"/>
          </a:xfrm>
          <a:prstGeom prst="rect">
            <a:avLst/>
          </a:prstGeom>
        </p:spPr>
      </p:pic>
      <p:pic>
        <p:nvPicPr>
          <p:cNvPr id="10" name="Picture 9" descr="Screen Shot 2015-04-03 at 4.07.41 PM.pn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312930" y="165643"/>
            <a:ext cx="3679758" cy="607350"/>
          </a:xfrm>
          <a:prstGeom prst="rect">
            <a:avLst/>
          </a:prstGeom>
        </p:spPr>
      </p:pic>
      <p:pic>
        <p:nvPicPr>
          <p:cNvPr id="11" name="Picture 10" descr="swesLOGO.jp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0" r="100000">
                        <a14:foregroundMark x1="36119" y1="17470" x2="16418" y2="72289"/>
                        <a14:foregroundMark x1="66269" y1="8735" x2="81791" y2="65964"/>
                      </a14:backgroundRemoval>
                    </a14:imgEffect>
                  </a14:imgLayer>
                </a14:imgProps>
              </a:ext>
              <a:ext uri="{28A0092B-C50C-407E-A947-70E740481C1C}">
                <a14:useLocalDpi xmlns:a14="http://schemas.microsoft.com/office/drawing/2010/main"/>
              </a:ext>
            </a:extLst>
          </a:blip>
          <a:srcRect/>
          <a:stretch/>
        </p:blipFill>
        <p:spPr>
          <a:xfrm>
            <a:off x="7973480" y="165643"/>
            <a:ext cx="927686" cy="920226"/>
          </a:xfrm>
          <a:prstGeom prst="rect">
            <a:avLst/>
          </a:prstGeom>
        </p:spPr>
      </p:pic>
    </p:spTree>
    <p:extLst>
      <p:ext uri="{BB962C8B-B14F-4D97-AF65-F5344CB8AC3E}">
        <p14:creationId xmlns:p14="http://schemas.microsoft.com/office/powerpoint/2010/main" val="23845515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20150130_Discharge_TOC_v_time_0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2382" y="445970"/>
            <a:ext cx="7065428" cy="5443490"/>
          </a:xfrm>
          <a:prstGeom prst="rect">
            <a:avLst/>
          </a:prstGeom>
        </p:spPr>
      </p:pic>
      <p:sp>
        <p:nvSpPr>
          <p:cNvPr id="2" name="Title 1"/>
          <p:cNvSpPr>
            <a:spLocks noGrp="1"/>
          </p:cNvSpPr>
          <p:nvPr>
            <p:ph type="title"/>
          </p:nvPr>
        </p:nvSpPr>
        <p:spPr>
          <a:xfrm>
            <a:off x="549274" y="107576"/>
            <a:ext cx="3647669" cy="886270"/>
          </a:xfrm>
        </p:spPr>
        <p:txBody>
          <a:bodyPr anchor="ctr"/>
          <a:lstStyle/>
          <a:p>
            <a:r>
              <a:rPr lang="en-US" b="1" dirty="0" smtClean="0"/>
              <a:t>Results</a:t>
            </a:r>
            <a:endParaRPr lang="en-US" b="1" dirty="0"/>
          </a:p>
        </p:txBody>
      </p:sp>
      <p:sp>
        <p:nvSpPr>
          <p:cNvPr id="7" name="TextBox 6"/>
          <p:cNvSpPr txBox="1"/>
          <p:nvPr/>
        </p:nvSpPr>
        <p:spPr>
          <a:xfrm>
            <a:off x="1283880" y="6158952"/>
            <a:ext cx="6557779" cy="707886"/>
          </a:xfrm>
          <a:prstGeom prst="rect">
            <a:avLst/>
          </a:prstGeom>
          <a:noFill/>
        </p:spPr>
        <p:txBody>
          <a:bodyPr wrap="square" rtlCol="0">
            <a:spAutoFit/>
          </a:bodyPr>
          <a:lstStyle/>
          <a:p>
            <a:pPr algn="ctr"/>
            <a:r>
              <a:rPr lang="en-US" sz="2000" dirty="0" smtClean="0"/>
              <a:t>Hydrograph </a:t>
            </a:r>
            <a:r>
              <a:rPr lang="en-US" sz="2000" dirty="0" smtClean="0"/>
              <a:t>overlaid </a:t>
            </a:r>
            <a:r>
              <a:rPr lang="en-US" sz="2000" dirty="0" smtClean="0"/>
              <a:t>with </a:t>
            </a:r>
            <a:r>
              <a:rPr lang="en-US" sz="2000" dirty="0" smtClean="0"/>
              <a:t>sample </a:t>
            </a:r>
            <a:r>
              <a:rPr lang="en-US" sz="2000" dirty="0" smtClean="0"/>
              <a:t>TOC </a:t>
            </a:r>
            <a:r>
              <a:rPr lang="en-US" sz="2000" dirty="0" smtClean="0"/>
              <a:t>concentrations</a:t>
            </a:r>
            <a:endParaRPr lang="en-US" sz="2000" dirty="0"/>
          </a:p>
        </p:txBody>
      </p:sp>
    </p:spTree>
    <p:extLst>
      <p:ext uri="{BB962C8B-B14F-4D97-AF65-F5344CB8AC3E}">
        <p14:creationId xmlns:p14="http://schemas.microsoft.com/office/powerpoint/2010/main" val="4337011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2652"/>
          </a:xfrm>
        </p:spPr>
        <p:txBody>
          <a:bodyPr/>
          <a:lstStyle/>
          <a:p>
            <a:r>
              <a:rPr lang="en-US" sz="3600" b="1" dirty="0" smtClean="0"/>
              <a:t>Results</a:t>
            </a:r>
            <a:endParaRPr lang="en-US" sz="3600" b="1" dirty="0"/>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549275" y="1153913"/>
            <a:ext cx="8042276" cy="4865387"/>
          </a:xfrm>
          <a:prstGeom prst="rect">
            <a:avLst/>
          </a:prstGeom>
        </p:spPr>
      </p:pic>
      <p:sp>
        <p:nvSpPr>
          <p:cNvPr id="6" name="Rectangle 5"/>
          <p:cNvSpPr/>
          <p:nvPr/>
        </p:nvSpPr>
        <p:spPr>
          <a:xfrm>
            <a:off x="549275" y="6036695"/>
            <a:ext cx="8042276" cy="646331"/>
          </a:xfrm>
          <a:prstGeom prst="rect">
            <a:avLst/>
          </a:prstGeom>
        </p:spPr>
        <p:txBody>
          <a:bodyPr wrap="square">
            <a:spAutoFit/>
          </a:bodyPr>
          <a:lstStyle/>
          <a:p>
            <a:pPr algn="ctr"/>
            <a:r>
              <a:rPr lang="en-GB" dirty="0"/>
              <a:t>Selected </a:t>
            </a:r>
            <a:r>
              <a:rPr lang="en-GB" dirty="0" smtClean="0"/>
              <a:t>regions </a:t>
            </a:r>
            <a:r>
              <a:rPr lang="en-GB" dirty="0"/>
              <a:t>of full scan </a:t>
            </a:r>
            <a:r>
              <a:rPr lang="en-GB" dirty="0" err="1"/>
              <a:t>QToF</a:t>
            </a:r>
            <a:r>
              <a:rPr lang="en-GB" dirty="0"/>
              <a:t> mass </a:t>
            </a:r>
            <a:r>
              <a:rPr lang="en-GB" dirty="0" smtClean="0"/>
              <a:t>spectrum </a:t>
            </a:r>
            <a:r>
              <a:rPr lang="en-GB" dirty="0"/>
              <a:t>with assigned molecular </a:t>
            </a:r>
            <a:r>
              <a:rPr lang="en-GB" dirty="0" smtClean="0"/>
              <a:t>formulae</a:t>
            </a:r>
            <a:r>
              <a:rPr lang="en-GB" dirty="0"/>
              <a:t> </a:t>
            </a:r>
            <a:r>
              <a:rPr lang="en-GB" dirty="0" smtClean="0"/>
              <a:t>from CZO-004 (peak of storm)</a:t>
            </a:r>
            <a:endParaRPr lang="en-US" dirty="0"/>
          </a:p>
        </p:txBody>
      </p:sp>
    </p:spTree>
    <p:extLst>
      <p:ext uri="{BB962C8B-B14F-4D97-AF65-F5344CB8AC3E}">
        <p14:creationId xmlns:p14="http://schemas.microsoft.com/office/powerpoint/2010/main" val="802026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1357"/>
          </a:xfrm>
        </p:spPr>
        <p:txBody>
          <a:bodyPr/>
          <a:lstStyle/>
          <a:p>
            <a:r>
              <a:rPr lang="en-US" sz="4800" b="1" dirty="0" smtClean="0"/>
              <a:t>Results</a:t>
            </a:r>
            <a:endParaRPr lang="en-US" dirty="0"/>
          </a:p>
        </p:txBody>
      </p:sp>
      <p:sp>
        <p:nvSpPr>
          <p:cNvPr id="3" name="Content Placeholder 2"/>
          <p:cNvSpPr>
            <a:spLocks noGrp="1"/>
          </p:cNvSpPr>
          <p:nvPr>
            <p:ph idx="1"/>
          </p:nvPr>
        </p:nvSpPr>
        <p:spPr>
          <a:xfrm>
            <a:off x="549275" y="6079409"/>
            <a:ext cx="8042276" cy="457201"/>
          </a:xfrm>
        </p:spPr>
        <p:txBody>
          <a:bodyPr>
            <a:normAutofit/>
          </a:bodyPr>
          <a:lstStyle/>
          <a:p>
            <a:pPr marL="0" indent="0" algn="ctr">
              <a:buNone/>
            </a:pPr>
            <a:r>
              <a:rPr lang="en-US" sz="1800" dirty="0" smtClean="0"/>
              <a:t>Plot from mass range 340 – 380 Da  of O/C and H/C ratios</a:t>
            </a:r>
            <a:endParaRPr lang="en-US" sz="1800" dirty="0"/>
          </a:p>
        </p:txBody>
      </p:sp>
      <p:graphicFrame>
        <p:nvGraphicFramePr>
          <p:cNvPr id="5" name="Chart 4"/>
          <p:cNvGraphicFramePr>
            <a:graphicFrameLocks/>
          </p:cNvGraphicFramePr>
          <p:nvPr/>
        </p:nvGraphicFramePr>
        <p:xfrm>
          <a:off x="914400" y="656167"/>
          <a:ext cx="7315200" cy="5545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1866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516072"/>
              </p:ext>
            </p:extLst>
          </p:nvPr>
        </p:nvGraphicFramePr>
        <p:xfrm>
          <a:off x="410104" y="2348331"/>
          <a:ext cx="8340301" cy="3774727"/>
        </p:xfrm>
        <a:graphic>
          <a:graphicData uri="http://schemas.openxmlformats.org/drawingml/2006/table">
            <a:tbl>
              <a:tblPr/>
              <a:tblGrid>
                <a:gridCol w="1252522"/>
                <a:gridCol w="1208754"/>
                <a:gridCol w="1731945"/>
                <a:gridCol w="1677823"/>
                <a:gridCol w="1338490"/>
                <a:gridCol w="1130767"/>
              </a:tblGrid>
              <a:tr h="2706408">
                <a:tc>
                  <a:txBody>
                    <a:bodyPr/>
                    <a:lstStyle/>
                    <a:p>
                      <a:pPr algn="ctr" fontAlgn="ctr"/>
                      <a:r>
                        <a:rPr lang="en-US" sz="2200" b="1" i="0" u="none" strike="noStrike" dirty="0">
                          <a:solidFill>
                            <a:srgbClr val="000000"/>
                          </a:solidFill>
                          <a:effectLst/>
                          <a:latin typeface="Arial"/>
                        </a:rPr>
                        <a:t>Samples</a:t>
                      </a:r>
                    </a:p>
                  </a:txBody>
                  <a:tcPr marL="12700" marR="12700" marT="12700"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Arial"/>
                        </a:rPr>
                        <a:t>TOC (ppm)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Arial"/>
                        </a:rPr>
                        <a:t>Average # Molecular Formulae per unit mass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Arial"/>
                        </a:rPr>
                        <a:t>Average error assignment (ppm)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Arial"/>
                        </a:rPr>
                        <a:t>Average Peak Pick lower threshold (cps)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Arial"/>
                        </a:rPr>
                        <a:t>Number of scans</a:t>
                      </a:r>
                    </a:p>
                  </a:txBody>
                  <a:tcPr marL="12700" marR="12700" marT="12700"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319">
                <a:tc>
                  <a:txBody>
                    <a:bodyPr/>
                    <a:lstStyle/>
                    <a:p>
                      <a:pPr algn="ctr" fontAlgn="ctr"/>
                      <a:r>
                        <a:rPr lang="en-US" sz="2200" b="0" i="0" u="none" strike="noStrike">
                          <a:solidFill>
                            <a:srgbClr val="000000"/>
                          </a:solidFill>
                          <a:effectLst/>
                          <a:latin typeface="Arial"/>
                        </a:rPr>
                        <a:t>CZO Samples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Arial"/>
                        </a:rPr>
                        <a:t>9.32 - 140.13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Arial"/>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Arial"/>
                        </a:rPr>
                        <a:t>1.52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Arial"/>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Arial"/>
                        </a:rPr>
                        <a:t>6548 - 85124</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43550" y="1652530"/>
            <a:ext cx="8698216" cy="369332"/>
          </a:xfrm>
          <a:prstGeom prst="rect">
            <a:avLst/>
          </a:prstGeom>
          <a:noFill/>
        </p:spPr>
        <p:txBody>
          <a:bodyPr wrap="square" rtlCol="0">
            <a:spAutoFit/>
          </a:bodyPr>
          <a:lstStyle/>
          <a:p>
            <a:r>
              <a:rPr lang="en-US" dirty="0" smtClean="0"/>
              <a:t>Table 1: Success of assigning Molecular </a:t>
            </a:r>
            <a:r>
              <a:rPr lang="en-US" dirty="0"/>
              <a:t>F</a:t>
            </a:r>
            <a:r>
              <a:rPr lang="en-US" dirty="0" smtClean="0"/>
              <a:t>ormulae to different CZO samples</a:t>
            </a:r>
            <a:endParaRPr lang="en-US" dirty="0"/>
          </a:p>
        </p:txBody>
      </p:sp>
    </p:spTree>
    <p:extLst>
      <p:ext uri="{BB962C8B-B14F-4D97-AF65-F5344CB8AC3E}">
        <p14:creationId xmlns:p14="http://schemas.microsoft.com/office/powerpoint/2010/main" val="805643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549275" y="1600201"/>
            <a:ext cx="8042276" cy="4818574"/>
          </a:xfrm>
        </p:spPr>
        <p:txBody>
          <a:bodyPr>
            <a:normAutofit lnSpcReduction="10000"/>
          </a:bodyPr>
          <a:lstStyle/>
          <a:p>
            <a:r>
              <a:rPr lang="en-US" sz="2800" dirty="0" smtClean="0"/>
              <a:t>A magnitude difference in sample concentration could be overcome by running an infusion experiment longer</a:t>
            </a:r>
          </a:p>
          <a:p>
            <a:r>
              <a:rPr lang="en-US" sz="2800" dirty="0"/>
              <a:t>Number and quality of molecular formulae assigned varied little between samples of varying TOC </a:t>
            </a:r>
            <a:r>
              <a:rPr lang="en-US" sz="2800" dirty="0" smtClean="0"/>
              <a:t>concentration</a:t>
            </a:r>
          </a:p>
          <a:p>
            <a:r>
              <a:rPr lang="en-US" sz="2800" dirty="0" smtClean="0"/>
              <a:t>Direct injection with high enough resolving power is enough to separate tightly packed signals from one another in the DOM mixtures (e.g. 349</a:t>
            </a:r>
            <a:r>
              <a:rPr lang="en-US" sz="2800" b="1" dirty="0" smtClean="0"/>
              <a:t>.0650</a:t>
            </a:r>
            <a:r>
              <a:rPr lang="en-US" sz="2800" dirty="0" smtClean="0"/>
              <a:t> vs. 349.</a:t>
            </a:r>
            <a:r>
              <a:rPr lang="en-US" sz="2800" b="1" dirty="0" smtClean="0"/>
              <a:t>1280</a:t>
            </a:r>
            <a:r>
              <a:rPr lang="en-US" sz="2800" dirty="0" smtClean="0"/>
              <a:t>)</a:t>
            </a:r>
          </a:p>
        </p:txBody>
      </p:sp>
    </p:spTree>
    <p:extLst>
      <p:ext uri="{BB962C8B-B14F-4D97-AF65-F5344CB8AC3E}">
        <p14:creationId xmlns:p14="http://schemas.microsoft.com/office/powerpoint/2010/main" val="354621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Direction	</a:t>
            </a:r>
            <a:endParaRPr lang="en-US" b="1" dirty="0"/>
          </a:p>
        </p:txBody>
      </p:sp>
      <p:sp>
        <p:nvSpPr>
          <p:cNvPr id="3" name="Content Placeholder 2"/>
          <p:cNvSpPr>
            <a:spLocks noGrp="1"/>
          </p:cNvSpPr>
          <p:nvPr>
            <p:ph idx="1"/>
          </p:nvPr>
        </p:nvSpPr>
        <p:spPr/>
        <p:txBody>
          <a:bodyPr>
            <a:normAutofit/>
          </a:bodyPr>
          <a:lstStyle/>
          <a:p>
            <a:r>
              <a:rPr lang="en-US" sz="2800" dirty="0" smtClean="0"/>
              <a:t>Evaluating bulk of molecular formulae as a group </a:t>
            </a:r>
            <a:r>
              <a:rPr lang="en-US" sz="2800" dirty="0"/>
              <a:t>(rather than just selected regions) </a:t>
            </a:r>
            <a:r>
              <a:rPr lang="en-US" sz="2800" dirty="0" smtClean="0"/>
              <a:t>for characteristic ratios: C/H and C/O</a:t>
            </a:r>
          </a:p>
          <a:p>
            <a:pPr lvl="1"/>
            <a:r>
              <a:rPr lang="en-US" sz="2600" dirty="0" smtClean="0"/>
              <a:t>Use ratios to explore correlations between DOM and metals along the ascending and descending limb of a storm</a:t>
            </a:r>
          </a:p>
          <a:p>
            <a:pPr lvl="1"/>
            <a:r>
              <a:rPr lang="en-US" sz="2600" dirty="0" smtClean="0"/>
              <a:t>Help indicate the sources of DOM and thus how to use </a:t>
            </a:r>
            <a:r>
              <a:rPr lang="en-US" sz="2600" dirty="0" err="1" smtClean="0"/>
              <a:t>biosignatures</a:t>
            </a:r>
            <a:r>
              <a:rPr lang="en-US" sz="2600" dirty="0" smtClean="0"/>
              <a:t> as indicators of existing/past life</a:t>
            </a:r>
          </a:p>
        </p:txBody>
      </p:sp>
    </p:spTree>
    <p:extLst>
      <p:ext uri="{BB962C8B-B14F-4D97-AF65-F5344CB8AC3E}">
        <p14:creationId xmlns:p14="http://schemas.microsoft.com/office/powerpoint/2010/main" val="921744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6591"/>
            <a:ext cx="8042276" cy="1336956"/>
          </a:xfrm>
        </p:spPr>
        <p:txBody>
          <a:bodyPr/>
          <a:lstStyle/>
          <a:p>
            <a:r>
              <a:rPr lang="en-US" b="1" dirty="0" smtClean="0"/>
              <a:t>Acknowledgments</a:t>
            </a:r>
            <a:endParaRPr lang="en-US" b="1" dirty="0"/>
          </a:p>
        </p:txBody>
      </p:sp>
      <p:sp>
        <p:nvSpPr>
          <p:cNvPr id="3" name="Content Placeholder 2"/>
          <p:cNvSpPr>
            <a:spLocks noGrp="1"/>
          </p:cNvSpPr>
          <p:nvPr>
            <p:ph idx="1"/>
          </p:nvPr>
        </p:nvSpPr>
        <p:spPr>
          <a:xfrm>
            <a:off x="549275" y="1600200"/>
            <a:ext cx="8042276" cy="4908549"/>
          </a:xfrm>
        </p:spPr>
        <p:txBody>
          <a:bodyPr>
            <a:normAutofit/>
          </a:bodyPr>
          <a:lstStyle/>
          <a:p>
            <a:pPr marL="0" indent="0">
              <a:buNone/>
            </a:pPr>
            <a:r>
              <a:rPr lang="en-US" sz="2800" b="1" dirty="0" smtClean="0"/>
              <a:t>Special thanks </a:t>
            </a:r>
            <a:r>
              <a:rPr lang="en-US" sz="2800" b="1" dirty="0" smtClean="0"/>
              <a:t>to:</a:t>
            </a:r>
          </a:p>
          <a:p>
            <a:r>
              <a:rPr lang="en-US" sz="2800" dirty="0"/>
              <a:t>M</a:t>
            </a:r>
            <a:r>
              <a:rPr lang="en-US" sz="2800" dirty="0" smtClean="0"/>
              <a:t>entors Dr</a:t>
            </a:r>
            <a:r>
              <a:rPr lang="en-US" sz="2800" dirty="0" smtClean="0"/>
              <a:t>. Jon </a:t>
            </a:r>
            <a:r>
              <a:rPr lang="en-US" sz="2800" dirty="0" err="1" smtClean="0"/>
              <a:t>Chorover</a:t>
            </a:r>
            <a:r>
              <a:rPr lang="en-US" sz="2800" dirty="0"/>
              <a:t> </a:t>
            </a:r>
            <a:r>
              <a:rPr lang="en-US" sz="2800" dirty="0" smtClean="0"/>
              <a:t>and </a:t>
            </a:r>
            <a:r>
              <a:rPr lang="en-US" sz="2800" dirty="0" smtClean="0"/>
              <a:t>Dr</a:t>
            </a:r>
            <a:r>
              <a:rPr lang="en-US" sz="2800" dirty="0" smtClean="0"/>
              <a:t>. Leif </a:t>
            </a:r>
            <a:r>
              <a:rPr lang="en-US" sz="2800" dirty="0" err="1" smtClean="0"/>
              <a:t>Abrell</a:t>
            </a:r>
            <a:endParaRPr lang="en-US" sz="2800" dirty="0" smtClean="0"/>
          </a:p>
          <a:p>
            <a:r>
              <a:rPr lang="en-US" sz="2800" dirty="0" smtClean="0"/>
              <a:t>Nate Abramson, Shawn </a:t>
            </a:r>
            <a:r>
              <a:rPr lang="en-US" sz="2800" dirty="0" err="1" smtClean="0"/>
              <a:t>Pedron</a:t>
            </a:r>
            <a:endParaRPr lang="en-US" sz="2800" dirty="0" smtClean="0"/>
          </a:p>
          <a:p>
            <a:r>
              <a:rPr lang="en-US" sz="2800" dirty="0" smtClean="0"/>
              <a:t>NASA </a:t>
            </a:r>
            <a:r>
              <a:rPr lang="en-US" sz="2800" dirty="0" smtClean="0"/>
              <a:t>Space Grant </a:t>
            </a:r>
            <a:r>
              <a:rPr lang="en-US" sz="2800" dirty="0" smtClean="0"/>
              <a:t>Consortium</a:t>
            </a:r>
          </a:p>
          <a:p>
            <a:r>
              <a:rPr lang="en-US" sz="2800" dirty="0"/>
              <a:t>ALEC-</a:t>
            </a:r>
            <a:r>
              <a:rPr lang="en-US" sz="2800" dirty="0" err="1"/>
              <a:t>Chorover</a:t>
            </a:r>
            <a:r>
              <a:rPr lang="en-US" sz="2800" dirty="0"/>
              <a:t> Lab group </a:t>
            </a:r>
            <a:endParaRPr lang="en-US" sz="2800" dirty="0" smtClean="0"/>
          </a:p>
          <a:p>
            <a:r>
              <a:rPr lang="en-US" sz="2800" dirty="0" smtClean="0"/>
              <a:t>SWES Department </a:t>
            </a:r>
          </a:p>
          <a:p>
            <a:endParaRPr lang="en-US" sz="2800" dirty="0" smtClean="0"/>
          </a:p>
          <a:p>
            <a:pPr lvl="1"/>
            <a:endParaRPr lang="en-US" sz="1800" dirty="0" smtClean="0"/>
          </a:p>
          <a:p>
            <a:pPr lvl="1"/>
            <a:endParaRPr lang="en-US" sz="1800" dirty="0"/>
          </a:p>
          <a:p>
            <a:endParaRPr lang="en-US" dirty="0" smtClean="0"/>
          </a:p>
          <a:p>
            <a:endParaRPr lang="en-US" dirty="0"/>
          </a:p>
        </p:txBody>
      </p:sp>
      <p:pic>
        <p:nvPicPr>
          <p:cNvPr id="4" name="Picture 3" descr="arizona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930" y="5830287"/>
            <a:ext cx="1080969" cy="924307"/>
          </a:xfrm>
          <a:prstGeom prst="rect">
            <a:avLst/>
          </a:prstGeom>
        </p:spPr>
      </p:pic>
      <p:pic>
        <p:nvPicPr>
          <p:cNvPr id="5" name="Picture 4" descr="nasa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2688" y="5830287"/>
            <a:ext cx="1143000" cy="948690"/>
          </a:xfrm>
          <a:prstGeom prst="rect">
            <a:avLst/>
          </a:prstGeom>
        </p:spPr>
      </p:pic>
      <p:pic>
        <p:nvPicPr>
          <p:cNvPr id="6" name="Picture 5" descr="nasaspaceconsort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2151" y="5246591"/>
            <a:ext cx="1170519" cy="1562643"/>
          </a:xfrm>
          <a:prstGeom prst="rect">
            <a:avLst/>
          </a:prstGeom>
        </p:spPr>
      </p:pic>
      <p:pic>
        <p:nvPicPr>
          <p:cNvPr id="7" name="Picture 6" descr="Screen Shot 2015-04-03 at 4.07.41 PM.pn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312930" y="165643"/>
            <a:ext cx="3679758" cy="607350"/>
          </a:xfrm>
          <a:prstGeom prst="rect">
            <a:avLst/>
          </a:prstGeom>
        </p:spPr>
      </p:pic>
      <p:pic>
        <p:nvPicPr>
          <p:cNvPr id="8" name="Picture 7" descr="swesLOGO.jpg"/>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0" r="100000">
                        <a14:foregroundMark x1="36119" y1="17470" x2="16418" y2="72289"/>
                        <a14:foregroundMark x1="66269" y1="8735" x2="81791" y2="65964"/>
                      </a14:backgroundRemoval>
                    </a14:imgEffect>
                  </a14:imgLayer>
                </a14:imgProps>
              </a:ext>
              <a:ext uri="{28A0092B-C50C-407E-A947-70E740481C1C}">
                <a14:useLocalDpi xmlns:a14="http://schemas.microsoft.com/office/drawing/2010/main"/>
              </a:ext>
            </a:extLst>
          </a:blip>
          <a:srcRect/>
          <a:stretch/>
        </p:blipFill>
        <p:spPr>
          <a:xfrm>
            <a:off x="7973480" y="165643"/>
            <a:ext cx="927686" cy="920226"/>
          </a:xfrm>
          <a:prstGeom prst="rect">
            <a:avLst/>
          </a:prstGeom>
        </p:spPr>
      </p:pic>
    </p:spTree>
    <p:extLst>
      <p:ext uri="{BB962C8B-B14F-4D97-AF65-F5344CB8AC3E}">
        <p14:creationId xmlns:p14="http://schemas.microsoft.com/office/powerpoint/2010/main" val="17404164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t>Thank you for listening!</a:t>
            </a:r>
            <a:endParaRPr lang="en-US" sz="7200" b="1" dirty="0"/>
          </a:p>
        </p:txBody>
      </p:sp>
    </p:spTree>
    <p:extLst>
      <p:ext uri="{BB962C8B-B14F-4D97-AF65-F5344CB8AC3E}">
        <p14:creationId xmlns:p14="http://schemas.microsoft.com/office/powerpoint/2010/main" val="1010668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07165" y="1397551"/>
            <a:ext cx="4488889" cy="5194286"/>
          </a:xfrm>
          <a:prstGeom prst="rect">
            <a:avLst/>
          </a:prstGeom>
        </p:spPr>
      </p:pic>
      <p:sp>
        <p:nvSpPr>
          <p:cNvPr id="3" name="Content Placeholder 2"/>
          <p:cNvSpPr>
            <a:spLocks noGrp="1"/>
          </p:cNvSpPr>
          <p:nvPr>
            <p:ph idx="1"/>
          </p:nvPr>
        </p:nvSpPr>
        <p:spPr>
          <a:xfrm>
            <a:off x="549275" y="1600201"/>
            <a:ext cx="3957890" cy="4991636"/>
          </a:xfrm>
        </p:spPr>
        <p:txBody>
          <a:bodyPr/>
          <a:lstStyle/>
          <a:p>
            <a:r>
              <a:rPr lang="en-US" sz="2800" dirty="0" smtClean="0"/>
              <a:t>A </a:t>
            </a:r>
            <a:r>
              <a:rPr lang="en-US" sz="2800" dirty="0"/>
              <a:t>thin surface layer of vegetation, soil, and fractured rock at the earth’s surface </a:t>
            </a:r>
            <a:endParaRPr lang="en-US" sz="2800" dirty="0" smtClean="0"/>
          </a:p>
          <a:p>
            <a:pPr lvl="1"/>
            <a:r>
              <a:rPr lang="en-US" sz="2600" dirty="0" smtClean="0"/>
              <a:t>~</a:t>
            </a:r>
            <a:r>
              <a:rPr lang="en-US" sz="2600" dirty="0"/>
              <a:t>Earth’s “outer skin</a:t>
            </a:r>
            <a:r>
              <a:rPr lang="en-US" sz="2600" dirty="0" smtClean="0"/>
              <a:t>”</a:t>
            </a:r>
            <a:endParaRPr lang="en-US" sz="2600" dirty="0"/>
          </a:p>
        </p:txBody>
      </p:sp>
      <p:sp>
        <p:nvSpPr>
          <p:cNvPr id="5" name="TextBox 4"/>
          <p:cNvSpPr txBox="1"/>
          <p:nvPr/>
        </p:nvSpPr>
        <p:spPr>
          <a:xfrm>
            <a:off x="5581024" y="6299626"/>
            <a:ext cx="3415030" cy="276999"/>
          </a:xfrm>
          <a:prstGeom prst="rect">
            <a:avLst/>
          </a:prstGeom>
          <a:noFill/>
        </p:spPr>
        <p:txBody>
          <a:bodyPr wrap="square" rtlCol="0">
            <a:spAutoFit/>
          </a:bodyPr>
          <a:lstStyle/>
          <a:p>
            <a:pPr algn="r"/>
            <a:r>
              <a:rPr lang="en-US" sz="1200" i="1" dirty="0"/>
              <a:t>artwork by R. </a:t>
            </a:r>
            <a:r>
              <a:rPr lang="en-US" sz="1200" i="1" dirty="0" err="1"/>
              <a:t>Kindlimann</a:t>
            </a:r>
            <a:endParaRPr lang="en-US" sz="1200" dirty="0"/>
          </a:p>
        </p:txBody>
      </p:sp>
      <p:sp>
        <p:nvSpPr>
          <p:cNvPr id="6" name="Title 3"/>
          <p:cNvSpPr txBox="1">
            <a:spLocks/>
          </p:cNvSpPr>
          <p:nvPr/>
        </p:nvSpPr>
        <p:spPr>
          <a:xfrm>
            <a:off x="701675" y="25997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b="1" dirty="0" smtClean="0"/>
              <a:t>Introduction</a:t>
            </a:r>
            <a:r>
              <a:rPr lang="en-US" dirty="0" smtClean="0"/>
              <a:t/>
            </a:r>
            <a:br>
              <a:rPr lang="en-US" dirty="0" smtClean="0"/>
            </a:br>
            <a:r>
              <a:rPr lang="en-US" sz="3600" dirty="0" smtClean="0"/>
              <a:t>The Critical Zone</a:t>
            </a:r>
            <a:endParaRPr lang="en-US" sz="3600" dirty="0"/>
          </a:p>
        </p:txBody>
      </p:sp>
    </p:spTree>
    <p:extLst>
      <p:ext uri="{BB962C8B-B14F-4D97-AF65-F5344CB8AC3E}">
        <p14:creationId xmlns:p14="http://schemas.microsoft.com/office/powerpoint/2010/main" val="1816406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r>
              <a:rPr lang="en-US" dirty="0" smtClean="0"/>
              <a:t/>
            </a:r>
            <a:br>
              <a:rPr lang="en-US" dirty="0" smtClean="0"/>
            </a:br>
            <a:r>
              <a:rPr lang="en-US" sz="3600" dirty="0" smtClean="0"/>
              <a:t>The Critical Zone</a:t>
            </a:r>
            <a:endParaRPr lang="en-US" dirty="0"/>
          </a:p>
        </p:txBody>
      </p:sp>
      <p:sp>
        <p:nvSpPr>
          <p:cNvPr id="3" name="Content Placeholder 2"/>
          <p:cNvSpPr>
            <a:spLocks noGrp="1"/>
          </p:cNvSpPr>
          <p:nvPr>
            <p:ph idx="1"/>
          </p:nvPr>
        </p:nvSpPr>
        <p:spPr>
          <a:xfrm>
            <a:off x="311150" y="1600201"/>
            <a:ext cx="8042276" cy="5000136"/>
          </a:xfrm>
        </p:spPr>
        <p:txBody>
          <a:bodyPr>
            <a:normAutofit/>
          </a:bodyPr>
          <a:lstStyle/>
          <a:p>
            <a:r>
              <a:rPr lang="en-US" sz="2600" dirty="0" smtClean="0"/>
              <a:t>Critical </a:t>
            </a:r>
            <a:r>
              <a:rPr lang="en-US" sz="2600" dirty="0" smtClean="0"/>
              <a:t>Zone (CZ) </a:t>
            </a:r>
            <a:r>
              <a:rPr lang="en-US" sz="2600" dirty="0" smtClean="0"/>
              <a:t>of Earth still largely remains poorly understood</a:t>
            </a:r>
          </a:p>
          <a:p>
            <a:r>
              <a:rPr lang="en-US" sz="2600" dirty="0" smtClean="0"/>
              <a:t>Fundamental research questions</a:t>
            </a:r>
          </a:p>
          <a:p>
            <a:pPr lvl="1"/>
            <a:r>
              <a:rPr lang="en-US" sz="2400" dirty="0" smtClean="0"/>
              <a:t>How </a:t>
            </a:r>
            <a:r>
              <a:rPr lang="en-US" sz="2400" dirty="0"/>
              <a:t>does the Critical Zone form?</a:t>
            </a:r>
          </a:p>
          <a:p>
            <a:pPr lvl="1"/>
            <a:r>
              <a:rPr lang="en-US" sz="2400" dirty="0"/>
              <a:t>How does it function?</a:t>
            </a:r>
          </a:p>
          <a:p>
            <a:pPr lvl="1"/>
            <a:r>
              <a:rPr lang="en-US" sz="2400" dirty="0"/>
              <a:t>How will it change in the future</a:t>
            </a:r>
            <a:r>
              <a:rPr lang="en-US" sz="2400" dirty="0" smtClean="0"/>
              <a:t>?</a:t>
            </a:r>
          </a:p>
          <a:p>
            <a:pPr lvl="1"/>
            <a:endParaRPr lang="en-US" sz="2400" dirty="0"/>
          </a:p>
          <a:p>
            <a:r>
              <a:rPr lang="en-US" sz="2600" dirty="0" smtClean="0"/>
              <a:t>Answering these questions informs us about</a:t>
            </a:r>
            <a:r>
              <a:rPr lang="en-US" sz="2600" dirty="0" smtClean="0"/>
              <a:t> finding life elsewhere</a:t>
            </a:r>
            <a:endParaRPr lang="en-US" sz="2600" dirty="0" smtClean="0"/>
          </a:p>
          <a:p>
            <a:endParaRPr lang="en-US" dirty="0"/>
          </a:p>
        </p:txBody>
      </p:sp>
    </p:spTree>
    <p:extLst>
      <p:ext uri="{BB962C8B-B14F-4D97-AF65-F5344CB8AC3E}">
        <p14:creationId xmlns:p14="http://schemas.microsoft.com/office/powerpoint/2010/main" val="951998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Introduction</a:t>
            </a:r>
            <a:r>
              <a:rPr lang="en-US" dirty="0"/>
              <a:t/>
            </a:r>
            <a:br>
              <a:rPr lang="en-US" dirty="0"/>
            </a:br>
            <a:r>
              <a:rPr lang="en-US" sz="3600" dirty="0"/>
              <a:t>The Critical Zone</a:t>
            </a:r>
            <a:endParaRPr lang="en-US" sz="3600" dirty="0"/>
          </a:p>
        </p:txBody>
      </p:sp>
      <p:sp>
        <p:nvSpPr>
          <p:cNvPr id="5" name="Content Placeholder 4"/>
          <p:cNvSpPr>
            <a:spLocks noGrp="1"/>
          </p:cNvSpPr>
          <p:nvPr>
            <p:ph idx="1"/>
          </p:nvPr>
        </p:nvSpPr>
        <p:spPr>
          <a:xfrm>
            <a:off x="549275" y="1600200"/>
            <a:ext cx="8042276" cy="5036429"/>
          </a:xfrm>
        </p:spPr>
        <p:txBody>
          <a:bodyPr>
            <a:noAutofit/>
          </a:bodyPr>
          <a:lstStyle/>
          <a:p>
            <a:r>
              <a:rPr lang="en-US" sz="2800" dirty="0" smtClean="0"/>
              <a:t>What we know</a:t>
            </a:r>
            <a:endParaRPr lang="en-US" sz="2800" dirty="0" smtClean="0"/>
          </a:p>
          <a:p>
            <a:pPr lvl="1"/>
            <a:r>
              <a:rPr lang="en-US" sz="2600" dirty="0" smtClean="0"/>
              <a:t>Constantly </a:t>
            </a:r>
            <a:r>
              <a:rPr lang="en-US" sz="2600" dirty="0"/>
              <a:t>infused </a:t>
            </a:r>
            <a:r>
              <a:rPr lang="en-US" sz="2600" dirty="0" smtClean="0"/>
              <a:t>with </a:t>
            </a:r>
            <a:r>
              <a:rPr lang="en-US" sz="2600" dirty="0"/>
              <a:t>fresh water &amp; gases that support biological activity and weathering </a:t>
            </a:r>
            <a:r>
              <a:rPr lang="en-US" sz="2600" dirty="0" smtClean="0"/>
              <a:t>processes</a:t>
            </a:r>
          </a:p>
          <a:p>
            <a:pPr lvl="2"/>
            <a:r>
              <a:rPr lang="en-US" sz="2400" dirty="0" smtClean="0"/>
              <a:t>Geochemical </a:t>
            </a:r>
            <a:r>
              <a:rPr lang="en-US" sz="2400" dirty="0"/>
              <a:t>w</a:t>
            </a:r>
            <a:r>
              <a:rPr lang="en-US" sz="2400" dirty="0" smtClean="0"/>
              <a:t>eathering = breaking down of rock, soil, minerals</a:t>
            </a:r>
            <a:r>
              <a:rPr lang="en-US" sz="2400" dirty="0" smtClean="0"/>
              <a:t> </a:t>
            </a:r>
            <a:endParaRPr lang="en-US" sz="2400" dirty="0" smtClean="0"/>
          </a:p>
          <a:p>
            <a:pPr lvl="1"/>
            <a:r>
              <a:rPr lang="en-US" sz="2600" dirty="0" smtClean="0">
                <a:sym typeface="Wingdings"/>
              </a:rPr>
              <a:t>Activity leaves “</a:t>
            </a:r>
            <a:r>
              <a:rPr lang="en-US" sz="2600" b="1" dirty="0" err="1" smtClean="0">
                <a:sym typeface="Wingdings"/>
              </a:rPr>
              <a:t>biosignature</a:t>
            </a:r>
            <a:r>
              <a:rPr lang="en-US" sz="2600" b="1" dirty="0" smtClean="0">
                <a:sym typeface="Wingdings"/>
              </a:rPr>
              <a:t>”</a:t>
            </a:r>
            <a:r>
              <a:rPr lang="en-US" sz="2600" dirty="0" smtClean="0">
                <a:sym typeface="Wingdings"/>
              </a:rPr>
              <a:t> in </a:t>
            </a:r>
            <a:r>
              <a:rPr lang="en-US" sz="2600" dirty="0" smtClean="0">
                <a:sym typeface="Wingdings"/>
              </a:rPr>
              <a:t>the weathering profile </a:t>
            </a:r>
            <a:endParaRPr lang="en-US" sz="2600" dirty="0" smtClean="0">
              <a:sym typeface="Wingdings"/>
            </a:endParaRPr>
          </a:p>
          <a:p>
            <a:pPr lvl="2"/>
            <a:r>
              <a:rPr lang="en-US" sz="2400" dirty="0" smtClean="0">
                <a:sym typeface="Wingdings"/>
              </a:rPr>
              <a:t>Used to find evidence of existing or past life </a:t>
            </a:r>
            <a:endParaRPr lang="en-US" sz="2400" dirty="0" smtClean="0">
              <a:sym typeface="Wingdings"/>
            </a:endParaRPr>
          </a:p>
        </p:txBody>
      </p:sp>
    </p:spTree>
    <p:extLst>
      <p:ext uri="{BB962C8B-B14F-4D97-AF65-F5344CB8AC3E}">
        <p14:creationId xmlns:p14="http://schemas.microsoft.com/office/powerpoint/2010/main" val="1924227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r>
              <a:rPr lang="en-US" dirty="0"/>
              <a:t/>
            </a:r>
            <a:br>
              <a:rPr lang="en-US" dirty="0"/>
            </a:br>
            <a:r>
              <a:rPr lang="en-US" sz="3600" dirty="0"/>
              <a:t>The Critical Zone</a:t>
            </a:r>
            <a:endParaRPr lang="en-US" sz="3600" dirty="0"/>
          </a:p>
        </p:txBody>
      </p:sp>
      <p:sp>
        <p:nvSpPr>
          <p:cNvPr id="3" name="Content Placeholder 2"/>
          <p:cNvSpPr>
            <a:spLocks noGrp="1"/>
          </p:cNvSpPr>
          <p:nvPr>
            <p:ph idx="1"/>
          </p:nvPr>
        </p:nvSpPr>
        <p:spPr>
          <a:xfrm>
            <a:off x="549275" y="1600201"/>
            <a:ext cx="8042276" cy="4924424"/>
          </a:xfrm>
        </p:spPr>
        <p:txBody>
          <a:bodyPr>
            <a:normAutofit/>
          </a:bodyPr>
          <a:lstStyle/>
          <a:p>
            <a:r>
              <a:rPr lang="en-US" sz="2800" b="1" dirty="0" smtClean="0"/>
              <a:t>Dissolved </a:t>
            </a:r>
            <a:r>
              <a:rPr lang="en-US" sz="2800" b="1" dirty="0" smtClean="0"/>
              <a:t>Organic </a:t>
            </a:r>
            <a:r>
              <a:rPr lang="en-US" sz="2800" b="1" dirty="0" smtClean="0"/>
              <a:t>Matter </a:t>
            </a:r>
            <a:r>
              <a:rPr lang="en-US" sz="2800" dirty="0" smtClean="0"/>
              <a:t>(DOM)</a:t>
            </a:r>
            <a:r>
              <a:rPr lang="en-US" sz="2800" b="1" dirty="0" smtClean="0"/>
              <a:t> </a:t>
            </a:r>
            <a:endParaRPr lang="en-US" sz="2800" dirty="0"/>
          </a:p>
          <a:p>
            <a:pPr lvl="1"/>
            <a:r>
              <a:rPr lang="en-US" sz="2600" dirty="0" smtClean="0"/>
              <a:t>Derived </a:t>
            </a:r>
            <a:r>
              <a:rPr lang="en-US" sz="2600" dirty="0" smtClean="0"/>
              <a:t>from decay </a:t>
            </a:r>
            <a:r>
              <a:rPr lang="en-US" sz="2600" dirty="0"/>
              <a:t>of terrestrial vegetation, </a:t>
            </a:r>
            <a:r>
              <a:rPr lang="en-US" sz="2600" dirty="0" smtClean="0"/>
              <a:t>algal </a:t>
            </a:r>
            <a:r>
              <a:rPr lang="en-US" sz="2600" dirty="0"/>
              <a:t>biomass, </a:t>
            </a:r>
            <a:r>
              <a:rPr lang="en-US" sz="2600" dirty="0" smtClean="0"/>
              <a:t>and anthropogenic </a:t>
            </a:r>
            <a:r>
              <a:rPr lang="en-US" sz="2600" dirty="0"/>
              <a:t>sources such as </a:t>
            </a:r>
            <a:r>
              <a:rPr lang="en-US" sz="2600" dirty="0" smtClean="0"/>
              <a:t>treated wastewater</a:t>
            </a:r>
            <a:endParaRPr lang="en-US" sz="2600" dirty="0"/>
          </a:p>
          <a:p>
            <a:pPr lvl="1"/>
            <a:r>
              <a:rPr lang="en-US" sz="2600" dirty="0" smtClean="0"/>
              <a:t>Macromolecule components: </a:t>
            </a:r>
            <a:r>
              <a:rPr lang="en-US" sz="2400" dirty="0" err="1" smtClean="0"/>
              <a:t>Lignins</a:t>
            </a:r>
            <a:r>
              <a:rPr lang="en-US" sz="2400" dirty="0" smtClean="0"/>
              <a:t>, sugars, peptides</a:t>
            </a:r>
          </a:p>
          <a:p>
            <a:pPr lvl="2"/>
            <a:r>
              <a:rPr lang="en-US" sz="2400" dirty="0" smtClean="0"/>
              <a:t>Indicators of source of DOM</a:t>
            </a:r>
            <a:endParaRPr lang="en-US" sz="2400" dirty="0" smtClean="0"/>
          </a:p>
          <a:p>
            <a:pPr lvl="2"/>
            <a:endParaRPr lang="en-US" dirty="0"/>
          </a:p>
          <a:p>
            <a:pPr lvl="1"/>
            <a:endParaRPr lang="en-US" sz="2600" dirty="0"/>
          </a:p>
        </p:txBody>
      </p:sp>
    </p:spTree>
    <p:extLst>
      <p:ext uri="{BB962C8B-B14F-4D97-AF65-F5344CB8AC3E}">
        <p14:creationId xmlns:p14="http://schemas.microsoft.com/office/powerpoint/2010/main" val="29389340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Previous </a:t>
            </a:r>
            <a:r>
              <a:rPr lang="en-US" b="1" dirty="0" smtClean="0"/>
              <a:t>Findings/Research Objective</a:t>
            </a:r>
            <a:endParaRPr lang="en-US" b="1" dirty="0"/>
          </a:p>
        </p:txBody>
      </p:sp>
      <p:sp>
        <p:nvSpPr>
          <p:cNvPr id="3" name="Content Placeholder 2"/>
          <p:cNvSpPr>
            <a:spLocks noGrp="1"/>
          </p:cNvSpPr>
          <p:nvPr>
            <p:ph idx="1"/>
          </p:nvPr>
        </p:nvSpPr>
        <p:spPr>
          <a:xfrm>
            <a:off x="549275" y="1600200"/>
            <a:ext cx="8042276" cy="4835969"/>
          </a:xfrm>
        </p:spPr>
        <p:txBody>
          <a:bodyPr>
            <a:normAutofit fontScale="92500" lnSpcReduction="10000"/>
          </a:bodyPr>
          <a:lstStyle/>
          <a:p>
            <a:pPr marL="12700"/>
            <a:r>
              <a:rPr lang="en-US" sz="3200" dirty="0" smtClean="0"/>
              <a:t>Previously found: </a:t>
            </a:r>
          </a:p>
          <a:p>
            <a:pPr marL="677863" lvl="1" indent="-330200">
              <a:spcBef>
                <a:spcPts val="2000"/>
              </a:spcBef>
            </a:pPr>
            <a:r>
              <a:rPr lang="en-US" sz="3000" dirty="0" smtClean="0"/>
              <a:t>Existence </a:t>
            </a:r>
            <a:r>
              <a:rPr lang="en-US" sz="3000" dirty="0"/>
              <a:t>of relationships between dissolved organic matter (DOM</a:t>
            </a:r>
            <a:r>
              <a:rPr lang="en-US" sz="3000" dirty="0" smtClean="0"/>
              <a:t>) and </a:t>
            </a:r>
            <a:r>
              <a:rPr lang="en-US" sz="3000" dirty="0"/>
              <a:t>metals across a gradient of ascending and descending limbs of storms </a:t>
            </a:r>
            <a:endParaRPr lang="en-US" sz="3000" dirty="0" smtClean="0"/>
          </a:p>
          <a:p>
            <a:r>
              <a:rPr lang="en-US" sz="3000" dirty="0" smtClean="0"/>
              <a:t>Goal</a:t>
            </a:r>
            <a:r>
              <a:rPr lang="en-US" sz="2800" dirty="0" smtClean="0"/>
              <a:t>:</a:t>
            </a:r>
          </a:p>
          <a:p>
            <a:pPr lvl="1"/>
            <a:r>
              <a:rPr lang="en-US" sz="2800" dirty="0" smtClean="0"/>
              <a:t>To understand at </a:t>
            </a:r>
            <a:r>
              <a:rPr lang="en-US" sz="2800" dirty="0"/>
              <a:t>the molecular scale, the nature </a:t>
            </a:r>
            <a:r>
              <a:rPr lang="en-US" sz="2800" dirty="0" smtClean="0"/>
              <a:t>of these </a:t>
            </a:r>
            <a:r>
              <a:rPr lang="en-US" sz="2800" dirty="0"/>
              <a:t>DOM-metal </a:t>
            </a:r>
            <a:r>
              <a:rPr lang="en-US" sz="2800" dirty="0" smtClean="0"/>
              <a:t>complexes through looking at the specific structural features of DOM contributing to these relationships</a:t>
            </a:r>
          </a:p>
          <a:p>
            <a:pPr lvl="1"/>
            <a:endParaRPr lang="en-US" sz="2600" dirty="0" smtClean="0"/>
          </a:p>
          <a:p>
            <a:endParaRPr lang="en-US" dirty="0"/>
          </a:p>
        </p:txBody>
      </p:sp>
    </p:spTree>
    <p:extLst>
      <p:ext uri="{BB962C8B-B14F-4D97-AF65-F5344CB8AC3E}">
        <p14:creationId xmlns:p14="http://schemas.microsoft.com/office/powerpoint/2010/main" val="339629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Approach</a:t>
            </a:r>
            <a:endParaRPr lang="en-US" b="1" dirty="0"/>
          </a:p>
        </p:txBody>
      </p:sp>
      <p:sp>
        <p:nvSpPr>
          <p:cNvPr id="3" name="Content Placeholder 2"/>
          <p:cNvSpPr>
            <a:spLocks noGrp="1"/>
          </p:cNvSpPr>
          <p:nvPr>
            <p:ph idx="1"/>
          </p:nvPr>
        </p:nvSpPr>
        <p:spPr/>
        <p:txBody>
          <a:bodyPr>
            <a:normAutofit/>
          </a:bodyPr>
          <a:lstStyle/>
          <a:p>
            <a:r>
              <a:rPr lang="en-US" sz="2600" dirty="0" smtClean="0"/>
              <a:t>DOM will be characterized </a:t>
            </a:r>
            <a:r>
              <a:rPr lang="en-US" sz="2600" dirty="0" smtClean="0"/>
              <a:t>across ascending and descending limbs of summer monsoon storm discharge </a:t>
            </a:r>
          </a:p>
          <a:p>
            <a:pPr lvl="1"/>
            <a:r>
              <a:rPr lang="en-US" sz="2600" dirty="0" smtClean="0"/>
              <a:t>Water samples collected </a:t>
            </a:r>
            <a:r>
              <a:rPr lang="en-US" sz="2600" dirty="0" smtClean="0"/>
              <a:t>from </a:t>
            </a:r>
            <a:r>
              <a:rPr lang="en-US" sz="2600" dirty="0" smtClean="0"/>
              <a:t>Marshall-Gulch weir at the </a:t>
            </a:r>
            <a:r>
              <a:rPr lang="en-US" sz="2600" dirty="0" smtClean="0"/>
              <a:t>Santa Catalina CZ Observatory</a:t>
            </a:r>
            <a:endParaRPr lang="en-US" sz="2600" dirty="0" smtClean="0"/>
          </a:p>
        </p:txBody>
      </p:sp>
    </p:spTree>
    <p:extLst>
      <p:ext uri="{BB962C8B-B14F-4D97-AF65-F5344CB8AC3E}">
        <p14:creationId xmlns:p14="http://schemas.microsoft.com/office/powerpoint/2010/main" val="27949463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3451225" cy="1336956"/>
          </a:xfrm>
        </p:spPr>
        <p:txBody>
          <a:bodyPr/>
          <a:lstStyle/>
          <a:p>
            <a:r>
              <a:rPr lang="en-US" b="1" dirty="0" smtClean="0"/>
              <a:t>Research Site </a:t>
            </a:r>
            <a:endParaRPr lang="en-US" b="1" dirty="0"/>
          </a:p>
        </p:txBody>
      </p:sp>
      <p:sp>
        <p:nvSpPr>
          <p:cNvPr id="3" name="Content Placeholder 2"/>
          <p:cNvSpPr>
            <a:spLocks noGrp="1"/>
          </p:cNvSpPr>
          <p:nvPr>
            <p:ph idx="1"/>
          </p:nvPr>
        </p:nvSpPr>
        <p:spPr>
          <a:xfrm>
            <a:off x="549275" y="1600201"/>
            <a:ext cx="3451225" cy="4343400"/>
          </a:xfrm>
        </p:spPr>
        <p:txBody>
          <a:bodyPr>
            <a:normAutofit lnSpcReduction="10000"/>
          </a:bodyPr>
          <a:lstStyle/>
          <a:p>
            <a:r>
              <a:rPr lang="en-US" sz="2800" dirty="0" smtClean="0"/>
              <a:t>NSF-funded Santa Catalina CZ Observatory</a:t>
            </a:r>
          </a:p>
          <a:p>
            <a:r>
              <a:rPr lang="en-US" sz="2800" dirty="0" smtClean="0"/>
              <a:t>Marshall-Gulch weir</a:t>
            </a:r>
          </a:p>
          <a:p>
            <a:pPr marL="349250" lvl="1" indent="-349250">
              <a:spcBef>
                <a:spcPts val="2000"/>
              </a:spcBef>
              <a:buClr>
                <a:schemeClr val="accent1">
                  <a:lumMod val="60000"/>
                  <a:lumOff val="40000"/>
                </a:schemeClr>
              </a:buClr>
            </a:pPr>
            <a:r>
              <a:rPr lang="en-US" sz="2600" dirty="0">
                <a:sym typeface="Wingdings"/>
              </a:rPr>
              <a:t>Provides high proportion of water that sustains growing urban populations</a:t>
            </a:r>
          </a:p>
          <a:p>
            <a:endParaRPr lang="en-US" sz="2800" dirty="0"/>
          </a:p>
        </p:txBody>
      </p:sp>
      <p:pic>
        <p:nvPicPr>
          <p:cNvPr id="5" name="Picture 4" descr="MGsite2_900_1200_80aut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00500" y="0"/>
            <a:ext cx="5143500" cy="6858000"/>
          </a:xfrm>
          <a:prstGeom prst="rect">
            <a:avLst/>
          </a:prstGeom>
        </p:spPr>
      </p:pic>
      <p:sp>
        <p:nvSpPr>
          <p:cNvPr id="6" name="TextBox 5"/>
          <p:cNvSpPr txBox="1"/>
          <p:nvPr/>
        </p:nvSpPr>
        <p:spPr>
          <a:xfrm>
            <a:off x="1258624" y="6396335"/>
            <a:ext cx="3810000" cy="369332"/>
          </a:xfrm>
          <a:prstGeom prst="rect">
            <a:avLst/>
          </a:prstGeom>
          <a:noFill/>
        </p:spPr>
        <p:txBody>
          <a:bodyPr wrap="square" rtlCol="0">
            <a:spAutoFit/>
          </a:bodyPr>
          <a:lstStyle/>
          <a:p>
            <a:r>
              <a:rPr lang="en-US" dirty="0" smtClean="0"/>
              <a:t>http://</a:t>
            </a:r>
            <a:r>
              <a:rPr lang="en-US" dirty="0" err="1" smtClean="0"/>
              <a:t>criticalzone.org</a:t>
            </a:r>
            <a:r>
              <a:rPr lang="en-US" dirty="0" smtClean="0"/>
              <a:t>/</a:t>
            </a:r>
            <a:endParaRPr lang="en-US" dirty="0"/>
          </a:p>
        </p:txBody>
      </p:sp>
    </p:spTree>
    <p:extLst>
      <p:ext uri="{BB962C8B-B14F-4D97-AF65-F5344CB8AC3E}">
        <p14:creationId xmlns:p14="http://schemas.microsoft.com/office/powerpoint/2010/main" val="143464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a:t>
            </a:r>
            <a:endParaRPr lang="en-US" b="1" dirty="0"/>
          </a:p>
        </p:txBody>
      </p:sp>
      <p:sp>
        <p:nvSpPr>
          <p:cNvPr id="3" name="Content Placeholder 2"/>
          <p:cNvSpPr>
            <a:spLocks noGrp="1"/>
          </p:cNvSpPr>
          <p:nvPr>
            <p:ph idx="1"/>
          </p:nvPr>
        </p:nvSpPr>
        <p:spPr>
          <a:xfrm>
            <a:off x="549275" y="1600200"/>
            <a:ext cx="8042276" cy="4902199"/>
          </a:xfrm>
        </p:spPr>
        <p:txBody>
          <a:bodyPr>
            <a:normAutofit/>
          </a:bodyPr>
          <a:lstStyle/>
          <a:p>
            <a:r>
              <a:rPr lang="en-US" sz="2800" dirty="0" smtClean="0"/>
              <a:t>Automated ISCO Sampler at MG-Weir </a:t>
            </a:r>
          </a:p>
          <a:p>
            <a:r>
              <a:rPr lang="en-US" sz="2800" dirty="0" smtClean="0"/>
              <a:t>Stream </a:t>
            </a:r>
            <a:r>
              <a:rPr lang="en-US" sz="2800" dirty="0"/>
              <a:t>discharge collected from </a:t>
            </a:r>
            <a:r>
              <a:rPr lang="en-US" sz="2800" dirty="0" smtClean="0"/>
              <a:t>MG-Weir </a:t>
            </a:r>
            <a:r>
              <a:rPr lang="en-US" sz="2800" dirty="0"/>
              <a:t>over </a:t>
            </a:r>
            <a:r>
              <a:rPr lang="en-US" sz="2800" dirty="0" smtClean="0"/>
              <a:t>a hydrograph</a:t>
            </a:r>
          </a:p>
          <a:p>
            <a:r>
              <a:rPr lang="en-US" sz="2600" dirty="0"/>
              <a:t>Obtain DOM structural data through high resolution full scan mass spectrometry (MS) </a:t>
            </a:r>
          </a:p>
          <a:p>
            <a:pPr lvl="1"/>
            <a:r>
              <a:rPr lang="en-US" sz="2600" dirty="0"/>
              <a:t>By infusion</a:t>
            </a:r>
          </a:p>
          <a:p>
            <a:r>
              <a:rPr lang="en-US" sz="2600" dirty="0"/>
              <a:t>Total Organic Carbon (TOC)</a:t>
            </a:r>
          </a:p>
          <a:p>
            <a:pPr lvl="1"/>
            <a:r>
              <a:rPr lang="en-US" sz="2600" dirty="0"/>
              <a:t>By high temperature combustion and infrared detection of CO</a:t>
            </a:r>
            <a:r>
              <a:rPr lang="en-US" sz="2600" baseline="-25000" dirty="0"/>
              <a:t>2</a:t>
            </a:r>
            <a:endParaRPr lang="en-US" sz="2600" dirty="0"/>
          </a:p>
          <a:p>
            <a:endParaRPr lang="en-US" dirty="0"/>
          </a:p>
          <a:p>
            <a:endParaRPr lang="en-US" dirty="0"/>
          </a:p>
        </p:txBody>
      </p:sp>
    </p:spTree>
    <p:extLst>
      <p:ext uri="{BB962C8B-B14F-4D97-AF65-F5344CB8AC3E}">
        <p14:creationId xmlns:p14="http://schemas.microsoft.com/office/powerpoint/2010/main" val="18162661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1407</TotalTime>
  <Words>1019</Words>
  <Application>Microsoft Macintosh PowerPoint</Application>
  <PresentationFormat>On-screen Show (4:3)</PresentationFormat>
  <Paragraphs>174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Structure and Reactivity of Dissolved Organic Matter in the Critical Zone</vt:lpstr>
      <vt:lpstr>PowerPoint Presentation</vt:lpstr>
      <vt:lpstr>Introduction The Critical Zone</vt:lpstr>
      <vt:lpstr>Introduction The Critical Zone</vt:lpstr>
      <vt:lpstr>Introduction The Critical Zone</vt:lpstr>
      <vt:lpstr>Previous Findings/Research Objective</vt:lpstr>
      <vt:lpstr>Research Approach</vt:lpstr>
      <vt:lpstr>Research Site </vt:lpstr>
      <vt:lpstr>Methods</vt:lpstr>
      <vt:lpstr>Results</vt:lpstr>
      <vt:lpstr>Results</vt:lpstr>
      <vt:lpstr>Results</vt:lpstr>
      <vt:lpstr>Results</vt:lpstr>
      <vt:lpstr>Conclusions</vt:lpstr>
      <vt:lpstr>Future Direction </vt:lpstr>
      <vt:lpstr>Acknowledgments</vt:lpstr>
      <vt:lpstr>Thank you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Chu</dc:creator>
  <cp:lastModifiedBy>Vicki Chu</cp:lastModifiedBy>
  <cp:revision>32</cp:revision>
  <dcterms:created xsi:type="dcterms:W3CDTF">2015-04-03T07:30:41Z</dcterms:created>
  <dcterms:modified xsi:type="dcterms:W3CDTF">2015-04-04T06:58:00Z</dcterms:modified>
</cp:coreProperties>
</file>