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8" r:id="rId7"/>
    <p:sldId id="273" r:id="rId8"/>
    <p:sldId id="265" r:id="rId9"/>
    <p:sldId id="266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6096" autoAdjust="0"/>
  </p:normalViewPr>
  <p:slideViewPr>
    <p:cSldViewPr>
      <p:cViewPr>
        <p:scale>
          <a:sx n="60" d="100"/>
          <a:sy n="60" d="100"/>
        </p:scale>
        <p:origin x="-2160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919B4-BB1D-4619-B2D8-776BDCFA5AF0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6CA09-1152-43D5-8B33-FD4CD6FE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9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CA09-1152-43D5-8B33-FD4CD6FE25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8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 can verbally mention</a:t>
            </a:r>
            <a:r>
              <a:rPr lang="en-US" baseline="0" smtClean="0"/>
              <a:t> here the importance of DOC in systems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CA09-1152-43D5-8B33-FD4CD6FE25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7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CA09-1152-43D5-8B33-FD4CD6FE25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Here I would mention the two possibilities</a:t>
            </a:r>
            <a:r>
              <a:rPr lang="en-US" baseline="0" smtClean="0"/>
              <a:t> and then talk about rainwater and say that it was the most probabale source of the increased DOC in the water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CA09-1152-43D5-8B33-FD4CD6FE25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7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74D84D-A83A-4A59-A9D5-7E507E6502BD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31F8E9-FB9C-4E66-BD01-1C551F5B1C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74D84D-A83A-4A59-A9D5-7E507E6502BD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1F8E9-FB9C-4E66-BD01-1C551F5B1C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74D84D-A83A-4A59-A9D5-7E507E6502BD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1F8E9-FB9C-4E66-BD01-1C551F5B1C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74D84D-A83A-4A59-A9D5-7E507E6502BD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1F8E9-FB9C-4E66-BD01-1C551F5B1C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74D84D-A83A-4A59-A9D5-7E507E6502BD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1F8E9-FB9C-4E66-BD01-1C551F5B1C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74D84D-A83A-4A59-A9D5-7E507E6502BD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1F8E9-FB9C-4E66-BD01-1C551F5B1C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74D84D-A83A-4A59-A9D5-7E507E6502BD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1F8E9-FB9C-4E66-BD01-1C551F5B1C7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74D84D-A83A-4A59-A9D5-7E507E6502BD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1F8E9-FB9C-4E66-BD01-1C551F5B1C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74D84D-A83A-4A59-A9D5-7E507E6502BD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1F8E9-FB9C-4E66-BD01-1C551F5B1C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D74D84D-A83A-4A59-A9D5-7E507E6502BD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1F8E9-FB9C-4E66-BD01-1C551F5B1C7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74D84D-A83A-4A59-A9D5-7E507E6502BD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31F8E9-FB9C-4E66-BD01-1C551F5B1C7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D74D84D-A83A-4A59-A9D5-7E507E6502BD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531F8E9-FB9C-4E66-BD01-1C551F5B1C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Tempe Town Lake Fall 2014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Giovanni </a:t>
            </a:r>
            <a:r>
              <a:rPr lang="en-US" err="1" smtClean="0"/>
              <a:t>Pieve</a:t>
            </a:r>
            <a:r>
              <a:rPr lang="en-US" smtClean="0"/>
              <a:t> and Hilairy Hartnett</a:t>
            </a:r>
          </a:p>
          <a:p>
            <a:r>
              <a:rPr lang="en-US" smtClean="0"/>
              <a:t>School of Earth and Space Exploration</a:t>
            </a:r>
          </a:p>
          <a:p>
            <a:r>
              <a:rPr lang="en-US" smtClean="0"/>
              <a:t>Arizona State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85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s-PR" smtClean="0"/>
              <a:t>2014/15 </a:t>
            </a:r>
            <a:r>
              <a:rPr lang="es-PR" err="1" smtClean="0"/>
              <a:t>Dissolved</a:t>
            </a:r>
            <a:r>
              <a:rPr lang="es-PR" smtClean="0"/>
              <a:t> </a:t>
            </a:r>
            <a:r>
              <a:rPr lang="es-PR" err="1" smtClean="0"/>
              <a:t>Organic</a:t>
            </a:r>
            <a:r>
              <a:rPr lang="es-PR" smtClean="0"/>
              <a:t> </a:t>
            </a:r>
            <a:r>
              <a:rPr lang="es-PR" err="1" smtClean="0"/>
              <a:t>Carbon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5585677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err="1" smtClean="0"/>
              <a:t>Average</a:t>
            </a:r>
            <a:r>
              <a:rPr lang="es-PR" smtClean="0"/>
              <a:t> </a:t>
            </a:r>
            <a:r>
              <a:rPr lang="es-PR" err="1" smtClean="0"/>
              <a:t>DOC</a:t>
            </a:r>
            <a:r>
              <a:rPr lang="es-PR"/>
              <a:t> </a:t>
            </a:r>
            <a:r>
              <a:rPr lang="es-PR" smtClean="0"/>
              <a:t>= 3.65 </a:t>
            </a:r>
            <a:r>
              <a:rPr lang="es-PR" err="1" smtClean="0"/>
              <a:t>mgC</a:t>
            </a:r>
            <a:r>
              <a:rPr lang="es-PR" smtClean="0"/>
              <a:t>/L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19200" y="2133600"/>
            <a:ext cx="990600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07949"/>
            <a:ext cx="8839200" cy="400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1219200" y="2133600"/>
            <a:ext cx="762000" cy="2590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1" cy="3657600"/>
          </a:xfrm>
        </p:spPr>
        <p:txBody>
          <a:bodyPr>
            <a:normAutofit/>
          </a:bodyPr>
          <a:lstStyle/>
          <a:p>
            <a:r>
              <a:rPr lang="en-US" smtClean="0"/>
              <a:t>DOC increased from 3.75 to 4.09 </a:t>
            </a:r>
            <a:r>
              <a:rPr lang="en-US" err="1" smtClean="0"/>
              <a:t>mgC</a:t>
            </a:r>
            <a:r>
              <a:rPr lang="en-US" smtClean="0"/>
              <a:t>/L*</a:t>
            </a:r>
          </a:p>
          <a:p>
            <a:endParaRPr lang="en-US" smtClean="0"/>
          </a:p>
          <a:p>
            <a:r>
              <a:rPr lang="en-US" smtClean="0"/>
              <a:t>Increase be attributed to two sources, rainfall itself and local storm runoff.</a:t>
            </a:r>
          </a:p>
          <a:p>
            <a:pPr marL="109728" indent="0">
              <a:buNone/>
            </a:pPr>
            <a:endParaRPr lang="en-US"/>
          </a:p>
          <a:p>
            <a:r>
              <a:rPr lang="en-US" smtClean="0"/>
              <a:t>Annual avergae rainfall can total DOC concentrations of  1.392 mgC/L. (Wiley et. al 2000)</a:t>
            </a:r>
          </a:p>
          <a:p>
            <a:pPr marL="109728" indent="0">
              <a:buNone/>
            </a:pPr>
            <a:endParaRPr lang="en-US" smtClean="0"/>
          </a:p>
          <a:p>
            <a:pPr marL="109728" indent="0">
              <a:buNone/>
            </a:pPr>
            <a:endParaRPr lang="en-US"/>
          </a:p>
          <a:p>
            <a:pPr marL="109728" indent="0">
              <a:buNone/>
            </a:pPr>
            <a:endParaRPr lang="en-US"/>
          </a:p>
          <a:p>
            <a:pPr marL="109728" indent="0">
              <a:buNone/>
            </a:pPr>
            <a:endParaRPr lang="en-US" smtClean="0"/>
          </a:p>
          <a:p>
            <a:pPr marL="109728" indent="0">
              <a:buNone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Record Rainfall, effects on DOC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495800"/>
            <a:ext cx="4792011" cy="2246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600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en-US"/>
              <a:t>*measured day after the storm</a:t>
            </a:r>
          </a:p>
        </p:txBody>
      </p:sp>
    </p:spTree>
    <p:extLst>
      <p:ext uri="{BB962C8B-B14F-4D97-AF65-F5344CB8AC3E}">
        <p14:creationId xmlns:p14="http://schemas.microsoft.com/office/powerpoint/2010/main" val="8384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Long Term Trends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8847083" cy="3276600"/>
          </a:xfrm>
        </p:spPr>
      </p:pic>
      <p:sp>
        <p:nvSpPr>
          <p:cNvPr id="2" name="TextBox 1"/>
          <p:cNvSpPr txBox="1"/>
          <p:nvPr/>
        </p:nvSpPr>
        <p:spPr>
          <a:xfrm>
            <a:off x="609600" y="5375306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Our Tempe Town Lake data follows the long term trend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Clr>
                <a:srgbClr val="2DA2BF"/>
              </a:buClr>
            </a:pPr>
            <a:r>
              <a:rPr lang="en-US" smtClean="0">
                <a:solidFill>
                  <a:prstClr val="black"/>
                </a:solidFill>
              </a:rPr>
              <a:t>pH tends to decrease during the late fall/winter.</a:t>
            </a:r>
            <a:endParaRPr lang="en-US" smtClean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endParaRPr lang="en-US" smtClean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smtClean="0">
                <a:solidFill>
                  <a:prstClr val="black"/>
                </a:solidFill>
              </a:rPr>
              <a:t>Record rainfall event had a massive impact on the Lake.</a:t>
            </a:r>
          </a:p>
          <a:p>
            <a:pPr lvl="0">
              <a:buClr>
                <a:srgbClr val="2DA2BF"/>
              </a:buClr>
            </a:pPr>
            <a:endParaRPr lang="en-US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smtClean="0">
                <a:solidFill>
                  <a:prstClr val="black"/>
                </a:solidFill>
              </a:rPr>
              <a:t>Conductivity and DOC were both very affected by the </a:t>
            </a:r>
            <a:r>
              <a:rPr lang="en-US" smtClean="0">
                <a:solidFill>
                  <a:prstClr val="black"/>
                </a:solidFill>
              </a:rPr>
              <a:t>Record Rainfall </a:t>
            </a:r>
            <a:r>
              <a:rPr lang="en-US" smtClean="0">
                <a:solidFill>
                  <a:prstClr val="black"/>
                </a:solidFill>
              </a:rPr>
              <a:t>event.</a:t>
            </a:r>
          </a:p>
          <a:p>
            <a:pPr marL="109728" indent="0">
              <a:buNone/>
            </a:pPr>
            <a:endParaRPr lang="en-US"/>
          </a:p>
          <a:p>
            <a:r>
              <a:rPr lang="en-US" smtClean="0"/>
              <a:t>Tempe Town Lake responds to environmental changes</a:t>
            </a:r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r>
              <a:rPr lang="en-US" smtClean="0"/>
              <a:t>Thanks to Maggie Bowman, Zach Smith, Stephanie Bone, Josh Nye, and James Leong for help in the lab and help with sampling.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Summary and acknowledgements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27441"/>
            <a:ext cx="8229600" cy="2862072"/>
          </a:xfrm>
        </p:spPr>
        <p:txBody>
          <a:bodyPr/>
          <a:lstStyle/>
          <a:p>
            <a:r>
              <a:rPr lang="en-US" smtClean="0"/>
              <a:t>Two miles long</a:t>
            </a:r>
          </a:p>
          <a:p>
            <a:endParaRPr lang="en-US"/>
          </a:p>
          <a:p>
            <a:r>
              <a:rPr lang="en-US" smtClean="0"/>
              <a:t>Holds 3.7 million liters of water</a:t>
            </a:r>
          </a:p>
          <a:p>
            <a:endParaRPr lang="en-US"/>
          </a:p>
          <a:p>
            <a:r>
              <a:rPr lang="en-US" smtClean="0"/>
              <a:t>Water is contained between inflatable dams at each end of the lake</a:t>
            </a:r>
          </a:p>
          <a:p>
            <a:pPr marL="109728" indent="0">
              <a:buNone/>
            </a:pP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104357"/>
            <a:ext cx="4160874" cy="2153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104357"/>
            <a:ext cx="464820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smtClean="0">
                <a:solidFill>
                  <a:prstClr val="black"/>
                </a:solidFill>
              </a:rPr>
              <a:t>Water sources: </a:t>
            </a:r>
            <a:endParaRPr lang="en-US" sz="2700">
              <a:solidFill>
                <a:prstClr val="black"/>
              </a:solidFill>
            </a:endParaRPr>
          </a:p>
          <a:p>
            <a:pPr marL="621792" lvl="1" indent="-2286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en-US" sz="2300">
                <a:solidFill>
                  <a:prstClr val="black"/>
                </a:solidFill>
              </a:rPr>
              <a:t>The Salt and Verde Rivers</a:t>
            </a:r>
          </a:p>
          <a:p>
            <a:pPr marL="621792" lvl="1" indent="-2286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en-US" sz="2300">
                <a:solidFill>
                  <a:prstClr val="black"/>
                </a:solidFill>
              </a:rPr>
              <a:t>Rain runoff from the Indian Ben Wash</a:t>
            </a:r>
          </a:p>
          <a:p>
            <a:pPr marL="621792" lvl="1" indent="-228600"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en-US" sz="2300">
                <a:solidFill>
                  <a:prstClr val="black"/>
                </a:solidFill>
              </a:rPr>
              <a:t>Local runoff</a:t>
            </a:r>
          </a:p>
        </p:txBody>
      </p:sp>
    </p:spTree>
    <p:extLst>
      <p:ext uri="{BB962C8B-B14F-4D97-AF65-F5344CB8AC3E}">
        <p14:creationId xmlns:p14="http://schemas.microsoft.com/office/powerpoint/2010/main" val="32006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43272"/>
          </a:xfrm>
        </p:spPr>
        <p:txBody>
          <a:bodyPr>
            <a:normAutofit fontScale="92500"/>
          </a:bodyPr>
          <a:lstStyle/>
          <a:p>
            <a:r>
              <a:rPr lang="en-US" smtClean="0"/>
              <a:t>Tempe Town Lake Project was initiated in 2005 with the goal of monitoring basic water chemistry</a:t>
            </a:r>
            <a:endParaRPr lang="en-US"/>
          </a:p>
          <a:p>
            <a:pPr lvl="1"/>
            <a:r>
              <a:rPr lang="en-US" smtClean="0"/>
              <a:t>Emphasis on Dissolved Organic Carbon (DOC)</a:t>
            </a:r>
          </a:p>
          <a:p>
            <a:pPr lvl="1"/>
            <a:endParaRPr lang="en-US" smtClean="0"/>
          </a:p>
          <a:p>
            <a:r>
              <a:rPr lang="en-US" smtClean="0"/>
              <a:t>Why DOC?</a:t>
            </a:r>
          </a:p>
          <a:p>
            <a:pPr lvl="1"/>
            <a:r>
              <a:rPr lang="en-US" smtClean="0"/>
              <a:t>It is both a food source for bacteria and a product of photosynthesis. It provides information about biological processes.</a:t>
            </a:r>
          </a:p>
          <a:p>
            <a:pPr marL="109728" indent="0">
              <a:buNone/>
            </a:pPr>
            <a:r>
              <a:rPr lang="en-US" smtClean="0"/>
              <a:t>	</a:t>
            </a:r>
            <a:endParaRPr lang="en-US"/>
          </a:p>
          <a:p>
            <a:r>
              <a:rPr lang="en-US" smtClean="0"/>
              <a:t>Understand how DOC in the lake responds to environmental processes</a:t>
            </a:r>
          </a:p>
          <a:p>
            <a:pPr lvl="1"/>
            <a:r>
              <a:rPr lang="en-US" smtClean="0"/>
              <a:t>We focus on effect of rainfall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4343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Tempe Town Lake is sampled twice per week</a:t>
            </a:r>
          </a:p>
          <a:p>
            <a:endParaRPr lang="en-US"/>
          </a:p>
          <a:p>
            <a:r>
              <a:rPr lang="en-US" smtClean="0"/>
              <a:t>Temperature is measured in situ</a:t>
            </a:r>
          </a:p>
          <a:p>
            <a:endParaRPr lang="en-US"/>
          </a:p>
          <a:p>
            <a:r>
              <a:rPr lang="en-US"/>
              <a:t>pH, and conductivity are measured in the lab</a:t>
            </a:r>
          </a:p>
          <a:p>
            <a:pPr marL="109728" indent="0">
              <a:buNone/>
            </a:pPr>
            <a:endParaRPr lang="en-US" smtClean="0"/>
          </a:p>
          <a:p>
            <a:r>
              <a:rPr lang="en-US" smtClean="0"/>
              <a:t>Samples are filtered in the lab (0.2</a:t>
            </a:r>
            <a:r>
              <a:rPr lang="en-US" smtClean="0">
                <a:latin typeface="Symbol" panose="05050102010706020507" pitchFamily="18" charset="2"/>
              </a:rPr>
              <a:t>m</a:t>
            </a:r>
            <a:r>
              <a:rPr lang="en-US" smtClean="0"/>
              <a:t>m to remove bacteria)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Sampling and Analysis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59" y="3733800"/>
            <a:ext cx="4502887" cy="2314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59" y="1447800"/>
            <a:ext cx="450288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50709"/>
            <a:ext cx="8763000" cy="4711891"/>
          </a:xfrm>
        </p:spPr>
        <p:txBody>
          <a:bodyPr/>
          <a:lstStyle/>
          <a:p>
            <a:r>
              <a:rPr lang="en-US" smtClean="0"/>
              <a:t>Dissolved means anything that passes through a 0.45</a:t>
            </a:r>
            <a:r>
              <a:rPr lang="en-US" smtClean="0">
                <a:latin typeface="Symbol" panose="05050102010706020507" pitchFamily="18" charset="2"/>
              </a:rPr>
              <a:t>m</a:t>
            </a:r>
            <a:r>
              <a:rPr lang="en-US" smtClean="0"/>
              <a:t>m filter</a:t>
            </a:r>
          </a:p>
          <a:p>
            <a:endParaRPr lang="en-US" sz="1000" smtClean="0"/>
          </a:p>
          <a:p>
            <a:r>
              <a:rPr lang="en-US" smtClean="0"/>
              <a:t>Analysis of Dissolved Organic Carbon took place in the Carbon and Nitrogen Dynamics (</a:t>
            </a:r>
            <a:r>
              <a:rPr lang="en-US" err="1" smtClean="0"/>
              <a:t>CaNDy</a:t>
            </a:r>
            <a:r>
              <a:rPr lang="en-US" smtClean="0"/>
              <a:t>) Lab.</a:t>
            </a:r>
            <a:endParaRPr lang="en-US"/>
          </a:p>
          <a:p>
            <a:endParaRPr lang="en-US" sz="1000"/>
          </a:p>
          <a:p>
            <a:r>
              <a:rPr lang="en-US" smtClean="0"/>
              <a:t>Measurements made through High-Temperature Combustion </a:t>
            </a:r>
          </a:p>
          <a:p>
            <a:pPr lvl="1"/>
            <a:r>
              <a:rPr lang="en-US" smtClean="0"/>
              <a:t>DOC -&gt; CO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101" y="-212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Dissolved Organic Carbon Analysis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114800"/>
            <a:ext cx="4419599" cy="237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smtClean="0"/>
              <a:t>2014/15 pH and  </a:t>
            </a:r>
            <a:r>
              <a:rPr lang="en-US" smtClean="0"/>
              <a:t>temperature 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3000" y="12192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Water temperature follows a typical trend.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Higher temperatures in summer, decreasing to as low as 13.3</a:t>
            </a:r>
            <a:r>
              <a:rPr lang="en-US" smtClean="0">
                <a:latin typeface="+mj-lt"/>
                <a:cs typeface="Times New Roman"/>
              </a:rPr>
              <a:t>°C in the winter.</a:t>
            </a:r>
            <a:endParaRPr lang="en-US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145" y="3602953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Somewhat decreasing trend shown</a:t>
            </a:r>
          </a:p>
          <a:p>
            <a:endParaRPr lang="en-US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843462" cy="245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91" y="3755506"/>
            <a:ext cx="5899424" cy="300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7620000" y="10058400"/>
            <a:ext cx="609600" cy="1858963"/>
          </a:xfrm>
        </p:spPr>
        <p:txBody>
          <a:bodyPr/>
          <a:lstStyle/>
          <a:p>
            <a:pPr marL="109728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endParaRPr lang="en-US" smtClean="0"/>
          </a:p>
          <a:p>
            <a:r>
              <a:rPr lang="en-US" smtClean="0"/>
              <a:t>Lower temperatures during late fall/winter leads to a lower rate of  photosynthesis</a:t>
            </a:r>
          </a:p>
          <a:p>
            <a:endParaRPr lang="en-US"/>
          </a:p>
          <a:p>
            <a:r>
              <a:rPr lang="en-US" smtClean="0"/>
              <a:t>Rate of respiration remains constant </a:t>
            </a:r>
          </a:p>
          <a:p>
            <a:endParaRPr lang="en-US"/>
          </a:p>
          <a:p>
            <a:r>
              <a:rPr lang="en-US" smtClean="0"/>
              <a:t>Result is higher CO2 which reacts with water to form Acids</a:t>
            </a:r>
          </a:p>
          <a:p>
            <a:pPr lvl="1"/>
            <a:r>
              <a:rPr lang="pt-BR" i="1" smtClean="0">
                <a:solidFill>
                  <a:srgbClr val="003572"/>
                </a:solidFill>
                <a:latin typeface="Verdana"/>
              </a:rPr>
              <a:t>CO</a:t>
            </a:r>
            <a:r>
              <a:rPr lang="pt-BR" baseline="-25000" smtClean="0">
                <a:solidFill>
                  <a:srgbClr val="003572"/>
                </a:solidFill>
                <a:latin typeface="Verdana"/>
              </a:rPr>
              <a:t>2</a:t>
            </a:r>
            <a:r>
              <a:rPr lang="pt-BR">
                <a:solidFill>
                  <a:srgbClr val="003572"/>
                </a:solidFill>
                <a:latin typeface="Verdana"/>
              </a:rPr>
              <a:t> (aq) + </a:t>
            </a:r>
            <a:r>
              <a:rPr lang="pt-BR" i="1">
                <a:solidFill>
                  <a:srgbClr val="003572"/>
                </a:solidFill>
                <a:latin typeface="Verdana"/>
              </a:rPr>
              <a:t>H</a:t>
            </a:r>
            <a:r>
              <a:rPr lang="pt-BR" baseline="-25000">
                <a:solidFill>
                  <a:srgbClr val="003572"/>
                </a:solidFill>
                <a:latin typeface="Verdana"/>
              </a:rPr>
              <a:t>2</a:t>
            </a:r>
            <a:r>
              <a:rPr lang="pt-BR" i="1">
                <a:solidFill>
                  <a:srgbClr val="003572"/>
                </a:solidFill>
                <a:latin typeface="Verdana"/>
              </a:rPr>
              <a:t>O </a:t>
            </a:r>
            <a:r>
              <a:rPr lang="pt-BR" i="1">
                <a:solidFill>
                  <a:srgbClr val="003572"/>
                </a:solidFill>
                <a:latin typeface="Symbol"/>
              </a:rPr>
              <a:t>«</a:t>
            </a:r>
            <a:r>
              <a:rPr lang="pt-BR" i="1">
                <a:solidFill>
                  <a:srgbClr val="003572"/>
                </a:solidFill>
                <a:latin typeface="Verdana"/>
              </a:rPr>
              <a:t> H</a:t>
            </a:r>
            <a:r>
              <a:rPr lang="pt-BR" baseline="-25000">
                <a:solidFill>
                  <a:srgbClr val="003572"/>
                </a:solidFill>
                <a:latin typeface="Verdana"/>
              </a:rPr>
              <a:t>2</a:t>
            </a:r>
            <a:r>
              <a:rPr lang="pt-BR" i="1">
                <a:solidFill>
                  <a:srgbClr val="003572"/>
                </a:solidFill>
                <a:latin typeface="Verdana"/>
              </a:rPr>
              <a:t>CO</a:t>
            </a:r>
            <a:r>
              <a:rPr lang="pt-BR" i="1" baseline="-25000">
                <a:solidFill>
                  <a:srgbClr val="003572"/>
                </a:solidFill>
                <a:latin typeface="Verdana"/>
              </a:rPr>
              <a:t>3</a:t>
            </a:r>
            <a:r>
              <a:rPr lang="pt-BR">
                <a:solidFill>
                  <a:srgbClr val="003572"/>
                </a:solidFill>
                <a:latin typeface="Verdana"/>
              </a:rPr>
              <a:t> (aq)</a:t>
            </a:r>
            <a:endParaRPr lang="en-US"/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Decreasing pH trend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8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648"/>
            <a:ext cx="8229600" cy="1143000"/>
          </a:xfrm>
        </p:spPr>
        <p:txBody>
          <a:bodyPr/>
          <a:lstStyle/>
          <a:p>
            <a:r>
              <a:rPr lang="es-PR" smtClean="0"/>
              <a:t>2014/15 </a:t>
            </a:r>
            <a:r>
              <a:rPr lang="es-PR" err="1" smtClean="0"/>
              <a:t>Conductivity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3931" y="990600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Conductivity is a measure of the ions in solution.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Conductivity was relatively high until a sudden drop occurred due to a major rain event</a:t>
            </a:r>
          </a:p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43200" y="2620328"/>
            <a:ext cx="1562100" cy="3323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20732"/>
            <a:ext cx="8077200" cy="392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743200" y="2819400"/>
            <a:ext cx="1219200" cy="297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9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R" smtClean="0"/>
              <a:t>Occurred </a:t>
            </a:r>
            <a:r>
              <a:rPr lang="es-PR" err="1" smtClean="0"/>
              <a:t>on</a:t>
            </a:r>
            <a:r>
              <a:rPr lang="es-PR" smtClean="0"/>
              <a:t> Sept. 8 2014</a:t>
            </a:r>
          </a:p>
          <a:p>
            <a:endParaRPr lang="en-US"/>
          </a:p>
          <a:p>
            <a:r>
              <a:rPr lang="en-US" smtClean="0"/>
              <a:t>3.70 inches (9.40 cm) measured in Tempe</a:t>
            </a:r>
            <a:r>
              <a:rPr lang="es-PR" smtClean="0"/>
              <a:t> </a:t>
            </a:r>
          </a:p>
          <a:p>
            <a:endParaRPr lang="es-PR"/>
          </a:p>
          <a:p>
            <a:r>
              <a:rPr lang="es-PR" err="1" smtClean="0"/>
              <a:t>Caused</a:t>
            </a:r>
            <a:r>
              <a:rPr lang="es-PR" smtClean="0"/>
              <a:t> a </a:t>
            </a:r>
            <a:r>
              <a:rPr lang="en-US" dirty="0" smtClean="0"/>
              <a:t>steep</a:t>
            </a:r>
            <a:r>
              <a:rPr lang="es-PR" dirty="0" smtClean="0"/>
              <a:t> </a:t>
            </a:r>
            <a:r>
              <a:rPr lang="es-PR" dirty="0" err="1" smtClean="0"/>
              <a:t>drop</a:t>
            </a:r>
            <a:r>
              <a:rPr lang="es-PR" dirty="0" smtClean="0"/>
              <a:t> in </a:t>
            </a:r>
            <a:r>
              <a:rPr lang="es-PR" dirty="0" err="1" smtClean="0"/>
              <a:t>conductivity</a:t>
            </a:r>
            <a:r>
              <a:rPr lang="es-PR" dirty="0" smtClean="0"/>
              <a:t> </a:t>
            </a:r>
            <a:r>
              <a:rPr lang="es-PR" dirty="0" err="1" smtClean="0"/>
              <a:t>from</a:t>
            </a:r>
            <a:r>
              <a:rPr lang="es-PR" dirty="0" smtClean="0"/>
              <a:t> 1219 µS/L to 320 µS/L.</a:t>
            </a:r>
          </a:p>
          <a:p>
            <a:endParaRPr lang="es-PR" dirty="0" smtClean="0"/>
          </a:p>
          <a:p>
            <a:r>
              <a:rPr lang="es-PR" dirty="0" err="1" smtClean="0"/>
              <a:t>Conductivity</a:t>
            </a:r>
            <a:r>
              <a:rPr lang="es-PR" dirty="0" smtClean="0"/>
              <a:t> </a:t>
            </a:r>
            <a:r>
              <a:rPr lang="es-PR" dirty="0" err="1" smtClean="0"/>
              <a:t>drop</a:t>
            </a:r>
            <a:r>
              <a:rPr lang="es-PR" dirty="0" smtClean="0"/>
              <a:t> </a:t>
            </a:r>
            <a:r>
              <a:rPr lang="es-PR" dirty="0" err="1" smtClean="0"/>
              <a:t>due</a:t>
            </a:r>
            <a:r>
              <a:rPr lang="es-PR" dirty="0" smtClean="0"/>
              <a:t> to </a:t>
            </a:r>
            <a:r>
              <a:rPr lang="es-PR" dirty="0" err="1" smtClean="0"/>
              <a:t>dilution</a:t>
            </a:r>
            <a:r>
              <a:rPr lang="es-PR" dirty="0" smtClean="0"/>
              <a:t> of </a:t>
            </a:r>
            <a:r>
              <a:rPr lang="es-PR" dirty="0" err="1" smtClean="0"/>
              <a:t>ions</a:t>
            </a:r>
            <a:r>
              <a:rPr lang="es-PR" dirty="0" smtClean="0"/>
              <a:t> in </a:t>
            </a:r>
            <a:r>
              <a:rPr lang="es-PR" dirty="0" err="1" smtClean="0"/>
              <a:t>water</a:t>
            </a:r>
            <a:endParaRPr lang="es-PR" dirty="0" smtClean="0"/>
          </a:p>
          <a:p>
            <a:endParaRPr lang="es-PR" dirty="0"/>
          </a:p>
          <a:p>
            <a:endParaRPr lang="es-PR" dirty="0" smtClean="0"/>
          </a:p>
          <a:p>
            <a:endParaRPr lang="es-PR" dirty="0"/>
          </a:p>
          <a:p>
            <a:pPr marL="109728" indent="0">
              <a:buNone/>
            </a:pPr>
            <a:endParaRPr lang="es-PR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R" smtClean="0"/>
              <a:t>Record </a:t>
            </a:r>
            <a:r>
              <a:rPr lang="es-PR" err="1" smtClean="0"/>
              <a:t>Rainfall</a:t>
            </a:r>
            <a:r>
              <a:rPr lang="es-PR" smtClean="0"/>
              <a:t> and </a:t>
            </a:r>
            <a:r>
              <a:rPr lang="es-PR" err="1" smtClean="0"/>
              <a:t>effects</a:t>
            </a:r>
            <a:r>
              <a:rPr lang="es-PR" smtClean="0"/>
              <a:t> </a:t>
            </a:r>
            <a:r>
              <a:rPr lang="es-PR" err="1" smtClean="0"/>
              <a:t>on</a:t>
            </a:r>
            <a:r>
              <a:rPr lang="es-PR" smtClean="0"/>
              <a:t> </a:t>
            </a:r>
            <a:r>
              <a:rPr lang="es-PR" err="1" smtClean="0"/>
              <a:t>Conductivity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9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1303</TotalTime>
  <Words>502</Words>
  <Application>Microsoft Office PowerPoint</Application>
  <PresentationFormat>On-screen Show (4:3)</PresentationFormat>
  <Paragraphs>99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Tempe Town Lake Fall 2014</vt:lpstr>
      <vt:lpstr>Overview </vt:lpstr>
      <vt:lpstr>Goals </vt:lpstr>
      <vt:lpstr>Sampling and Analysis </vt:lpstr>
      <vt:lpstr>Dissolved Organic Carbon Analysis</vt:lpstr>
      <vt:lpstr>2014/15 pH and  temperature </vt:lpstr>
      <vt:lpstr>Decreasing pH trend</vt:lpstr>
      <vt:lpstr>2014/15 Conductivity</vt:lpstr>
      <vt:lpstr>Record Rainfall and effects on Conductivity</vt:lpstr>
      <vt:lpstr>2014/15 Dissolved Organic Carbon</vt:lpstr>
      <vt:lpstr>Record Rainfall, effects on DOC</vt:lpstr>
      <vt:lpstr>Long Term Trends</vt:lpstr>
      <vt:lpstr>Summary and acknowledgements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 Town Lake Fall 2014</dc:title>
  <dc:creator>Giovanni Pieve</dc:creator>
  <cp:lastModifiedBy>Giovanni Pieve</cp:lastModifiedBy>
  <cp:revision>50</cp:revision>
  <dcterms:created xsi:type="dcterms:W3CDTF">2015-03-30T16:54:57Z</dcterms:created>
  <dcterms:modified xsi:type="dcterms:W3CDTF">2015-04-08T11:06:40Z</dcterms:modified>
</cp:coreProperties>
</file>