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78" r:id="rId3"/>
    <p:sldId id="279" r:id="rId4"/>
    <p:sldId id="280" r:id="rId5"/>
    <p:sldId id="281" r:id="rId6"/>
    <p:sldId id="259" r:id="rId7"/>
    <p:sldId id="273" r:id="rId8"/>
    <p:sldId id="269" r:id="rId9"/>
    <p:sldId id="271" r:id="rId10"/>
    <p:sldId id="260" r:id="rId11"/>
    <p:sldId id="267" r:id="rId12"/>
    <p:sldId id="268" r:id="rId13"/>
    <p:sldId id="282" r:id="rId14"/>
    <p:sldId id="26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654" autoAdjust="0"/>
  </p:normalViewPr>
  <p:slideViewPr>
    <p:cSldViewPr>
      <p:cViewPr varScale="1">
        <p:scale>
          <a:sx n="56" d="100"/>
          <a:sy n="56" d="100"/>
        </p:scale>
        <p:origin x="72" y="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566BCB-C71A-408E-A8E9-286848569647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0AB129-2E14-4C79-9656-E6561F3F9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281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AB129-2E14-4C79-9656-E6561F3F996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3665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AB129-2E14-4C79-9656-E6561F3F996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479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AB129-2E14-4C79-9656-E6561F3F996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117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AB129-2E14-4C79-9656-E6561F3F996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765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After: * ways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change direction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are three processes resulting of the interception of radiative energy and any object: absorption, transmission or reflection. So, of the photons traveling through the medium there are three different mechanisms of which they can change their direction either: diffraction which is when there’s changing in the path of a photon without collision, reflection which is when colliding with a particle a photon can be reflected from it, and refraction which is where there’s changing of direction due to a change in the medium.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After: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* </a:t>
            </a:r>
            <a:r>
              <a:rPr lang="en-US" dirty="0" err="1" smtClean="0">
                <a:latin typeface="Calibri" panose="020F0502020204030204" pitchFamily="34" charset="0"/>
              </a:rPr>
              <a:t>σ</a:t>
            </a:r>
            <a:r>
              <a:rPr lang="en-US" baseline="-25000" dirty="0" err="1" smtClean="0">
                <a:latin typeface="Calibri" panose="020F0502020204030204" pitchFamily="34" charset="0"/>
              </a:rPr>
              <a:t>s</a:t>
            </a:r>
            <a:r>
              <a:rPr lang="en-US" dirty="0" smtClean="0">
                <a:latin typeface="Calibri" panose="020F0502020204030204" pitchFamily="34" charset="0"/>
              </a:rPr>
              <a:t> is the scattering coefficient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Defined as the change of direction of the radiation along a medium.</a:t>
            </a:r>
            <a:endParaRPr lang="en-US" dirty="0" smtClean="0">
              <a:effectLst/>
            </a:endParaRPr>
          </a:p>
          <a:p>
            <a:r>
              <a:rPr lang="en-US" dirty="0" smtClean="0"/>
              <a:t>	After: * Dependent on</a:t>
            </a:r>
            <a:r>
              <a:rPr lang="en-US" baseline="0" dirty="0" smtClean="0"/>
              <a:t> wavelength and the properties of the 	medium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Such as temperature, pressure, and the composition of the material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After: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* Have units of reciprocal length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Because physically they represent the penetration of the wave through the medium and they are called linear or volumetric coefficients. 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AB129-2E14-4C79-9656-E6561F3F996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879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AB129-2E14-4C79-9656-E6561F3F996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696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 smtClean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AB129-2E14-4C79-9656-E6561F3F996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5833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AB129-2E14-4C79-9656-E6561F3F996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5639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AB129-2E14-4C79-9656-E6561F3F996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7324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AB129-2E14-4C79-9656-E6561F3F996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887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951EE-F418-4C26-97B0-0FBEEBA71641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444EE1-53CA-4A1C-80C8-EA659D6F87D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951EE-F418-4C26-97B0-0FBEEBA71641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44EE1-53CA-4A1C-80C8-EA659D6F87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951EE-F418-4C26-97B0-0FBEEBA71641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44EE1-53CA-4A1C-80C8-EA659D6F87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951EE-F418-4C26-97B0-0FBEEBA71641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44EE1-53CA-4A1C-80C8-EA659D6F87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951EE-F418-4C26-97B0-0FBEEBA71641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44EE1-53CA-4A1C-80C8-EA659D6F87D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951EE-F418-4C26-97B0-0FBEEBA71641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44EE1-53CA-4A1C-80C8-EA659D6F87D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951EE-F418-4C26-97B0-0FBEEBA71641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44EE1-53CA-4A1C-80C8-EA659D6F87D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951EE-F418-4C26-97B0-0FBEEBA71641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44EE1-53CA-4A1C-80C8-EA659D6F87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951EE-F418-4C26-97B0-0FBEEBA71641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44EE1-53CA-4A1C-80C8-EA659D6F87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951EE-F418-4C26-97B0-0FBEEBA71641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44EE1-53CA-4A1C-80C8-EA659D6F87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951EE-F418-4C26-97B0-0FBEEBA71641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44EE1-53CA-4A1C-80C8-EA659D6F87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B0951EE-F418-4C26-97B0-0FBEEBA71641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1444EE1-53CA-4A1C-80C8-EA659D6F87D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2133601"/>
          </a:xfrm>
        </p:spPr>
        <p:txBody>
          <a:bodyPr>
            <a:noAutofit/>
          </a:bodyPr>
          <a:lstStyle/>
          <a:p>
            <a:r>
              <a:rPr lang="en-US" sz="4400" dirty="0">
                <a:latin typeface="Calibri" panose="020F0502020204030204" pitchFamily="34" charset="0"/>
              </a:rPr>
              <a:t>DOE MURI HOT Fluids Project: </a:t>
            </a:r>
            <a:r>
              <a:rPr lang="en-US" sz="4400" dirty="0" smtClean="0">
                <a:effectLst/>
                <a:latin typeface="Calibri" panose="020F0502020204030204" pitchFamily="34" charset="0"/>
              </a:rPr>
              <a:t>Spectrometry of Variable-Thickness Participating Media</a:t>
            </a:r>
            <a:endParaRPr lang="en-US" sz="4400" dirty="0">
              <a:latin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9669" y="3352800"/>
            <a:ext cx="6824662" cy="1752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Megan McHugh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Dr. Cho </a:t>
            </a:r>
            <a:r>
              <a:rPr lang="en-US" dirty="0" err="1" smtClean="0">
                <a:latin typeface="Calibri" panose="020F0502020204030204" pitchFamily="34" charset="0"/>
              </a:rPr>
              <a:t>Lik</a:t>
            </a:r>
            <a:r>
              <a:rPr lang="en-US" dirty="0" smtClean="0">
                <a:latin typeface="Calibri" panose="020F0502020204030204" pitchFamily="34" charset="0"/>
              </a:rPr>
              <a:t> Chan and David Leister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24</a:t>
            </a:r>
            <a:r>
              <a:rPr lang="en-US" baseline="30000" dirty="0" smtClean="0">
                <a:latin typeface="Calibri" panose="020F0502020204030204" pitchFamily="34" charset="0"/>
              </a:rPr>
              <a:t>th</a:t>
            </a:r>
            <a:r>
              <a:rPr lang="en-US" dirty="0" smtClean="0">
                <a:latin typeface="Calibri" panose="020F0502020204030204" pitchFamily="34" charset="0"/>
              </a:rPr>
              <a:t> Annual Arizona Space Grant Consortium Symposium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UA/NASA Space Grant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April 17-18, 2015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4" name="Picture 4" descr="ua_logo_l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465763"/>
            <a:ext cx="1447800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nasa-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475" y="5562600"/>
            <a:ext cx="1289050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ZSGC_sunset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8018291" y="5426076"/>
            <a:ext cx="765175" cy="13128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643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>
                <a:latin typeface="Calibri" panose="020F0502020204030204" pitchFamily="34" charset="0"/>
              </a:rPr>
              <a:t>Water Attenuation</a:t>
            </a:r>
            <a:endParaRPr lang="en-US" sz="4400" dirty="0">
              <a:latin typeface="Calibri" panose="020F0502020204030204" pitchFamily="34" charset="0"/>
            </a:endParaRPr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" b="1090"/>
          <a:stretch>
            <a:fillRect/>
          </a:stretch>
        </p:blipFill>
        <p:spPr>
          <a:xfrm>
            <a:off x="571500" y="1143000"/>
            <a:ext cx="8001000" cy="4541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Subtitle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000" smtClean="0">
                <a:latin typeface="Calibri" panose="020F0502020204030204" pitchFamily="34" charset="0"/>
              </a:rPr>
              <a:t>content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4" name="Picture 4" descr="ua_logo_l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850225"/>
            <a:ext cx="990600" cy="84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nasa-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850225"/>
            <a:ext cx="914400" cy="782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ZSGC_sunset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8121079" y="5850225"/>
            <a:ext cx="521841" cy="89535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42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>
                <a:latin typeface="Calibri" panose="020F0502020204030204" pitchFamily="34" charset="0"/>
              </a:rPr>
              <a:t>Spinach Attenuation</a:t>
            </a:r>
            <a:endParaRPr lang="en-US" sz="4400" dirty="0">
              <a:latin typeface="Calibri" panose="020F0502020204030204" pitchFamily="34" charset="0"/>
            </a:endParaRPr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1295400"/>
            <a:ext cx="8001000" cy="42256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Subtitle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000" smtClean="0">
                <a:latin typeface="Calibri" panose="020F0502020204030204" pitchFamily="34" charset="0"/>
              </a:rPr>
              <a:t>content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4" name="Picture 4" descr="ua_logo_l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850225"/>
            <a:ext cx="990600" cy="84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nasa-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850225"/>
            <a:ext cx="914400" cy="782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ZSGC_sunset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8121079" y="5850225"/>
            <a:ext cx="521841" cy="89535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913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538" y="228600"/>
            <a:ext cx="6892925" cy="895350"/>
          </a:xfrm>
        </p:spPr>
        <p:txBody>
          <a:bodyPr>
            <a:noAutofit/>
          </a:bodyPr>
          <a:lstStyle/>
          <a:p>
            <a:r>
              <a:rPr lang="en-US" sz="4400" dirty="0" smtClean="0">
                <a:latin typeface="Calibri" panose="020F0502020204030204" pitchFamily="34" charset="0"/>
              </a:rPr>
              <a:t>Red Bell Pepper Attenuation</a:t>
            </a:r>
            <a:endParaRPr lang="en-US" sz="4400" dirty="0">
              <a:latin typeface="Calibri" panose="020F0502020204030204" pitchFamily="34" charset="0"/>
            </a:endParaRPr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1319289"/>
            <a:ext cx="8001000" cy="4189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Subtitle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000" smtClean="0">
                <a:latin typeface="Calibri" panose="020F0502020204030204" pitchFamily="34" charset="0"/>
              </a:rPr>
              <a:t>content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4" name="Picture 4" descr="ua_logo_l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850225"/>
            <a:ext cx="990600" cy="84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nasa-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850225"/>
            <a:ext cx="914400" cy="782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ZSGC_sunset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8121079" y="5850225"/>
            <a:ext cx="521841" cy="89535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361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>
                <a:latin typeface="Calibri" panose="020F0502020204030204" pitchFamily="34" charset="0"/>
              </a:rPr>
              <a:t>Future Directions</a:t>
            </a:r>
            <a:endParaRPr lang="en-US" sz="4400" dirty="0">
              <a:latin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Perform the same procedure with leaves for remote mapping.</a:t>
            </a:r>
          </a:p>
          <a:p>
            <a:pPr lvl="1"/>
            <a:r>
              <a:rPr lang="en-US" sz="2000" dirty="0" smtClean="0">
                <a:latin typeface="Calibri" panose="020F0502020204030204" pitchFamily="34" charset="0"/>
              </a:rPr>
              <a:t>The </a:t>
            </a:r>
            <a:r>
              <a:rPr lang="en-US" sz="2000" dirty="0">
                <a:latin typeface="Calibri" panose="020F0502020204030204" pitchFamily="34" charset="0"/>
              </a:rPr>
              <a:t>radiation coming through tree </a:t>
            </a:r>
            <a:r>
              <a:rPr lang="en-US" sz="2000" dirty="0" smtClean="0">
                <a:latin typeface="Calibri" panose="020F0502020204030204" pitchFamily="34" charset="0"/>
              </a:rPr>
              <a:t>tops can have the parts below the roots reconstructed.</a:t>
            </a:r>
          </a:p>
          <a:p>
            <a:pPr lvl="1"/>
            <a:r>
              <a:rPr lang="en-US" sz="2000" dirty="0" smtClean="0">
                <a:latin typeface="Calibri" panose="020F0502020204030204" pitchFamily="34" charset="0"/>
              </a:rPr>
              <a:t>Dr. </a:t>
            </a:r>
            <a:r>
              <a:rPr lang="en-US" sz="2000" dirty="0" err="1" smtClean="0">
                <a:latin typeface="Calibri" panose="020F0502020204030204" pitchFamily="34" charset="0"/>
              </a:rPr>
              <a:t>Ganapol</a:t>
            </a:r>
            <a:r>
              <a:rPr lang="en-US" sz="2000" dirty="0" smtClean="0">
                <a:latin typeface="Calibri" panose="020F0502020204030204" pitchFamily="34" charset="0"/>
              </a:rPr>
              <a:t> has developed transport theory to perform this remote sensing.</a:t>
            </a:r>
          </a:p>
          <a:p>
            <a:pPr lvl="1"/>
            <a:r>
              <a:rPr lang="en-US" sz="2000" dirty="0" smtClean="0">
                <a:latin typeface="Calibri" panose="020F0502020204030204" pitchFamily="34" charset="0"/>
              </a:rPr>
              <a:t>Attenuation data is necessary to make the predictions.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Characterize high-temperature fluids for concentrating solar power applications.</a:t>
            </a:r>
          </a:p>
          <a:p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4" name="Picture 4" descr="ua_logo_l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850225"/>
            <a:ext cx="990600" cy="84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nasa-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850225"/>
            <a:ext cx="914400" cy="782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ZSGC_sunset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8121079" y="5850225"/>
            <a:ext cx="521841" cy="89535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006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600200"/>
          </a:xfrm>
        </p:spPr>
        <p:txBody>
          <a:bodyPr>
            <a:noAutofit/>
          </a:bodyPr>
          <a:lstStyle/>
          <a:p>
            <a:r>
              <a:rPr lang="en-US" sz="4400" dirty="0" smtClean="0">
                <a:latin typeface="Calibri" panose="020F0502020204030204" pitchFamily="34" charset="0"/>
              </a:rPr>
              <a:t>Thank you!</a:t>
            </a:r>
            <a:endParaRPr lang="en-US" sz="4400" dirty="0">
              <a:latin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2533941"/>
            <a:ext cx="8229600" cy="3763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Calibri" panose="020F0502020204030204" pitchFamily="34" charset="0"/>
              </a:rPr>
              <a:t>With special thanks to Barron Orr and Susan Brew, my mentor, Dr. Cho </a:t>
            </a:r>
            <a:r>
              <a:rPr lang="en-US" dirty="0" err="1" smtClean="0">
                <a:latin typeface="Calibri" panose="020F0502020204030204" pitchFamily="34" charset="0"/>
              </a:rPr>
              <a:t>Lik</a:t>
            </a:r>
            <a:r>
              <a:rPr lang="en-US" dirty="0" smtClean="0">
                <a:latin typeface="Calibri" panose="020F0502020204030204" pitchFamily="34" charset="0"/>
              </a:rPr>
              <a:t> Chan, and my research partner, David Leister.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4" name="Picture 4" descr="ua_logo_l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850225"/>
            <a:ext cx="990600" cy="84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nasa-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850225"/>
            <a:ext cx="914400" cy="782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ZSGC_sunset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8121079" y="5850225"/>
            <a:ext cx="521841" cy="89535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970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>
            <a:noAutofit/>
          </a:bodyPr>
          <a:lstStyle/>
          <a:p>
            <a:r>
              <a:rPr lang="en-US" sz="4400" dirty="0" smtClean="0">
                <a:latin typeface="Calibri" panose="020F0502020204030204" pitchFamily="34" charset="0"/>
              </a:rPr>
              <a:t>Introduction</a:t>
            </a:r>
            <a:endParaRPr lang="en-US" sz="4400" dirty="0">
              <a:latin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297363"/>
          </a:xfrm>
        </p:spPr>
        <p:txBody>
          <a:bodyPr>
            <a:normAutofit/>
          </a:bodyPr>
          <a:lstStyle/>
          <a:p>
            <a:r>
              <a:rPr lang="en-US" sz="2200" dirty="0" smtClean="0">
                <a:latin typeface="Calibri" panose="020F0502020204030204" pitchFamily="34" charset="0"/>
              </a:rPr>
              <a:t>Department of Energy (DOE) Multidisciplinary Undergraduate Research Initiative (MURI) High Operating Temperature (HOT) fluids division project</a:t>
            </a:r>
          </a:p>
          <a:p>
            <a:pPr lvl="1"/>
            <a:r>
              <a:rPr lang="en-US" sz="2000" dirty="0" smtClean="0">
                <a:latin typeface="Calibri" panose="020F0502020204030204" pitchFamily="34" charset="0"/>
              </a:rPr>
              <a:t>Development of concentrating solar power applications</a:t>
            </a:r>
          </a:p>
          <a:p>
            <a:pPr lvl="1"/>
            <a:r>
              <a:rPr lang="en-US" sz="2000" dirty="0" smtClean="0">
                <a:latin typeface="Calibri" panose="020F0502020204030204" pitchFamily="34" charset="0"/>
              </a:rPr>
              <a:t>High-temperature heat transfer fluids</a:t>
            </a:r>
            <a:endParaRPr lang="en-US" sz="2000" dirty="0">
              <a:latin typeface="Calibri" panose="020F0502020204030204" pitchFamily="34" charset="0"/>
            </a:endParaRPr>
          </a:p>
          <a:p>
            <a:r>
              <a:rPr lang="en-US" sz="2200" dirty="0" smtClean="0">
                <a:latin typeface="Calibri" panose="020F0502020204030204" pitchFamily="34" charset="0"/>
              </a:rPr>
              <a:t>Goal: Design a method to obtain unique radiation signatures for participating media.</a:t>
            </a:r>
          </a:p>
          <a:p>
            <a:pPr lvl="1"/>
            <a:r>
              <a:rPr lang="en-US" sz="2000" dirty="0" smtClean="0">
                <a:latin typeface="Calibri" panose="020F0502020204030204" pitchFamily="34" charset="0"/>
              </a:rPr>
              <a:t>Participating media was various semi-transparent liquids</a:t>
            </a:r>
          </a:p>
        </p:txBody>
      </p:sp>
      <p:pic>
        <p:nvPicPr>
          <p:cNvPr id="4" name="Picture 4" descr="ua_logo_l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850225"/>
            <a:ext cx="990600" cy="84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nasa-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850225"/>
            <a:ext cx="914400" cy="782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ZSGC_sunset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8121079" y="5850225"/>
            <a:ext cx="521841" cy="89535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018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>
            <a:noAutofit/>
          </a:bodyPr>
          <a:lstStyle/>
          <a:p>
            <a:r>
              <a:rPr lang="en-US" sz="4400" dirty="0" smtClean="0">
                <a:latin typeface="Calibri" panose="020F0502020204030204" pitchFamily="34" charset="0"/>
              </a:rPr>
              <a:t>Introduction, cont.</a:t>
            </a:r>
            <a:endParaRPr lang="en-US" sz="44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24000"/>
                <a:ext cx="8229600" cy="4297363"/>
              </a:xfrm>
            </p:spPr>
            <p:txBody>
              <a:bodyPr>
                <a:normAutofit/>
              </a:bodyPr>
              <a:lstStyle/>
              <a:p>
                <a:r>
                  <a:rPr lang="en-US" sz="2200" dirty="0">
                    <a:latin typeface="Calibri" panose="020F0502020204030204" pitchFamily="34" charset="0"/>
                  </a:rPr>
                  <a:t>Experiment: Transmission was measured across wavelengths ranging from 400 to 1000 nm and at twelve thicknesses ranging from 0 to 50 </a:t>
                </a:r>
                <a:r>
                  <a:rPr lang="en-US" sz="2200" dirty="0" smtClean="0">
                    <a:latin typeface="Calibri" panose="020F0502020204030204" pitchFamily="34" charset="0"/>
                  </a:rPr>
                  <a:t>mm </a:t>
                </a:r>
                <a:r>
                  <a:rPr lang="en-US" sz="2200" dirty="0">
                    <a:latin typeface="Calibri" panose="020F0502020204030204" pitchFamily="34" charset="0"/>
                  </a:rPr>
                  <a:t>to find the spectral attenuation coefficients</a:t>
                </a:r>
                <a:r>
                  <a:rPr lang="en-US" sz="2200" dirty="0" smtClean="0">
                    <a:latin typeface="Calibri" panose="020F0502020204030204" pitchFamily="34" charset="0"/>
                  </a:rPr>
                  <a:t>.</a:t>
                </a:r>
              </a:p>
              <a:p>
                <a:pPr lvl="1"/>
                <a:r>
                  <a:rPr lang="en-US" sz="2000" dirty="0">
                    <a:latin typeface="Calibri" panose="020F0502020204030204" pitchFamily="34" charset="0"/>
                  </a:rPr>
                  <a:t>0, 1, 2, 3, 4, 5, 10, 15, 20, 30, 40, and 50 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mm</a:t>
                </a:r>
                <a:endParaRPr lang="en-US" sz="2000" dirty="0">
                  <a:latin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∗</m:t>
                    </m:r>
                    <m:r>
                      <m:rPr>
                        <m:sty m:val="p"/>
                      </m:rPr>
                      <a:rPr lang="en-US" sz="2200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⁡[−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200" dirty="0">
                    <a:latin typeface="Calibri" panose="020F0502020204030204" pitchFamily="34" charset="0"/>
                  </a:rPr>
                  <a:t>*x]</a:t>
                </a:r>
              </a:p>
              <a:p>
                <a:pPr lvl="1"/>
                <a:r>
                  <a:rPr lang="en-US" sz="2000" dirty="0">
                    <a:latin typeface="Calibri" panose="020F0502020204030204" pitchFamily="34" charset="0"/>
                  </a:rPr>
                  <a:t>I is radiation intensity</a:t>
                </a:r>
              </a:p>
              <a:p>
                <a:pPr lvl="1"/>
                <a:r>
                  <a:rPr lang="el-GR" sz="2000" dirty="0">
                    <a:latin typeface="Calibri" panose="020F0502020204030204" pitchFamily="34" charset="0"/>
                  </a:rPr>
                  <a:t>Β</a:t>
                </a:r>
                <a:r>
                  <a:rPr lang="en-US" sz="2000" dirty="0">
                    <a:latin typeface="Calibri" panose="020F0502020204030204" pitchFamily="34" charset="0"/>
                  </a:rPr>
                  <a:t> is the spectral attenuation coefficient</a:t>
                </a:r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24000"/>
                <a:ext cx="8229600" cy="4297363"/>
              </a:xfrm>
              <a:blipFill rotWithShape="0">
                <a:blip r:embed="rId3"/>
                <a:stretch>
                  <a:fillRect l="-815" t="-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 descr="ua_logo_l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850225"/>
            <a:ext cx="990600" cy="84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nasa-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850225"/>
            <a:ext cx="914400" cy="782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ZSGC_sunset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8121079" y="5850225"/>
            <a:ext cx="521841" cy="89535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15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0969"/>
            <a:ext cx="8229600" cy="838200"/>
          </a:xfrm>
        </p:spPr>
        <p:txBody>
          <a:bodyPr>
            <a:noAutofit/>
          </a:bodyPr>
          <a:lstStyle/>
          <a:p>
            <a:r>
              <a:rPr lang="en-US" sz="4400" dirty="0" smtClean="0">
                <a:latin typeface="Calibri" panose="020F0502020204030204" pitchFamily="34" charset="0"/>
              </a:rPr>
              <a:t>Background</a:t>
            </a:r>
            <a:endParaRPr lang="en-US" sz="44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399"/>
                <a:ext cx="8229600" cy="4554826"/>
              </a:xfrm>
            </p:spPr>
            <p:txBody>
              <a:bodyPr>
                <a:normAutofit/>
              </a:bodyPr>
              <a:lstStyle/>
              <a:p>
                <a:r>
                  <a:rPr lang="en-US" sz="2200" dirty="0" smtClean="0">
                    <a:latin typeface="Calibri" panose="020F0502020204030204" pitchFamily="34" charset="0"/>
                  </a:rPr>
                  <a:t>Scattering</a:t>
                </a:r>
              </a:p>
              <a:p>
                <a:pPr lvl="1"/>
                <a:r>
                  <a:rPr lang="en-US" sz="2000" dirty="0">
                    <a:latin typeface="Calibri" panose="020F0502020204030204" pitchFamily="34" charset="0"/>
                  </a:rPr>
                  <a:t>Mechanisms: absorption, transmission, 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reflection</a:t>
                </a:r>
              </a:p>
              <a:p>
                <a:pPr lvl="1"/>
                <a:r>
                  <a:rPr lang="en-US" sz="2000" dirty="0">
                    <a:latin typeface="Calibri" panose="020F0502020204030204" pitchFamily="34" charset="0"/>
                  </a:rPr>
                  <a:t>Ways to change direction: diffraction, reflection, 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refraction</a:t>
                </a:r>
              </a:p>
              <a:p>
                <a:r>
                  <a:rPr lang="en-US" sz="2200" dirty="0" smtClean="0">
                    <a:latin typeface="Calibri" panose="020F0502020204030204" pitchFamily="34" charset="0"/>
                  </a:rPr>
                  <a:t>The sum of absorption and scattering is known as the attenuation coefficient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𝜆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𝜆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𝜆</m:t>
                        </m:r>
                      </m:sub>
                    </m:sSub>
                  </m:oMath>
                </a14:m>
                <a:endParaRPr lang="en-US" sz="1400" dirty="0">
                  <a:effectLst/>
                  <a:latin typeface="Calibri" panose="020F0502020204030204" pitchFamily="34" charset="0"/>
                </a:endParaRPr>
              </a:p>
              <a:p>
                <a:pPr lvl="2"/>
                <a:r>
                  <a:rPr lang="en-US" sz="1800" dirty="0" smtClean="0">
                    <a:latin typeface="Calibri" panose="020F0502020204030204" pitchFamily="34" charset="0"/>
                  </a:rPr>
                  <a:t>β </a:t>
                </a:r>
                <a:r>
                  <a:rPr lang="en-US" sz="1800" dirty="0">
                    <a:latin typeface="Calibri" panose="020F0502020204030204" pitchFamily="34" charset="0"/>
                  </a:rPr>
                  <a:t>is the attenuation </a:t>
                </a:r>
                <a:r>
                  <a:rPr lang="en-US" sz="1800" dirty="0" smtClean="0">
                    <a:latin typeface="Calibri" panose="020F0502020204030204" pitchFamily="34" charset="0"/>
                  </a:rPr>
                  <a:t>coefficient</a:t>
                </a:r>
              </a:p>
              <a:p>
                <a:pPr lvl="2"/>
                <a:r>
                  <a:rPr lang="en-US" sz="1800" dirty="0">
                    <a:latin typeface="Calibri" panose="020F0502020204030204" pitchFamily="34" charset="0"/>
                  </a:rPr>
                  <a:t>κ is the absorption coefficient</a:t>
                </a:r>
              </a:p>
              <a:p>
                <a:pPr lvl="2"/>
                <a:r>
                  <a:rPr lang="en-US" sz="1800" dirty="0" err="1">
                    <a:latin typeface="Calibri" panose="020F0502020204030204" pitchFamily="34" charset="0"/>
                  </a:rPr>
                  <a:t>σ</a:t>
                </a:r>
                <a:r>
                  <a:rPr lang="en-US" sz="1800" baseline="-25000" dirty="0" err="1">
                    <a:latin typeface="Calibri" panose="020F0502020204030204" pitchFamily="34" charset="0"/>
                  </a:rPr>
                  <a:t>s</a:t>
                </a:r>
                <a:r>
                  <a:rPr lang="en-US" sz="1800" dirty="0">
                    <a:latin typeface="Calibri" panose="020F0502020204030204" pitchFamily="34" charset="0"/>
                  </a:rPr>
                  <a:t> is the scattering </a:t>
                </a:r>
                <a:r>
                  <a:rPr lang="en-US" sz="1800" dirty="0" smtClean="0">
                    <a:latin typeface="Calibri" panose="020F0502020204030204" pitchFamily="34" charset="0"/>
                  </a:rPr>
                  <a:t>coefficient</a:t>
                </a:r>
              </a:p>
              <a:p>
                <a:pPr lvl="1"/>
                <a:r>
                  <a:rPr lang="en-US" sz="2000" dirty="0" smtClean="0">
                    <a:latin typeface="Calibri" panose="020F0502020204030204" pitchFamily="34" charset="0"/>
                  </a:rPr>
                  <a:t>Dependent on wavelength and the properties of the radiation along the medium</a:t>
                </a:r>
              </a:p>
              <a:p>
                <a:pPr lvl="1"/>
                <a:r>
                  <a:rPr lang="en-US" sz="2000" dirty="0" smtClean="0">
                    <a:latin typeface="Calibri" panose="020F0502020204030204" pitchFamily="34" charset="0"/>
                  </a:rPr>
                  <a:t>Have units of reciprocal length</a:t>
                </a:r>
                <a:endParaRPr lang="en-US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399"/>
                <a:ext cx="8229600" cy="4554826"/>
              </a:xfrm>
              <a:blipFill rotWithShape="0">
                <a:blip r:embed="rId3"/>
                <a:stretch>
                  <a:fillRect l="-815" t="-8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 descr="ua_logo_l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850225"/>
            <a:ext cx="990600" cy="84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nasa-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850225"/>
            <a:ext cx="914400" cy="782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ZSGC_sunset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8121079" y="5850225"/>
            <a:ext cx="521841" cy="89535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980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>
            <a:noAutofit/>
          </a:bodyPr>
          <a:lstStyle/>
          <a:p>
            <a:r>
              <a:rPr lang="en-US" sz="4400" dirty="0" smtClean="0">
                <a:latin typeface="Calibri" panose="020F0502020204030204" pitchFamily="34" charset="0"/>
              </a:rPr>
              <a:t>Background, cont.</a:t>
            </a:r>
            <a:endParaRPr lang="en-US" sz="44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47799"/>
                <a:ext cx="8229600" cy="4191001"/>
              </a:xfrm>
            </p:spPr>
            <p:txBody>
              <a:bodyPr>
                <a:normAutofit/>
              </a:bodyPr>
              <a:lstStyle/>
              <a:p>
                <a:r>
                  <a:rPr lang="en-US" sz="2200" dirty="0">
                    <a:latin typeface="Calibri" panose="020F0502020204030204" pitchFamily="34" charset="0"/>
                  </a:rPr>
                  <a:t>Beer’s Law: the behavior of these properties along a path, S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(0)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𝑆</m:t>
                        </m:r>
                      </m:sup>
                    </m:sSup>
                  </m:oMath>
                </a14:m>
                <a:endParaRPr lang="en-US" sz="1400" dirty="0">
                  <a:latin typeface="Calibri" panose="020F0502020204030204" pitchFamily="34" charset="0"/>
                </a:endParaRPr>
              </a:p>
              <a:p>
                <a:pPr lvl="2"/>
                <a:r>
                  <a:rPr lang="en-US" sz="1800" dirty="0" err="1">
                    <a:latin typeface="Calibri" panose="020F0502020204030204" pitchFamily="34" charset="0"/>
                  </a:rPr>
                  <a:t>I</a:t>
                </a:r>
                <a:r>
                  <a:rPr lang="en-US" sz="1800" baseline="-25000" dirty="0" err="1">
                    <a:latin typeface="Calibri" panose="020F0502020204030204" pitchFamily="34" charset="0"/>
                  </a:rPr>
                  <a:t>λ</a:t>
                </a:r>
                <a:r>
                  <a:rPr lang="en-US" sz="1800" dirty="0">
                    <a:latin typeface="Calibri" panose="020F0502020204030204" pitchFamily="34" charset="0"/>
                  </a:rPr>
                  <a:t>(0) is the incident intensity on a path S (with length units) for a given direction of a medium</a:t>
                </a:r>
              </a:p>
              <a:p>
                <a:pPr lvl="2"/>
                <a:r>
                  <a:rPr lang="en-US" sz="1800" dirty="0" err="1">
                    <a:latin typeface="Calibri" panose="020F0502020204030204" pitchFamily="34" charset="0"/>
                  </a:rPr>
                  <a:t>I</a:t>
                </a:r>
                <a:r>
                  <a:rPr lang="en-US" sz="1800" baseline="-25000" dirty="0" err="1">
                    <a:latin typeface="Calibri" panose="020F0502020204030204" pitchFamily="34" charset="0"/>
                  </a:rPr>
                  <a:t>λ</a:t>
                </a:r>
                <a:r>
                  <a:rPr lang="en-US" sz="1800" dirty="0">
                    <a:latin typeface="Calibri" panose="020F0502020204030204" pitchFamily="34" charset="0"/>
                  </a:rPr>
                  <a:t>(S) is the intensity at a location S for the same direction</a:t>
                </a:r>
              </a:p>
              <a:p>
                <a:pPr lvl="2"/>
                <a:r>
                  <a:rPr lang="en-US" sz="1800" dirty="0">
                    <a:latin typeface="Calibri" panose="020F0502020204030204" pitchFamily="34" charset="0"/>
                  </a:rPr>
                  <a:t>β is the attenuation coefficient described above</a:t>
                </a:r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47799"/>
                <a:ext cx="8229600" cy="4191001"/>
              </a:xfrm>
              <a:blipFill rotWithShape="0">
                <a:blip r:embed="rId3"/>
                <a:stretch>
                  <a:fillRect l="-815" t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 descr="ua_logo_l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850225"/>
            <a:ext cx="990600" cy="84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nasa-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850225"/>
            <a:ext cx="914400" cy="782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ZSGC_sunset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8121079" y="5850225"/>
            <a:ext cx="521841" cy="89535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65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Autofit/>
          </a:bodyPr>
          <a:lstStyle/>
          <a:p>
            <a:r>
              <a:rPr lang="en-US" sz="4400" dirty="0" smtClean="0">
                <a:latin typeface="Calibri" panose="020F0502020204030204" pitchFamily="34" charset="0"/>
              </a:rPr>
              <a:t>Setup</a:t>
            </a:r>
            <a:endParaRPr lang="en-US" sz="4400" dirty="0">
              <a:latin typeface="Calibri" panose="020F0502020204030204" pitchFamily="34" charset="0"/>
            </a:endParaRPr>
          </a:p>
        </p:txBody>
      </p:sp>
      <p:pic>
        <p:nvPicPr>
          <p:cNvPr id="4" name="Picture 4" descr="ua_logo_l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850225"/>
            <a:ext cx="990600" cy="84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nasa-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850225"/>
            <a:ext cx="914400" cy="782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ZSGC_sunset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8121079" y="5850225"/>
            <a:ext cx="521841" cy="89535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Content Placeholder 18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04900"/>
            <a:ext cx="8229600" cy="3876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TextBox 19"/>
          <p:cNvSpPr txBox="1"/>
          <p:nvPr/>
        </p:nvSpPr>
        <p:spPr>
          <a:xfrm>
            <a:off x="559587" y="4988451"/>
            <a:ext cx="401854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Fig. 1: The structure of the device made from T-Slots. </a:t>
            </a:r>
            <a:r>
              <a:rPr lang="en-US" sz="1400" dirty="0" smtClean="0">
                <a:latin typeface="Calibri" panose="020F0502020204030204" pitchFamily="34" charset="0"/>
              </a:rPr>
              <a:t>(Photo by Rafael </a:t>
            </a:r>
            <a:r>
              <a:rPr lang="en-US" sz="1400" dirty="0" err="1" smtClean="0">
                <a:latin typeface="Calibri" panose="020F0502020204030204" pitchFamily="34" charset="0"/>
              </a:rPr>
              <a:t>Yari</a:t>
            </a:r>
            <a:r>
              <a:rPr lang="en-US" sz="1400" dirty="0" smtClean="0">
                <a:latin typeface="Calibri" panose="020F0502020204030204" pitchFamily="34" charset="0"/>
              </a:rPr>
              <a:t> </a:t>
            </a:r>
            <a:r>
              <a:rPr lang="en-US" sz="1400" dirty="0" err="1" smtClean="0">
                <a:latin typeface="Calibri" panose="020F0502020204030204" pitchFamily="34" charset="0"/>
              </a:rPr>
              <a:t>Cabanillas</a:t>
            </a:r>
            <a:r>
              <a:rPr lang="en-US" sz="1400" dirty="0" smtClean="0">
                <a:latin typeface="Calibri" panose="020F0502020204030204" pitchFamily="34" charset="0"/>
              </a:rPr>
              <a:t> Gonzalez)</a:t>
            </a:r>
            <a:endParaRPr lang="en-US" sz="1400" dirty="0">
              <a:latin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51293" y="4981799"/>
            <a:ext cx="3935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Fig. 2: SolidWorks model of the device.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71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ua_logo_l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850225"/>
            <a:ext cx="990600" cy="84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nasa-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850225"/>
            <a:ext cx="914400" cy="782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ZSGC_sunset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8121079" y="5850225"/>
            <a:ext cx="521841" cy="89535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64477"/>
            <a:ext cx="3991532" cy="37533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664" y="1219200"/>
            <a:ext cx="2610214" cy="31817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44815" y="4801989"/>
            <a:ext cx="393070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Fig. 3: Design of the device including parts for heat application. </a:t>
            </a:r>
            <a:r>
              <a:rPr lang="en-US" sz="1400" dirty="0" smtClean="0">
                <a:latin typeface="Calibri" panose="020F0502020204030204" pitchFamily="34" charset="0"/>
              </a:rPr>
              <a:t>(Source: </a:t>
            </a:r>
            <a:r>
              <a:rPr lang="en-US" sz="1400" dirty="0" err="1" smtClean="0">
                <a:latin typeface="Calibri" panose="020F0502020204030204" pitchFamily="34" charset="0"/>
              </a:rPr>
              <a:t>Cabanillas</a:t>
            </a:r>
            <a:r>
              <a:rPr lang="en-US" sz="1400" dirty="0" smtClean="0">
                <a:latin typeface="Calibri" panose="020F0502020204030204" pitchFamily="34" charset="0"/>
              </a:rPr>
              <a:t> Gonzalez, 2014)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41664" y="4474764"/>
            <a:ext cx="26748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Fig. 4: Spectrometer (top) and light source (bottom). </a:t>
            </a:r>
            <a:r>
              <a:rPr lang="en-US" sz="1400" dirty="0" smtClean="0">
                <a:latin typeface="Calibri" panose="020F0502020204030204" pitchFamily="34" charset="0"/>
              </a:rPr>
              <a:t>(Photo by Rafael </a:t>
            </a:r>
            <a:r>
              <a:rPr lang="en-US" sz="1400" dirty="0" err="1" smtClean="0">
                <a:latin typeface="Calibri" panose="020F0502020204030204" pitchFamily="34" charset="0"/>
              </a:rPr>
              <a:t>Yari</a:t>
            </a:r>
            <a:r>
              <a:rPr lang="en-US" sz="1400" dirty="0" smtClean="0">
                <a:latin typeface="Calibri" panose="020F0502020204030204" pitchFamily="34" charset="0"/>
              </a:rPr>
              <a:t> </a:t>
            </a:r>
            <a:r>
              <a:rPr lang="en-US" sz="1400" dirty="0" err="1" smtClean="0">
                <a:latin typeface="Calibri" panose="020F0502020204030204" pitchFamily="34" charset="0"/>
              </a:rPr>
              <a:t>Cabanillas</a:t>
            </a:r>
            <a:r>
              <a:rPr lang="en-US" sz="1400" dirty="0" smtClean="0">
                <a:latin typeface="Calibri" panose="020F0502020204030204" pitchFamily="34" charset="0"/>
              </a:rPr>
              <a:t> Gonzalez)</a:t>
            </a:r>
            <a:endParaRPr lang="en-US" sz="1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44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0" y="228600"/>
            <a:ext cx="6477000" cy="895350"/>
          </a:xfrm>
        </p:spPr>
        <p:txBody>
          <a:bodyPr>
            <a:noAutofit/>
          </a:bodyPr>
          <a:lstStyle/>
          <a:p>
            <a:r>
              <a:rPr lang="en-US" sz="4400" dirty="0" smtClean="0">
                <a:latin typeface="Calibri" panose="020F0502020204030204" pitchFamily="34" charset="0"/>
              </a:rPr>
              <a:t>Colored Dyes Attenuation</a:t>
            </a:r>
            <a:endParaRPr lang="en-US" sz="4400" dirty="0">
              <a:latin typeface="Calibri" panose="020F0502020204030204" pitchFamily="34" charset="0"/>
            </a:endParaRPr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1371600"/>
            <a:ext cx="8001000" cy="403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Subtitle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000" smtClean="0">
                <a:latin typeface="Calibri" panose="020F0502020204030204" pitchFamily="34" charset="0"/>
              </a:rPr>
              <a:t>content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4" name="Picture 4" descr="ua_logo_l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850225"/>
            <a:ext cx="990600" cy="84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nasa-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850225"/>
            <a:ext cx="914400" cy="782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ZSGC_sunset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8121079" y="5850225"/>
            <a:ext cx="521841" cy="89535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501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93492"/>
          </a:xfrm>
        </p:spPr>
        <p:txBody>
          <a:bodyPr>
            <a:noAutofit/>
          </a:bodyPr>
          <a:lstStyle/>
          <a:p>
            <a:r>
              <a:rPr lang="en-US" sz="4400" dirty="0" smtClean="0">
                <a:latin typeface="Calibri" panose="020F0502020204030204" pitchFamily="34" charset="0"/>
              </a:rPr>
              <a:t>Colored Dyes Comparison</a:t>
            </a:r>
            <a:endParaRPr lang="en-US" sz="4400" dirty="0">
              <a:latin typeface="Calibri" panose="020F0502020204030204" pitchFamily="34" charset="0"/>
            </a:endParaRPr>
          </a:p>
        </p:txBody>
      </p:sp>
      <p:pic>
        <p:nvPicPr>
          <p:cNvPr id="4" name="Picture 4" descr="ua_logo_l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850225"/>
            <a:ext cx="990600" cy="84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nasa-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850225"/>
            <a:ext cx="914400" cy="782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ZSGC_sunset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8121079" y="5850225"/>
            <a:ext cx="521841" cy="89535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639" y="1103728"/>
            <a:ext cx="5544721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711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2389</TotalTime>
  <Words>388</Words>
  <Application>Microsoft Office PowerPoint</Application>
  <PresentationFormat>On-screen Show (4:3)</PresentationFormat>
  <Paragraphs>75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Cambria Math</vt:lpstr>
      <vt:lpstr>Century Gothic</vt:lpstr>
      <vt:lpstr>Courier New</vt:lpstr>
      <vt:lpstr>Palatino Linotype</vt:lpstr>
      <vt:lpstr>Executive</vt:lpstr>
      <vt:lpstr>DOE MURI HOT Fluids Project: Spectrometry of Variable-Thickness Participating Media</vt:lpstr>
      <vt:lpstr>Introduction</vt:lpstr>
      <vt:lpstr>Introduction, cont.</vt:lpstr>
      <vt:lpstr>Background</vt:lpstr>
      <vt:lpstr>Background, cont.</vt:lpstr>
      <vt:lpstr>Setup</vt:lpstr>
      <vt:lpstr>PowerPoint Presentation</vt:lpstr>
      <vt:lpstr>Colored Dyes Attenuation</vt:lpstr>
      <vt:lpstr>Colored Dyes Comparison</vt:lpstr>
      <vt:lpstr>Water Attenuation</vt:lpstr>
      <vt:lpstr>Spinach Attenuation</vt:lpstr>
      <vt:lpstr>Red Bell Pepper Attenuation</vt:lpstr>
      <vt:lpstr>Future Directions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McHugh, Megan Kellie - (meganmchugh)</dc:creator>
  <cp:lastModifiedBy>Megan McHugh</cp:lastModifiedBy>
  <cp:revision>29</cp:revision>
  <dcterms:created xsi:type="dcterms:W3CDTF">2015-03-07T21:26:41Z</dcterms:created>
  <dcterms:modified xsi:type="dcterms:W3CDTF">2015-04-02T05:31:26Z</dcterms:modified>
</cp:coreProperties>
</file>