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27004E"/>
    <a:srgbClr val="28004F"/>
    <a:srgbClr val="FFAF18"/>
    <a:srgbClr val="3A0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310" d="100"/>
          <a:sy n="310" d="100"/>
        </p:scale>
        <p:origin x="-5496" y="-51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8B38DC-50B4-4EB5-8766-8C1B03AAA7F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690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 dirty="0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35AF80-822A-4F0D-9083-C6938C8183E2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9509" y="3843082"/>
            <a:ext cx="175491" cy="27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64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900328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5210698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18366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0581987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943252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1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1148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90796997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1772397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5317163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417316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7575546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66800" y="6248400"/>
            <a:ext cx="7772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760893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54001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8534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 flipV="1">
            <a:off x="8534400" y="6405560"/>
            <a:ext cx="205978" cy="3048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53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867150" y="2851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25463" y="59007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0" y="6248400"/>
            <a:ext cx="9144000" cy="100013"/>
          </a:xfrm>
          <a:prstGeom prst="rect">
            <a:avLst/>
          </a:prstGeom>
          <a:gradFill rotWithShape="0">
            <a:gsLst>
              <a:gs pos="0">
                <a:srgbClr val="FFAF18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053" name="Picture 29" descr="logo_m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38900"/>
            <a:ext cx="762000" cy="31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7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0399" y="6376892"/>
            <a:ext cx="535602" cy="445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490" y="6357938"/>
            <a:ext cx="344710" cy="489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kern="1200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hdphoto" Target="../media/hdphoto1.wdp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828800"/>
          </a:xfrm>
        </p:spPr>
        <p:txBody>
          <a:bodyPr anchor="ctr"/>
          <a:lstStyle/>
          <a:p>
            <a:r>
              <a:rPr lang="en-US" sz="4000" dirty="0" smtClean="0">
                <a:latin typeface="Tahoma" panose="020B0604030504040204" pitchFamily="34" charset="0"/>
              </a:rPr>
              <a:t>Secondary Control Interface for Underwater Remotely Operated Vehicle</a:t>
            </a:r>
            <a:endParaRPr lang="en-US" altLang="en-US" sz="4000" dirty="0"/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429000"/>
            <a:ext cx="7772400" cy="1828800"/>
          </a:xfrm>
        </p:spPr>
        <p:txBody>
          <a:bodyPr/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Brittany Nez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Acknowledgements: Ryan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Meuth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Joseph </a:t>
            </a:r>
            <a:r>
              <a:rPr lang="en-US" sz="2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Mattern</a:t>
            </a:r>
            <a:endParaRPr lang="en-U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Sheraton Phoenix Airport Hotel</a:t>
            </a:r>
          </a:p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18, 2015</a:t>
            </a:r>
          </a:p>
          <a:p>
            <a:endParaRPr lang="en-US" altLang="en-US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Brief Summary…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14800" cy="5105400"/>
          </a:xfrm>
        </p:spPr>
        <p:txBody>
          <a:bodyPr anchor="ctr" anchorCtr="0"/>
          <a:lstStyle/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2800" b="0" dirty="0" smtClean="0"/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NASA Space Grant Robotics will participate in international MATE competition</a:t>
            </a:r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/>
              <a:t>T</a:t>
            </a:r>
            <a:r>
              <a:rPr lang="en-US" sz="2800" b="0" dirty="0" smtClean="0"/>
              <a:t>eam was in need of a secondary control unit for extra module space</a:t>
            </a:r>
          </a:p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95500"/>
            <a:ext cx="4267199" cy="3200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7381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Initial System Complications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14800" cy="5105400"/>
          </a:xfrm>
        </p:spPr>
        <p:txBody>
          <a:bodyPr/>
          <a:lstStyle/>
          <a:p>
            <a:pPr lvl="0">
              <a:buClr>
                <a:srgbClr val="FFFFFF"/>
              </a:buClr>
              <a:buSzPct val="50000"/>
              <a:buFont typeface="Wingdings" panose="05000000000000000000" pitchFamily="2" charset="2"/>
              <a:buChar char="Ø"/>
            </a:pPr>
            <a:endParaRPr lang="en-US" sz="800" b="0" dirty="0" smtClean="0"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50000"/>
              <a:buFont typeface="Wingdings" panose="05000000000000000000" pitchFamily="2" charset="2"/>
              <a:buChar char="Ø"/>
            </a:pPr>
            <a:endParaRPr lang="en-US" sz="800" b="0" dirty="0" smtClean="0"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>
                <a:solidFill>
                  <a:srgbClr val="FFFFFF"/>
                </a:solidFill>
              </a:rPr>
              <a:t>Access </a:t>
            </a:r>
            <a:r>
              <a:rPr lang="en-US" sz="2800" b="0" dirty="0">
                <a:solidFill>
                  <a:srgbClr val="FFFFFF"/>
                </a:solidFill>
              </a:rPr>
              <a:t>to necessary controls and </a:t>
            </a:r>
            <a:r>
              <a:rPr lang="en-US" sz="2800" b="0" dirty="0" smtClean="0">
                <a:solidFill>
                  <a:srgbClr val="FFFFFF"/>
                </a:solidFill>
              </a:rPr>
              <a:t>modules limited</a:t>
            </a:r>
            <a:endParaRPr lang="en-US" sz="2800" b="0" dirty="0">
              <a:solidFill>
                <a:srgbClr val="FFFFFF"/>
              </a:solidFill>
            </a:endParaRPr>
          </a:p>
          <a:p>
            <a:pPr lvl="0">
              <a:buClr>
                <a:srgbClr val="FFFF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>
                <a:solidFill>
                  <a:srgbClr val="FFFFFF"/>
                </a:solidFill>
              </a:rPr>
              <a:t>Small </a:t>
            </a:r>
            <a:r>
              <a:rPr lang="en-US" sz="2800" b="0" dirty="0">
                <a:solidFill>
                  <a:srgbClr val="FFFFFF"/>
                </a:solidFill>
              </a:rPr>
              <a:t>motor control </a:t>
            </a:r>
            <a:r>
              <a:rPr lang="en-US" sz="2800" b="0" dirty="0" smtClean="0">
                <a:solidFill>
                  <a:srgbClr val="FFFFFF"/>
                </a:solidFill>
              </a:rPr>
              <a:t>variability on initial </a:t>
            </a:r>
            <a:r>
              <a:rPr lang="en-US" sz="2800" b="0" dirty="0">
                <a:solidFill>
                  <a:srgbClr val="FFFFFF"/>
                </a:solidFill>
              </a:rPr>
              <a:t>control system</a:t>
            </a:r>
          </a:p>
          <a:p>
            <a:pPr lvl="0">
              <a:buClr>
                <a:srgbClr val="FFFFFF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>
                <a:solidFill>
                  <a:srgbClr val="FFFFFF"/>
                </a:solidFill>
              </a:rPr>
              <a:t>Single </a:t>
            </a:r>
            <a:r>
              <a:rPr lang="en-US" sz="2800" b="0" dirty="0" smtClean="0">
                <a:solidFill>
                  <a:srgbClr val="FFFFFF"/>
                </a:solidFill>
              </a:rPr>
              <a:t>interface </a:t>
            </a:r>
            <a:r>
              <a:rPr lang="en-US" sz="2800" b="0" dirty="0">
                <a:solidFill>
                  <a:srgbClr val="FFFFFF"/>
                </a:solidFill>
              </a:rPr>
              <a:t>placed all </a:t>
            </a:r>
            <a:r>
              <a:rPr lang="en-US" sz="2800" b="0" dirty="0" smtClean="0">
                <a:solidFill>
                  <a:srgbClr val="FFFFFF"/>
                </a:solidFill>
              </a:rPr>
              <a:t>control </a:t>
            </a:r>
            <a:r>
              <a:rPr lang="en-US" sz="2800" b="0" dirty="0">
                <a:solidFill>
                  <a:srgbClr val="FFFFFF"/>
                </a:solidFill>
              </a:rPr>
              <a:t>on </a:t>
            </a:r>
            <a:r>
              <a:rPr lang="en-US" sz="2800" b="0" dirty="0" smtClean="0">
                <a:solidFill>
                  <a:srgbClr val="FFFFFF"/>
                </a:solidFill>
              </a:rPr>
              <a:t>one single team member</a:t>
            </a:r>
            <a:endParaRPr lang="en-US" sz="2800" b="0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47506"/>
            <a:ext cx="4114800" cy="3096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633348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Objective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14800" cy="5105400"/>
          </a:xfrm>
        </p:spPr>
        <p:txBody>
          <a:bodyPr/>
          <a:lstStyle/>
          <a:p>
            <a:pPr marL="0" indent="0">
              <a:buClr>
                <a:schemeClr val="bg1"/>
              </a:buClr>
              <a:buSzPct val="50000"/>
              <a:buNone/>
            </a:pPr>
            <a:endParaRPr lang="en-US" sz="800" b="0" dirty="0" smtClean="0"/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/>
              <a:t>C</a:t>
            </a:r>
            <a:r>
              <a:rPr lang="en-US" sz="2800" b="0" dirty="0" smtClean="0"/>
              <a:t>reate a secondary control unit that would:</a:t>
            </a:r>
            <a:endParaRPr lang="en-US" dirty="0" smtClean="0"/>
          </a:p>
          <a:p>
            <a:pPr lvl="1">
              <a:buClr>
                <a:schemeClr val="bg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necessary space for essential modules</a:t>
            </a:r>
          </a:p>
          <a:p>
            <a:pPr lvl="1">
              <a:buClr>
                <a:schemeClr val="bg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Allow for rapid-position movement of robot</a:t>
            </a:r>
          </a:p>
          <a:p>
            <a:pPr lvl="1">
              <a:buClr>
                <a:schemeClr val="bg1"/>
              </a:buClr>
              <a:buSzPct val="50000"/>
              <a:buFont typeface="Wingdings" panose="05000000000000000000" pitchFamily="2" charset="2"/>
              <a:buChar char="§"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 Primary Driver Workload</a:t>
            </a:r>
          </a:p>
          <a:p>
            <a:pPr lvl="1"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2400" b="0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06834" y="2072245"/>
            <a:ext cx="4262846" cy="3246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91978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Component Functions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8618" y="1566724"/>
            <a:ext cx="5740489" cy="4372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" t="23153" r="4291" b="15965"/>
          <a:stretch/>
        </p:blipFill>
        <p:spPr>
          <a:xfrm>
            <a:off x="303424" y="1625629"/>
            <a:ext cx="2951155" cy="4941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" t="4477" r="7871" b="4672"/>
          <a:stretch/>
        </p:blipFill>
        <p:spPr>
          <a:xfrm>
            <a:off x="303424" y="2220374"/>
            <a:ext cx="1070696" cy="1283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10755" r="10171" b="32843"/>
          <a:stretch/>
        </p:blipFill>
        <p:spPr>
          <a:xfrm>
            <a:off x="303424" y="3610414"/>
            <a:ext cx="1442129" cy="4180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326520" y="1102408"/>
            <a:ext cx="29049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General Controls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" t="7746" r="5240" b="6400"/>
          <a:stretch/>
        </p:blipFill>
        <p:spPr>
          <a:xfrm>
            <a:off x="655288" y="4746443"/>
            <a:ext cx="1986660" cy="1406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22120" y="4244227"/>
            <a:ext cx="290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Camera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Controls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6076" r="6335" b="5885"/>
          <a:stretch/>
        </p:blipFill>
        <p:spPr>
          <a:xfrm>
            <a:off x="6553200" y="1150591"/>
            <a:ext cx="1512451" cy="15664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343401" y="1096604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Data Display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2" t="4750" r="8990" b="13642"/>
          <a:stretch/>
        </p:blipFill>
        <p:spPr>
          <a:xfrm>
            <a:off x="7487557" y="3245740"/>
            <a:ext cx="1351643" cy="12600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" t="10517" r="9222" b="20116"/>
          <a:stretch/>
        </p:blipFill>
        <p:spPr>
          <a:xfrm>
            <a:off x="5651345" y="5414824"/>
            <a:ext cx="3022909" cy="591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5943600" y="2709124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Navigation System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1600" y="488464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Variable Motor Controls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1473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 and Progress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114800" cy="5105400"/>
          </a:xfrm>
        </p:spPr>
        <p:txBody>
          <a:bodyPr/>
          <a:lstStyle/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800" b="0" dirty="0" smtClean="0"/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800" b="0" dirty="0"/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800" b="0" dirty="0" smtClean="0"/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Design process and control programming complete</a:t>
            </a:r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Testing will take place in near future</a:t>
            </a:r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Control system should be fully functional and tested by MATE competition</a:t>
            </a:r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2800" b="0" dirty="0" smtClean="0"/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2800" b="0" dirty="0" smtClean="0"/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28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268711"/>
            <a:ext cx="4267200" cy="28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8724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Utilization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2095500"/>
            <a:ext cx="4267199" cy="3200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4114800" cy="5105400"/>
          </a:xfrm>
        </p:spPr>
        <p:txBody>
          <a:bodyPr/>
          <a:lstStyle/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Additional console has given team option to enhance robot with  more components </a:t>
            </a:r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MATE Tasks and Missions are altered every year</a:t>
            </a:r>
          </a:p>
          <a:p>
            <a:pPr lvl="1"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 interface is easily modified</a:t>
            </a:r>
          </a:p>
          <a:p>
            <a:pPr lvl="1"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b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used for subsequent ROVs</a:t>
            </a:r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8634283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Acknowledgements</a:t>
            </a:r>
            <a:endParaRPr lang="en-US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143000"/>
            <a:ext cx="5867400" cy="3733800"/>
          </a:xfrm>
        </p:spPr>
        <p:txBody>
          <a:bodyPr/>
          <a:lstStyle/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sz="800" b="0" dirty="0" smtClean="0"/>
          </a:p>
          <a:p>
            <a:pPr marL="0" indent="0">
              <a:buClr>
                <a:schemeClr val="bg1"/>
              </a:buClr>
              <a:buSzPct val="50000"/>
              <a:buNone/>
            </a:pPr>
            <a:endParaRPr lang="en-US" sz="800" b="0" dirty="0" smtClean="0"/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Ryan </a:t>
            </a:r>
            <a:r>
              <a:rPr lang="en-US" sz="2800" b="0" dirty="0" err="1" smtClean="0"/>
              <a:t>Meuth</a:t>
            </a:r>
            <a:r>
              <a:rPr lang="en-US" sz="2800" b="0" dirty="0" smtClean="0"/>
              <a:t> (Mentor)</a:t>
            </a:r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Joseph </a:t>
            </a:r>
            <a:r>
              <a:rPr lang="en-US" sz="2800" b="0" dirty="0" err="1" smtClean="0"/>
              <a:t>Mattern</a:t>
            </a:r>
            <a:endParaRPr lang="en-US" sz="2800" b="0" dirty="0" smtClean="0"/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ASU/ NASA Space Grant</a:t>
            </a:r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r>
              <a:rPr lang="en-US" sz="2800" b="0" dirty="0" smtClean="0"/>
              <a:t>NASA Space Grant Robotics</a:t>
            </a:r>
          </a:p>
          <a:p>
            <a:pPr>
              <a:buClr>
                <a:schemeClr val="bg1"/>
              </a:buClr>
              <a:buSzPct val="50000"/>
              <a:buFont typeface="Wingdings" panose="05000000000000000000" pitchFamily="2" charset="2"/>
              <a:buChar char="Ø"/>
            </a:pPr>
            <a:endParaRPr lang="en-US" b="0" dirty="0"/>
          </a:p>
        </p:txBody>
      </p:sp>
      <p:sp>
        <p:nvSpPr>
          <p:cNvPr id="7" name="TextBox 6"/>
          <p:cNvSpPr txBox="1"/>
          <p:nvPr/>
        </p:nvSpPr>
        <p:spPr>
          <a:xfrm>
            <a:off x="2275" y="42672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6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THANK YOU</a:t>
            </a:r>
            <a:endParaRPr lang="en-US" sz="6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7094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black_maroon</Template>
  <TotalTime>1531</TotalTime>
  <Words>200</Words>
  <Application>Microsoft Office PowerPoint</Application>
  <PresentationFormat>On-screen Show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Times New Roman</vt:lpstr>
      <vt:lpstr>Arial</vt:lpstr>
      <vt:lpstr>Default Design</vt:lpstr>
      <vt:lpstr>Secondary Control Interface for Underwater Remotely Operated Vehicle</vt:lpstr>
      <vt:lpstr>A Brief Summary…</vt:lpstr>
      <vt:lpstr> Initial System Complications</vt:lpstr>
      <vt:lpstr>Project Objective</vt:lpstr>
      <vt:lpstr>Component Functions</vt:lpstr>
      <vt:lpstr>Design and Progress</vt:lpstr>
      <vt:lpstr>Future Utilization</vt:lpstr>
      <vt:lpstr>Acknowledgements</vt:lpstr>
    </vt:vector>
  </TitlesOfParts>
  <Company>ASU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Nez</dc:creator>
  <cp:lastModifiedBy>Brittany Nez</cp:lastModifiedBy>
  <cp:revision>27</cp:revision>
  <cp:lastPrinted>2001-05-13T01:33:17Z</cp:lastPrinted>
  <dcterms:created xsi:type="dcterms:W3CDTF">2015-04-03T00:59:42Z</dcterms:created>
  <dcterms:modified xsi:type="dcterms:W3CDTF">2015-04-04T02:31:03Z</dcterms:modified>
</cp:coreProperties>
</file>