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5" r:id="rId6"/>
    <p:sldId id="267" r:id="rId7"/>
    <p:sldId id="268" r:id="rId8"/>
    <p:sldId id="260" r:id="rId9"/>
    <p:sldId id="261" r:id="rId10"/>
    <p:sldId id="266" r:id="rId11"/>
    <p:sldId id="262" r:id="rId12"/>
    <p:sldId id="269" r:id="rId13"/>
    <p:sldId id="263" r:id="rId14"/>
    <p:sldId id="264" r:id="rId15"/>
  </p:sldIdLst>
  <p:sldSz cx="9144000" cy="6858000" type="screen4x3"/>
  <p:notesSz cx="6858000" cy="91440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788E"/>
    <a:srgbClr val="660066"/>
    <a:srgbClr val="422C16"/>
    <a:srgbClr val="025198"/>
    <a:srgbClr val="000099"/>
    <a:srgbClr val="1C1C1C"/>
    <a:srgbClr val="000058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575" autoAdjust="0"/>
    <p:restoredTop sz="94652" autoAdjust="0"/>
  </p:normalViewPr>
  <p:slideViewPr>
    <p:cSldViewPr>
      <p:cViewPr varScale="1">
        <p:scale>
          <a:sx n="70" d="100"/>
          <a:sy n="70" d="100"/>
        </p:scale>
        <p:origin x="114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F6587B-B3C5-4376-A195-01182A97977F}" type="datetimeFigureOut">
              <a:rPr lang="en-US" smtClean="0"/>
              <a:t>4/3/2015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8C41BD-A668-4F27-8188-CCF85F05BAF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47558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8C41BD-A668-4F27-8188-CCF85F05BAFF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22971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09B3EB-2EDE-4944-8062-7C0272B4CDD0}" type="slidenum">
              <a:rPr lang="es-ES" altLang="en-US"/>
              <a:pPr>
                <a:defRPr/>
              </a:pPr>
              <a:t>‹#›</a:t>
            </a:fld>
            <a:endParaRPr lang="es-ES" altLang="en-US" dirty="0"/>
          </a:p>
        </p:txBody>
      </p:sp>
    </p:spTree>
    <p:extLst>
      <p:ext uri="{BB962C8B-B14F-4D97-AF65-F5344CB8AC3E}">
        <p14:creationId xmlns:p14="http://schemas.microsoft.com/office/powerpoint/2010/main" val="38759107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F041CA-6E72-4F23-98BB-CA504BD8D6AB}" type="slidenum">
              <a:rPr lang="es-ES" altLang="en-US"/>
              <a:pPr>
                <a:defRPr/>
              </a:pPr>
              <a:t>‹#›</a:t>
            </a:fld>
            <a:endParaRPr lang="es-ES" altLang="en-US" dirty="0"/>
          </a:p>
        </p:txBody>
      </p:sp>
    </p:spTree>
    <p:extLst>
      <p:ext uri="{BB962C8B-B14F-4D97-AF65-F5344CB8AC3E}">
        <p14:creationId xmlns:p14="http://schemas.microsoft.com/office/powerpoint/2010/main" val="20802477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844428-7E77-42E6-A877-09982845359E}" type="slidenum">
              <a:rPr lang="es-ES" altLang="en-US"/>
              <a:pPr>
                <a:defRPr/>
              </a:pPr>
              <a:t>‹#›</a:t>
            </a:fld>
            <a:endParaRPr lang="es-ES" altLang="en-US" dirty="0"/>
          </a:p>
        </p:txBody>
      </p:sp>
    </p:spTree>
    <p:extLst>
      <p:ext uri="{BB962C8B-B14F-4D97-AF65-F5344CB8AC3E}">
        <p14:creationId xmlns:p14="http://schemas.microsoft.com/office/powerpoint/2010/main" val="10941025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94585D-BB0D-42B5-B86E-B50B64C185A0}" type="slidenum">
              <a:rPr lang="es-ES" altLang="en-US"/>
              <a:pPr>
                <a:defRPr/>
              </a:pPr>
              <a:t>‹#›</a:t>
            </a:fld>
            <a:endParaRPr lang="es-ES" altLang="en-US" dirty="0"/>
          </a:p>
        </p:txBody>
      </p:sp>
    </p:spTree>
    <p:extLst>
      <p:ext uri="{BB962C8B-B14F-4D97-AF65-F5344CB8AC3E}">
        <p14:creationId xmlns:p14="http://schemas.microsoft.com/office/powerpoint/2010/main" val="2497596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C267FF-0B4D-47C1-AEEF-1BA228840E8D}" type="slidenum">
              <a:rPr lang="es-ES" altLang="en-US"/>
              <a:pPr>
                <a:defRPr/>
              </a:pPr>
              <a:t>‹#›</a:t>
            </a:fld>
            <a:endParaRPr lang="es-ES" altLang="en-US" dirty="0"/>
          </a:p>
        </p:txBody>
      </p:sp>
    </p:spTree>
    <p:extLst>
      <p:ext uri="{BB962C8B-B14F-4D97-AF65-F5344CB8AC3E}">
        <p14:creationId xmlns:p14="http://schemas.microsoft.com/office/powerpoint/2010/main" val="41475668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F4126F-1799-461C-B204-84B03CE8673E}" type="slidenum">
              <a:rPr lang="es-ES" altLang="en-US"/>
              <a:pPr>
                <a:defRPr/>
              </a:pPr>
              <a:t>‹#›</a:t>
            </a:fld>
            <a:endParaRPr lang="es-ES" altLang="en-US" dirty="0"/>
          </a:p>
        </p:txBody>
      </p:sp>
    </p:spTree>
    <p:extLst>
      <p:ext uri="{BB962C8B-B14F-4D97-AF65-F5344CB8AC3E}">
        <p14:creationId xmlns:p14="http://schemas.microsoft.com/office/powerpoint/2010/main" val="19380920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DF67F9-B4B4-40DE-9756-CED419CA8346}" type="slidenum">
              <a:rPr lang="es-ES" altLang="en-US"/>
              <a:pPr>
                <a:defRPr/>
              </a:pPr>
              <a:t>‹#›</a:t>
            </a:fld>
            <a:endParaRPr lang="es-ES" altLang="en-US" dirty="0"/>
          </a:p>
        </p:txBody>
      </p:sp>
    </p:spTree>
    <p:extLst>
      <p:ext uri="{BB962C8B-B14F-4D97-AF65-F5344CB8AC3E}">
        <p14:creationId xmlns:p14="http://schemas.microsoft.com/office/powerpoint/2010/main" val="9140611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415B1D-527F-453D-8938-B67A066B59F1}" type="slidenum">
              <a:rPr lang="es-ES" altLang="en-US"/>
              <a:pPr>
                <a:defRPr/>
              </a:pPr>
              <a:t>‹#›</a:t>
            </a:fld>
            <a:endParaRPr lang="es-ES" altLang="en-US" dirty="0"/>
          </a:p>
        </p:txBody>
      </p:sp>
    </p:spTree>
    <p:extLst>
      <p:ext uri="{BB962C8B-B14F-4D97-AF65-F5344CB8AC3E}">
        <p14:creationId xmlns:p14="http://schemas.microsoft.com/office/powerpoint/2010/main" val="3016840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1C7AB8-B167-4FB1-8D8A-43E08496AEF5}" type="slidenum">
              <a:rPr lang="es-ES" altLang="en-US"/>
              <a:pPr>
                <a:defRPr/>
              </a:pPr>
              <a:t>‹#›</a:t>
            </a:fld>
            <a:endParaRPr lang="es-ES" altLang="en-US" dirty="0"/>
          </a:p>
        </p:txBody>
      </p:sp>
    </p:spTree>
    <p:extLst>
      <p:ext uri="{BB962C8B-B14F-4D97-AF65-F5344CB8AC3E}">
        <p14:creationId xmlns:p14="http://schemas.microsoft.com/office/powerpoint/2010/main" val="14531055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DC8819-2DFD-44DF-BF5A-9781D6FA9F9C}" type="slidenum">
              <a:rPr lang="es-ES" altLang="en-US"/>
              <a:pPr>
                <a:defRPr/>
              </a:pPr>
              <a:t>‹#›</a:t>
            </a:fld>
            <a:endParaRPr lang="es-ES" altLang="en-US" dirty="0"/>
          </a:p>
        </p:txBody>
      </p:sp>
    </p:spTree>
    <p:extLst>
      <p:ext uri="{BB962C8B-B14F-4D97-AF65-F5344CB8AC3E}">
        <p14:creationId xmlns:p14="http://schemas.microsoft.com/office/powerpoint/2010/main" val="7162126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52E062-4FC4-4BE1-90EF-5291BA76AF23}" type="slidenum">
              <a:rPr lang="es-ES" altLang="en-US"/>
              <a:pPr>
                <a:defRPr/>
              </a:pPr>
              <a:t>‹#›</a:t>
            </a:fld>
            <a:endParaRPr lang="es-ES" altLang="en-US" dirty="0"/>
          </a:p>
        </p:txBody>
      </p:sp>
    </p:spTree>
    <p:extLst>
      <p:ext uri="{BB962C8B-B14F-4D97-AF65-F5344CB8AC3E}">
        <p14:creationId xmlns:p14="http://schemas.microsoft.com/office/powerpoint/2010/main" val="26088017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n-U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n-US" smtClean="0"/>
              <a:t>Haga clic para modificar el estilo de texto del patrón</a:t>
            </a:r>
          </a:p>
          <a:p>
            <a:pPr lvl="1"/>
            <a:r>
              <a:rPr lang="es-ES" altLang="en-US" smtClean="0"/>
              <a:t>Segundo nivel</a:t>
            </a:r>
          </a:p>
          <a:p>
            <a:pPr lvl="2"/>
            <a:r>
              <a:rPr lang="es-ES" altLang="en-US" smtClean="0"/>
              <a:t>Tercer nivel</a:t>
            </a:r>
          </a:p>
          <a:p>
            <a:pPr lvl="3"/>
            <a:r>
              <a:rPr lang="es-ES" altLang="en-US" smtClean="0"/>
              <a:t>Cuarto nivel</a:t>
            </a:r>
          </a:p>
          <a:p>
            <a:pPr lvl="4"/>
            <a:r>
              <a:rPr lang="es-ES" altLang="en-U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smtClean="0"/>
            </a:lvl1pPr>
          </a:lstStyle>
          <a:p>
            <a:pPr>
              <a:defRPr/>
            </a:pPr>
            <a:endParaRPr lang="es-ES" alt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/>
            </a:lvl1pPr>
          </a:lstStyle>
          <a:p>
            <a:pPr>
              <a:defRPr/>
            </a:pPr>
            <a:endParaRPr lang="es-ES" alt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4AF54598-96E9-4402-8A72-9812F5813F9F}" type="slidenum">
              <a:rPr lang="es-ES" altLang="en-US"/>
              <a:pPr>
                <a:defRPr/>
              </a:pPr>
              <a:t>‹#›</a:t>
            </a:fld>
            <a:endParaRPr lang="es-ES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10"/>
          <p:cNvSpPr>
            <a:spLocks noGrp="1" noChangeArrowheads="1"/>
          </p:cNvSpPr>
          <p:nvPr>
            <p:ph type="ctrTitle"/>
          </p:nvPr>
        </p:nvSpPr>
        <p:spPr>
          <a:xfrm>
            <a:off x="138267" y="712995"/>
            <a:ext cx="7634288" cy="544512"/>
          </a:xfrm>
          <a:noFill/>
        </p:spPr>
        <p:txBody>
          <a:bodyPr anchor="ctr"/>
          <a:lstStyle/>
          <a:p>
            <a:pPr algn="l" eaLnBrk="1" hangingPunct="1"/>
            <a:r>
              <a:rPr lang="en-US" altLang="en-US" sz="4800" b="1" dirty="0" smtClean="0">
                <a:solidFill>
                  <a:schemeClr val="accent3">
                    <a:lumMod val="95000"/>
                  </a:schemeClr>
                </a:solidFill>
              </a:rPr>
              <a:t>Chaotic Robotics</a:t>
            </a:r>
            <a:r>
              <a:rPr lang="en-US" altLang="en-US" sz="4800" b="1" dirty="0" smtClean="0">
                <a:solidFill>
                  <a:schemeClr val="bg1"/>
                </a:solidFill>
              </a:rPr>
              <a:t/>
            </a:r>
            <a:br>
              <a:rPr lang="en-US" altLang="en-US" sz="4800" b="1" dirty="0" smtClean="0">
                <a:solidFill>
                  <a:schemeClr val="bg1"/>
                </a:solidFill>
              </a:rPr>
            </a:br>
            <a:endParaRPr lang="en-US" altLang="en-US" sz="4800" b="1" dirty="0" smtClean="0">
              <a:solidFill>
                <a:schemeClr val="bg1"/>
              </a:solidFill>
            </a:endParaRPr>
          </a:p>
        </p:txBody>
      </p:sp>
      <p:sp>
        <p:nvSpPr>
          <p:cNvPr id="2051" name="Rectangle 122"/>
          <p:cNvSpPr>
            <a:spLocks noChangeArrowheads="1"/>
          </p:cNvSpPr>
          <p:nvPr/>
        </p:nvSpPr>
        <p:spPr bwMode="auto">
          <a:xfrm>
            <a:off x="107504" y="4437112"/>
            <a:ext cx="5257800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b="1" dirty="0" smtClean="0">
                <a:solidFill>
                  <a:srgbClr val="1C1C1C"/>
                </a:solidFill>
              </a:rPr>
              <a:t>        Callie Branyan                      </a:t>
            </a:r>
          </a:p>
          <a:p>
            <a:pPr eaLnBrk="1" hangingPunct="1"/>
            <a:r>
              <a:rPr lang="en-US" altLang="en-US" sz="2000" b="1" dirty="0" smtClean="0">
                <a:solidFill>
                  <a:srgbClr val="1C1C1C"/>
                </a:solidFill>
              </a:rPr>
              <a:t>   Mechanical Engineering</a:t>
            </a:r>
          </a:p>
          <a:p>
            <a:pPr eaLnBrk="1" hangingPunct="1"/>
            <a:endParaRPr lang="en-US" altLang="en-US" sz="2000" b="1" dirty="0">
              <a:solidFill>
                <a:srgbClr val="1C1C1C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211960" y="2276872"/>
            <a:ext cx="417646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 Study of Analog Robots and their Nonlinear Behavior</a:t>
            </a:r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-345960" y="5157192"/>
            <a:ext cx="4715778" cy="1231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eaLnBrk="1" hangingPunct="1"/>
            <a:r>
              <a:rPr lang="en-US" altLang="en-US" b="1" dirty="0" smtClean="0">
                <a:solidFill>
                  <a:srgbClr val="1C1C1C"/>
                </a:solidFill>
              </a:rPr>
              <a:t>             Arizona </a:t>
            </a:r>
            <a:r>
              <a:rPr lang="en-US" altLang="en-US" b="1" dirty="0">
                <a:solidFill>
                  <a:srgbClr val="1C1C1C"/>
                </a:solidFill>
              </a:rPr>
              <a:t>Space Grant Symposium </a:t>
            </a:r>
          </a:p>
          <a:p>
            <a:pPr algn="ctr" eaLnBrk="1" hangingPunct="1"/>
            <a:r>
              <a:rPr lang="en-US" altLang="en-US" b="1" dirty="0" smtClean="0">
                <a:solidFill>
                  <a:srgbClr val="1C1C1C"/>
                </a:solidFill>
              </a:rPr>
              <a:t>         April </a:t>
            </a:r>
            <a:r>
              <a:rPr lang="en-US" altLang="en-US" b="1" dirty="0">
                <a:solidFill>
                  <a:srgbClr val="1C1C1C"/>
                </a:solidFill>
              </a:rPr>
              <a:t>18, 2015</a:t>
            </a:r>
          </a:p>
          <a:p>
            <a:pPr algn="ctr" eaLnBrk="1" hangingPunct="1"/>
            <a:r>
              <a:rPr lang="en-US" altLang="en-US" b="1" dirty="0" smtClean="0">
                <a:solidFill>
                  <a:srgbClr val="1C1C1C"/>
                </a:solidFill>
              </a:rPr>
              <a:t>        Tempe</a:t>
            </a:r>
            <a:r>
              <a:rPr lang="en-US" altLang="en-US" b="1" dirty="0">
                <a:solidFill>
                  <a:srgbClr val="1C1C1C"/>
                </a:solidFill>
              </a:rPr>
              <a:t>, Arizona</a:t>
            </a:r>
            <a:endParaRPr lang="en-US" altLang="en-US" sz="2000" b="1" dirty="0">
              <a:solidFill>
                <a:srgbClr val="1C1C1C"/>
              </a:solidFill>
            </a:endParaRPr>
          </a:p>
          <a:p>
            <a:endParaRPr lang="en-US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5889498"/>
            <a:ext cx="1014621" cy="968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nic_web300x250ppi.png (300×249)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9808" y="5974309"/>
            <a:ext cx="997562" cy="827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azsgc_logo_transparent_lg.png (200×267)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2558" y="4818062"/>
            <a:ext cx="1528043" cy="2039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3">
                    <a:lumMod val="95000"/>
                  </a:schemeClr>
                </a:solidFill>
              </a:rPr>
              <a:t>Expected Results</a:t>
            </a:r>
            <a:endParaRPr lang="en-US" b="1" dirty="0">
              <a:solidFill>
                <a:schemeClr val="accent3">
                  <a:lumMod val="9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Robot is adaptable to complex environments</a:t>
            </a:r>
          </a:p>
          <a:p>
            <a:r>
              <a:rPr lang="en-US" sz="2800" dirty="0" smtClean="0"/>
              <a:t>Develops a form of decision making and behavior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956376" y="136371"/>
            <a:ext cx="1014621" cy="968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61156" y="6497538"/>
            <a:ext cx="792088" cy="360462"/>
          </a:xfrm>
          <a:prstGeom prst="rect">
            <a:avLst/>
          </a:prstGeom>
          <a:solidFill>
            <a:schemeClr val="accent3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7644" y="3692364"/>
            <a:ext cx="6300700" cy="315695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767330" y="6497538"/>
            <a:ext cx="12378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smtClean="0"/>
              <a:t>Tilden Patent</a:t>
            </a:r>
            <a:endParaRPr lang="en-US" i="1" dirty="0"/>
          </a:p>
        </p:txBody>
      </p:sp>
      <p:sp>
        <p:nvSpPr>
          <p:cNvPr id="8" name="TextBox 7"/>
          <p:cNvSpPr txBox="1"/>
          <p:nvPr/>
        </p:nvSpPr>
        <p:spPr>
          <a:xfrm>
            <a:off x="1630618" y="3320989"/>
            <a:ext cx="5882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Timing Diagram for Pulse Modulation from Neuron Core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0446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3">
                    <a:lumMod val="95000"/>
                  </a:schemeClr>
                </a:solidFill>
              </a:rPr>
              <a:t>Future Work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Test robot’s decision making</a:t>
            </a:r>
          </a:p>
          <a:p>
            <a:r>
              <a:rPr lang="en-US" sz="2400" dirty="0" smtClean="0"/>
              <a:t>Build a model to determine decision making points using Chaos Theory</a:t>
            </a:r>
          </a:p>
          <a:p>
            <a:r>
              <a:rPr lang="en-US" sz="2400" dirty="0" smtClean="0"/>
              <a:t>Horse and Rider Configuration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956376" y="136371"/>
            <a:ext cx="1014621" cy="968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61156" y="6497538"/>
            <a:ext cx="792088" cy="360462"/>
          </a:xfrm>
          <a:prstGeom prst="rect">
            <a:avLst/>
          </a:prstGeom>
          <a:solidFill>
            <a:schemeClr val="accent3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26" name="Picture 2" descr="arduino_robot_shield.jpg (500×293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50" y="3335338"/>
            <a:ext cx="4762500" cy="279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2369" y="6205150"/>
            <a:ext cx="91116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"Robots Now Have an Arduino Shield." </a:t>
            </a:r>
            <a:r>
              <a:rPr lang="en-US" sz="1600" i="1" dirty="0"/>
              <a:t>Embedded Projects from around the Web</a:t>
            </a:r>
            <a:r>
              <a:rPr lang="en-US" sz="1600" dirty="0"/>
              <a:t>. 30 July 2012. Web. 4 Apr. 2015. &lt;http://www.embedds.com/robots-now-have-an-arduino-shield/&gt;.</a:t>
            </a:r>
            <a:endParaRPr lang="en-US" sz="1600" i="1" dirty="0"/>
          </a:p>
        </p:txBody>
      </p:sp>
    </p:spTree>
    <p:extLst>
      <p:ext uri="{BB962C8B-B14F-4D97-AF65-F5344CB8AC3E}">
        <p14:creationId xmlns:p14="http://schemas.microsoft.com/office/powerpoint/2010/main" val="3460601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3">
                    <a:lumMod val="95000"/>
                  </a:schemeClr>
                </a:solidFill>
              </a:rPr>
              <a:t>References</a:t>
            </a:r>
            <a:endParaRPr lang="en-US" b="1" dirty="0">
              <a:solidFill>
                <a:schemeClr val="accent3">
                  <a:lumMod val="9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000" dirty="0"/>
              <a:t>Hasslacher, Brosl, and Mark Tilden. "Living Machines." </a:t>
            </a:r>
            <a:r>
              <a:rPr lang="en-US" sz="2000" i="1" dirty="0"/>
              <a:t>Robotics and Autonomous Systems</a:t>
            </a:r>
            <a:r>
              <a:rPr lang="en-US" sz="2000" dirty="0"/>
              <a:t>15 (1995): 143-69. Print</a:t>
            </a:r>
            <a:r>
              <a:rPr lang="en-US" sz="2000" dirty="0" smtClean="0"/>
              <a:t>.</a:t>
            </a:r>
          </a:p>
          <a:p>
            <a:pPr marL="0" lvl="0" indent="0">
              <a:buNone/>
            </a:pPr>
            <a:endParaRPr lang="en-US" sz="2000" dirty="0"/>
          </a:p>
          <a:p>
            <a:pPr lvl="0"/>
            <a:r>
              <a:rPr lang="en-US" sz="2000" dirty="0"/>
              <a:t>Kuhns, Marcos. "Chaos at the Core of Intelligence." </a:t>
            </a:r>
            <a:r>
              <a:rPr lang="en-US" sz="2000" i="1" dirty="0"/>
              <a:t>Analog Robotics</a:t>
            </a:r>
            <a:r>
              <a:rPr lang="en-US" sz="2000" dirty="0"/>
              <a:t>. Web. 2 Dec. 2014. </a:t>
            </a:r>
            <a:endParaRPr lang="en-US" sz="2000" dirty="0" smtClean="0"/>
          </a:p>
          <a:p>
            <a:pPr marL="0" lvl="0" indent="0">
              <a:buNone/>
            </a:pPr>
            <a:r>
              <a:rPr lang="en-US" sz="2000" dirty="0"/>
              <a:t> </a:t>
            </a:r>
            <a:r>
              <a:rPr lang="en-US" sz="2000" dirty="0" smtClean="0"/>
              <a:t>    </a:t>
            </a:r>
            <a:endParaRPr lang="en-US" sz="2000" dirty="0"/>
          </a:p>
          <a:p>
            <a:pPr lvl="0"/>
            <a:r>
              <a:rPr lang="en-US" sz="2000" dirty="0"/>
              <a:t>Rigter, Wilf. "The Servocore 2-motor Walker Circuit." </a:t>
            </a:r>
            <a:r>
              <a:rPr lang="en-US" sz="2000" i="1" dirty="0"/>
              <a:t>BEAM Robotics</a:t>
            </a:r>
            <a:r>
              <a:rPr lang="en-US" sz="2000" dirty="0"/>
              <a:t>. 17 Dec. 2003. Web. </a:t>
            </a:r>
            <a:endParaRPr lang="en-US" sz="2000" dirty="0" smtClean="0"/>
          </a:p>
          <a:p>
            <a:pPr marL="0" lvl="0" indent="0">
              <a:buNone/>
            </a:pPr>
            <a:endParaRPr lang="en-US" sz="2000" dirty="0"/>
          </a:p>
          <a:p>
            <a:pPr lvl="0"/>
            <a:r>
              <a:rPr lang="en-US" sz="2000" dirty="0"/>
              <a:t>Tilden, Mark W. Adaptive Robotic Nervous Systems and Control Circuits Therefor. Patent 5,325,031. 28 June 1994. Print.</a:t>
            </a:r>
          </a:p>
          <a:p>
            <a:pPr marL="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819594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3">
                    <a:lumMod val="95000"/>
                  </a:schemeClr>
                </a:solidFill>
              </a:rPr>
              <a:t>Acknowledgements</a:t>
            </a:r>
            <a:endParaRPr lang="en-US" b="1" dirty="0">
              <a:solidFill>
                <a:schemeClr val="accent3">
                  <a:lumMod val="9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Special Thanks to </a:t>
            </a:r>
          </a:p>
          <a:p>
            <a:pPr lvl="1"/>
            <a:r>
              <a:rPr lang="en-US" dirty="0" smtClean="0"/>
              <a:t>Peter </a:t>
            </a:r>
            <a:r>
              <a:rPr lang="en-US" dirty="0" smtClean="0"/>
              <a:t>Smith, PhD: </a:t>
            </a:r>
            <a:r>
              <a:rPr lang="en-US" dirty="0" smtClean="0"/>
              <a:t>Lunar and Planetary Laboratory</a:t>
            </a:r>
          </a:p>
          <a:p>
            <a:pPr lvl="1"/>
            <a:r>
              <a:rPr lang="en-US" dirty="0" smtClean="0"/>
              <a:t>Arizona Space Grant </a:t>
            </a:r>
            <a:r>
              <a:rPr lang="en-US" dirty="0" smtClean="0"/>
              <a:t>Consortium</a:t>
            </a:r>
          </a:p>
          <a:p>
            <a:pPr lvl="2"/>
            <a:r>
              <a:rPr lang="en-US" dirty="0" smtClean="0"/>
              <a:t>Susan Brew: </a:t>
            </a:r>
            <a:r>
              <a:rPr lang="en-US" dirty="0"/>
              <a:t>Manager Arizona Space Grant Consortium and University of Arizona Programs </a:t>
            </a:r>
            <a:endParaRPr lang="en-US" dirty="0" smtClean="0"/>
          </a:p>
          <a:p>
            <a:pPr lvl="1"/>
            <a:r>
              <a:rPr lang="en-US" dirty="0" smtClean="0"/>
              <a:t>NASA</a:t>
            </a:r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5889498"/>
            <a:ext cx="1014621" cy="968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nic_web300x250ppi.png (300×249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9808" y="5974309"/>
            <a:ext cx="997562" cy="827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azsgc_logo_transparent_lg.png (200×267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2558" y="4818062"/>
            <a:ext cx="1528043" cy="2039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2076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5889498"/>
            <a:ext cx="1014621" cy="968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267744" y="3140968"/>
            <a:ext cx="430066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1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Thank You!</a:t>
            </a:r>
            <a:endParaRPr lang="en-US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>
                  <a:lumMod val="10000"/>
                </a:schemeClr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6" name="Picture 4" descr="nic_web300x250ppi.png (300×249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9808" y="5974309"/>
            <a:ext cx="997562" cy="827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azsgc_logo_transparent_lg.png (200×267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2558" y="4818062"/>
            <a:ext cx="1528043" cy="2039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7060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229600" cy="981075"/>
          </a:xfrm>
        </p:spPr>
        <p:txBody>
          <a:bodyPr/>
          <a:lstStyle/>
          <a:p>
            <a:pPr eaLnBrk="1" hangingPunct="1"/>
            <a:r>
              <a:rPr lang="en-US" altLang="en-US" b="1" dirty="0" smtClean="0">
                <a:solidFill>
                  <a:schemeClr val="accent3">
                    <a:lumMod val="95000"/>
                  </a:schemeClr>
                </a:solidFill>
              </a:rPr>
              <a:t>Purpose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55788"/>
            <a:ext cx="8229600" cy="4525962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Develop an analog circuit that displays nonlinear behavior in order to analyze its ability to out perform it’s digital counterpart</a:t>
            </a:r>
          </a:p>
          <a:p>
            <a:pPr marL="0" indent="0" eaLnBrk="1" hangingPunct="1">
              <a:buNone/>
            </a:pPr>
            <a:endParaRPr lang="en-US" altLang="en-US" dirty="0" smtClean="0"/>
          </a:p>
          <a:p>
            <a:pPr eaLnBrk="1" hangingPunct="1"/>
            <a:r>
              <a:rPr lang="en-US" dirty="0" smtClean="0"/>
              <a:t>Develop </a:t>
            </a:r>
            <a:r>
              <a:rPr lang="en-US" dirty="0"/>
              <a:t>more robust robots for autonomous exploration</a:t>
            </a:r>
          </a:p>
          <a:p>
            <a:pPr eaLnBrk="1" hangingPunct="1"/>
            <a:endParaRPr lang="en-US" altLang="en-US" dirty="0" smtClean="0"/>
          </a:p>
          <a:p>
            <a:pPr eaLnBrk="1" hangingPunct="1"/>
            <a:endParaRPr lang="en-US" altLang="en-US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956376" y="80177"/>
            <a:ext cx="1014621" cy="968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61156" y="6497538"/>
            <a:ext cx="792088" cy="360462"/>
          </a:xfrm>
          <a:prstGeom prst="rect">
            <a:avLst/>
          </a:prstGeom>
          <a:solidFill>
            <a:schemeClr val="accent3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dirty="0" smtClean="0">
                <a:solidFill>
                  <a:schemeClr val="accent3">
                    <a:lumMod val="95000"/>
                  </a:schemeClr>
                </a:solidFill>
              </a:rPr>
              <a:t>Relevance</a:t>
            </a:r>
            <a:endParaRPr lang="en-US" altLang="en-US" b="1" dirty="0" smtClean="0">
              <a:solidFill>
                <a:schemeClr val="accent3">
                  <a:lumMod val="95000"/>
                </a:schemeClr>
              </a:solidFill>
            </a:endParaRP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Explorative vehicles are still struggling with basic problem solving</a:t>
            </a:r>
          </a:p>
          <a:p>
            <a:r>
              <a:rPr lang="en-US" dirty="0" smtClean="0"/>
              <a:t>Robots </a:t>
            </a:r>
            <a:r>
              <a:rPr lang="en-US" dirty="0" smtClean="0"/>
              <a:t>should be adaptable</a:t>
            </a:r>
          </a:p>
          <a:p>
            <a:r>
              <a:rPr lang="en-US" dirty="0" smtClean="0"/>
              <a:t>Analogy circuitry provides a certain level of instinctual responses</a:t>
            </a:r>
          </a:p>
          <a:p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956376" y="92076"/>
            <a:ext cx="1014621" cy="968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61156" y="6497538"/>
            <a:ext cx="792088" cy="360462"/>
          </a:xfrm>
          <a:prstGeom prst="rect">
            <a:avLst/>
          </a:prstGeom>
          <a:solidFill>
            <a:schemeClr val="accent3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en-US" sz="3800" b="1" dirty="0" smtClean="0">
                <a:solidFill>
                  <a:schemeClr val="accent3">
                    <a:lumMod val="95000"/>
                  </a:schemeClr>
                </a:solidFill>
              </a:rPr>
              <a:t>Background: Analog vs Digital</a:t>
            </a:r>
            <a:endParaRPr lang="en-US" sz="3800" b="1" dirty="0">
              <a:solidFill>
                <a:schemeClr val="accent3">
                  <a:lumMod val="9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Analog</a:t>
            </a:r>
          </a:p>
          <a:p>
            <a:pPr lvl="1"/>
            <a:r>
              <a:rPr lang="en-US" dirty="0" smtClean="0"/>
              <a:t>Use of simple components to create complex behavior</a:t>
            </a:r>
          </a:p>
          <a:p>
            <a:pPr lvl="1"/>
            <a:r>
              <a:rPr lang="en-US" dirty="0" smtClean="0"/>
              <a:t>No programming</a:t>
            </a:r>
          </a:p>
          <a:p>
            <a:pPr lvl="1"/>
            <a:r>
              <a:rPr lang="en-US" dirty="0" smtClean="0"/>
              <a:t>Allows for levels between high and low</a:t>
            </a:r>
          </a:p>
          <a:p>
            <a:pPr lvl="2"/>
            <a:r>
              <a:rPr lang="en-US" dirty="0" smtClean="0"/>
              <a:t>Dimmer vs. Light switch</a:t>
            </a:r>
            <a:endParaRPr lang="en-US" dirty="0"/>
          </a:p>
          <a:p>
            <a:r>
              <a:rPr lang="en-US" dirty="0" smtClean="0"/>
              <a:t>Digital</a:t>
            </a:r>
          </a:p>
          <a:p>
            <a:pPr lvl="1"/>
            <a:r>
              <a:rPr lang="en-US" dirty="0" smtClean="0"/>
              <a:t>Usually the use of a microcontroller</a:t>
            </a:r>
          </a:p>
          <a:p>
            <a:pPr lvl="1"/>
            <a:r>
              <a:rPr lang="en-US" dirty="0" smtClean="0"/>
              <a:t>Machine language structure</a:t>
            </a:r>
          </a:p>
          <a:p>
            <a:pPr lvl="1"/>
            <a:r>
              <a:rPr lang="en-US" dirty="0" smtClean="0"/>
              <a:t>Rigid high and low levels</a:t>
            </a:r>
          </a:p>
          <a:p>
            <a:pPr lvl="1"/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028384" y="92076"/>
            <a:ext cx="1014621" cy="968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61156" y="6497538"/>
            <a:ext cx="792088" cy="360462"/>
          </a:xfrm>
          <a:prstGeom prst="rect">
            <a:avLst/>
          </a:prstGeom>
          <a:solidFill>
            <a:schemeClr val="accent3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1211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800" b="1" dirty="0" smtClean="0">
                <a:solidFill>
                  <a:schemeClr val="accent3">
                    <a:lumMod val="95000"/>
                  </a:schemeClr>
                </a:solidFill>
              </a:rPr>
              <a:t>Background: Nonlinear Circuits</a:t>
            </a:r>
            <a:endParaRPr lang="en-US" sz="3800" b="1" dirty="0">
              <a:solidFill>
                <a:schemeClr val="accent3">
                  <a:lumMod val="9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Neuron Core</a:t>
            </a:r>
          </a:p>
          <a:p>
            <a:pPr lvl="1"/>
            <a:r>
              <a:rPr lang="en-US" dirty="0" smtClean="0"/>
              <a:t>The Microcore</a:t>
            </a:r>
          </a:p>
          <a:p>
            <a:pPr marL="457200" lvl="1" indent="0">
              <a:buNone/>
            </a:pPr>
            <a:endParaRPr lang="en-US" dirty="0" smtClean="0"/>
          </a:p>
          <a:p>
            <a:r>
              <a:rPr lang="en-US" dirty="0" smtClean="0"/>
              <a:t>Nervous Net</a:t>
            </a:r>
          </a:p>
          <a:p>
            <a:pPr lvl="1"/>
            <a:r>
              <a:rPr lang="en-US" dirty="0" smtClean="0"/>
              <a:t>Interfaces with</a:t>
            </a:r>
          </a:p>
          <a:p>
            <a:pPr marL="457200" lvl="1" indent="0">
              <a:buNone/>
            </a:pPr>
            <a:r>
              <a:rPr lang="en-US" dirty="0" smtClean="0"/>
              <a:t>Sensors and </a:t>
            </a:r>
          </a:p>
          <a:p>
            <a:pPr marL="457200" lvl="1" indent="0">
              <a:buNone/>
            </a:pPr>
            <a:r>
              <a:rPr lang="en-US" dirty="0" smtClean="0"/>
              <a:t>servos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1156" y="6497538"/>
            <a:ext cx="792088" cy="360462"/>
          </a:xfrm>
          <a:prstGeom prst="rect">
            <a:avLst/>
          </a:prstGeom>
          <a:solidFill>
            <a:schemeClr val="accent3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028384" y="92076"/>
            <a:ext cx="1014621" cy="968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1417638"/>
            <a:ext cx="5263093" cy="3907925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2245090" y="5666996"/>
            <a:ext cx="1638182" cy="661958"/>
          </a:xfrm>
          <a:prstGeom prst="rect">
            <a:avLst/>
          </a:prstGeom>
          <a:solidFill>
            <a:schemeClr val="accent5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3">
                    <a:lumMod val="95000"/>
                  </a:schemeClr>
                </a:solidFill>
              </a:rPr>
              <a:t>Nervous Net</a:t>
            </a:r>
            <a:endParaRPr lang="en-US" b="1" dirty="0">
              <a:solidFill>
                <a:schemeClr val="accent3">
                  <a:lumMod val="95000"/>
                </a:scheme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521370" y="5684924"/>
            <a:ext cx="2016224" cy="626102"/>
          </a:xfrm>
          <a:prstGeom prst="rect">
            <a:avLst/>
          </a:prstGeom>
          <a:solidFill>
            <a:schemeClr val="accent5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3">
                    <a:lumMod val="95000"/>
                  </a:schemeClr>
                </a:solidFill>
              </a:rPr>
              <a:t>Neuron Core</a:t>
            </a:r>
            <a:endParaRPr lang="en-US" b="1" dirty="0">
              <a:solidFill>
                <a:schemeClr val="accent3">
                  <a:lumMod val="9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14138" y="5682623"/>
            <a:ext cx="1287532" cy="646331"/>
          </a:xfrm>
          <a:prstGeom prst="rect">
            <a:avLst/>
          </a:prstGeom>
          <a:solidFill>
            <a:schemeClr val="accent3">
              <a:lumMod val="95000"/>
            </a:schemeClr>
          </a:solidFill>
          <a:ln>
            <a:solidFill>
              <a:srgbClr val="0C788E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Input from </a:t>
            </a:r>
          </a:p>
          <a:p>
            <a:pPr algn="ctr"/>
            <a:r>
              <a:rPr lang="en-US" dirty="0" smtClean="0"/>
              <a:t>Sensors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7175692" y="5689542"/>
            <a:ext cx="1133644" cy="646331"/>
          </a:xfrm>
          <a:prstGeom prst="rect">
            <a:avLst/>
          </a:prstGeom>
          <a:solidFill>
            <a:schemeClr val="accent3">
              <a:lumMod val="95000"/>
            </a:schemeClr>
          </a:solidFill>
          <a:ln>
            <a:solidFill>
              <a:srgbClr val="0C788E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Output to</a:t>
            </a:r>
          </a:p>
          <a:p>
            <a:pPr algn="ctr"/>
            <a:r>
              <a:rPr lang="en-US" dirty="0" smtClean="0"/>
              <a:t>Servos</a:t>
            </a:r>
          </a:p>
        </p:txBody>
      </p:sp>
      <p:cxnSp>
        <p:nvCxnSpPr>
          <p:cNvPr id="15" name="Straight Arrow Connector 14"/>
          <p:cNvCxnSpPr>
            <a:stCxn id="10" idx="3"/>
            <a:endCxn id="8" idx="1"/>
          </p:cNvCxnSpPr>
          <p:nvPr/>
        </p:nvCxnSpPr>
        <p:spPr>
          <a:xfrm flipV="1">
            <a:off x="1601670" y="5997975"/>
            <a:ext cx="643420" cy="7814"/>
          </a:xfrm>
          <a:prstGeom prst="straightConnector1">
            <a:avLst/>
          </a:prstGeom>
          <a:ln w="57150">
            <a:solidFill>
              <a:srgbClr val="0C788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8" idx="3"/>
            <a:endCxn id="9" idx="1"/>
          </p:cNvCxnSpPr>
          <p:nvPr/>
        </p:nvCxnSpPr>
        <p:spPr>
          <a:xfrm>
            <a:off x="3883272" y="5997975"/>
            <a:ext cx="638098" cy="0"/>
          </a:xfrm>
          <a:prstGeom prst="straightConnector1">
            <a:avLst/>
          </a:prstGeom>
          <a:ln w="57150">
            <a:solidFill>
              <a:srgbClr val="0C788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9" idx="3"/>
            <a:endCxn id="12" idx="1"/>
          </p:cNvCxnSpPr>
          <p:nvPr/>
        </p:nvCxnSpPr>
        <p:spPr>
          <a:xfrm>
            <a:off x="6537594" y="5997975"/>
            <a:ext cx="638098" cy="14733"/>
          </a:xfrm>
          <a:prstGeom prst="straightConnector1">
            <a:avLst/>
          </a:prstGeom>
          <a:ln w="57150">
            <a:solidFill>
              <a:srgbClr val="0C788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Elbow Connector 28"/>
          <p:cNvCxnSpPr>
            <a:stCxn id="12" idx="2"/>
          </p:cNvCxnSpPr>
          <p:nvPr/>
        </p:nvCxnSpPr>
        <p:spPr>
          <a:xfrm rot="5400000" flipH="1">
            <a:off x="4627522" y="3220881"/>
            <a:ext cx="323166" cy="5906818"/>
          </a:xfrm>
          <a:prstGeom prst="bentConnector4">
            <a:avLst>
              <a:gd name="adj1" fmla="val -70738"/>
              <a:gd name="adj2" fmla="val 100084"/>
            </a:avLst>
          </a:prstGeom>
          <a:ln w="57150">
            <a:solidFill>
              <a:srgbClr val="0C788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4950962" y="5030210"/>
            <a:ext cx="29418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smtClean="0"/>
              <a:t>Circuit Diagram of Basic Microcore</a:t>
            </a:r>
            <a:endParaRPr lang="en-US" sz="1400" i="1" dirty="0"/>
          </a:p>
        </p:txBody>
      </p:sp>
    </p:spTree>
    <p:extLst>
      <p:ext uri="{BB962C8B-B14F-4D97-AF65-F5344CB8AC3E}">
        <p14:creationId xmlns:p14="http://schemas.microsoft.com/office/powerpoint/2010/main" val="1359471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>
                <a:solidFill>
                  <a:schemeClr val="accent3">
                    <a:lumMod val="95000"/>
                  </a:schemeClr>
                </a:solidFill>
              </a:rPr>
              <a:t>The Circuit</a:t>
            </a:r>
            <a:endParaRPr lang="en-US" b="1" dirty="0">
              <a:solidFill>
                <a:schemeClr val="accent3">
                  <a:lumMod val="95000"/>
                </a:schemeClr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5283" y="1413361"/>
            <a:ext cx="5113434" cy="511198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030552" y="6519446"/>
            <a:ext cx="30828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/>
              <a:t>Photo taken of Prototype Circuit</a:t>
            </a:r>
            <a:endParaRPr lang="en-US" sz="1600" i="1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956376" y="135484"/>
            <a:ext cx="1014621" cy="968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61156" y="6497538"/>
            <a:ext cx="792088" cy="360462"/>
          </a:xfrm>
          <a:prstGeom prst="rect">
            <a:avLst/>
          </a:prstGeom>
          <a:solidFill>
            <a:schemeClr val="accent3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121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>
                <a:solidFill>
                  <a:schemeClr val="accent3">
                    <a:lumMod val="95000"/>
                  </a:schemeClr>
                </a:solidFill>
              </a:rPr>
              <a:t>The Circuit</a:t>
            </a:r>
            <a:endParaRPr lang="en-US" b="1" dirty="0">
              <a:solidFill>
                <a:schemeClr val="accent3">
                  <a:lumMod val="95000"/>
                </a:schemeClr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5283" y="1413361"/>
            <a:ext cx="5113434" cy="511198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030552" y="6519446"/>
            <a:ext cx="30828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/>
              <a:t>Photo taken of Prototype Circuit</a:t>
            </a:r>
            <a:endParaRPr lang="en-US" sz="1600" i="1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956376" y="135484"/>
            <a:ext cx="1014621" cy="968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61156" y="6497538"/>
            <a:ext cx="792088" cy="360462"/>
          </a:xfrm>
          <a:prstGeom prst="rect">
            <a:avLst/>
          </a:prstGeom>
          <a:solidFill>
            <a:schemeClr val="accent3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3030551" y="2172421"/>
            <a:ext cx="3323877" cy="72008"/>
          </a:xfrm>
          <a:prstGeom prst="line">
            <a:avLst/>
          </a:prstGeom>
          <a:ln w="76200">
            <a:solidFill>
              <a:srgbClr val="66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3030551" y="4326151"/>
            <a:ext cx="3323877" cy="72008"/>
          </a:xfrm>
          <a:prstGeom prst="line">
            <a:avLst/>
          </a:prstGeom>
          <a:ln w="76200">
            <a:solidFill>
              <a:srgbClr val="66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6354428" y="2132856"/>
            <a:ext cx="0" cy="2229299"/>
          </a:xfrm>
          <a:prstGeom prst="line">
            <a:avLst/>
          </a:prstGeom>
          <a:ln w="76200">
            <a:solidFill>
              <a:srgbClr val="66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3030551" y="2208425"/>
            <a:ext cx="0" cy="2229299"/>
          </a:xfrm>
          <a:prstGeom prst="line">
            <a:avLst/>
          </a:prstGeom>
          <a:ln w="76200">
            <a:solidFill>
              <a:srgbClr val="66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7242406" y="2208425"/>
            <a:ext cx="1573892" cy="923330"/>
          </a:xfrm>
          <a:prstGeom prst="rect">
            <a:avLst/>
          </a:prstGeom>
          <a:noFill/>
          <a:ln>
            <a:solidFill>
              <a:srgbClr val="660066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Microcore </a:t>
            </a:r>
          </a:p>
          <a:p>
            <a:r>
              <a:rPr lang="en-US" dirty="0" smtClean="0"/>
              <a:t>Walking Loop</a:t>
            </a:r>
          </a:p>
          <a:p>
            <a:r>
              <a:rPr lang="en-US" dirty="0" smtClean="0"/>
              <a:t>Components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3601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>
                <a:solidFill>
                  <a:schemeClr val="accent3">
                    <a:lumMod val="95000"/>
                  </a:schemeClr>
                </a:solidFill>
              </a:rPr>
              <a:t>The Circuit</a:t>
            </a:r>
            <a:endParaRPr lang="en-US" b="1" dirty="0">
              <a:solidFill>
                <a:schemeClr val="accent3">
                  <a:lumMod val="95000"/>
                </a:schemeClr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5283" y="1413361"/>
            <a:ext cx="5113434" cy="511198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030552" y="6519446"/>
            <a:ext cx="30828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/>
              <a:t>Photo taken of Prototype Circuit</a:t>
            </a:r>
            <a:endParaRPr lang="en-US" sz="1600" i="1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956376" y="135484"/>
            <a:ext cx="1014621" cy="968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61156" y="6497538"/>
            <a:ext cx="792088" cy="360462"/>
          </a:xfrm>
          <a:prstGeom prst="rect">
            <a:avLst/>
          </a:prstGeom>
          <a:solidFill>
            <a:schemeClr val="accent3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9" name="Straight Arrow Connector 18"/>
          <p:cNvCxnSpPr/>
          <p:nvPr/>
        </p:nvCxnSpPr>
        <p:spPr>
          <a:xfrm flipV="1">
            <a:off x="4233672" y="1921840"/>
            <a:ext cx="0" cy="566049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Elbow Connector 20"/>
          <p:cNvCxnSpPr/>
          <p:nvPr/>
        </p:nvCxnSpPr>
        <p:spPr>
          <a:xfrm flipV="1">
            <a:off x="4203381" y="1859267"/>
            <a:ext cx="1033851" cy="628622"/>
          </a:xfrm>
          <a:prstGeom prst="bentConnector3">
            <a:avLst>
              <a:gd name="adj1" fmla="val 101383"/>
            </a:avLst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5266944" y="2487889"/>
            <a:ext cx="244382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7159121" y="2679075"/>
            <a:ext cx="1043876" cy="646331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smtClean="0"/>
              <a:t>Infrared </a:t>
            </a:r>
          </a:p>
          <a:p>
            <a:r>
              <a:rPr lang="en-US" dirty="0" smtClean="0"/>
              <a:t>Sensors</a:t>
            </a:r>
            <a:endParaRPr lang="en-US" dirty="0"/>
          </a:p>
        </p:txBody>
      </p:sp>
      <p:cxnSp>
        <p:nvCxnSpPr>
          <p:cNvPr id="42" name="Straight Arrow Connector 41"/>
          <p:cNvCxnSpPr/>
          <p:nvPr/>
        </p:nvCxnSpPr>
        <p:spPr>
          <a:xfrm>
            <a:off x="1259632" y="1988840"/>
            <a:ext cx="1224136" cy="0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 flipH="1">
            <a:off x="6990377" y="1921840"/>
            <a:ext cx="965999" cy="8454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7833167" y="1484342"/>
            <a:ext cx="947695" cy="830997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Antenna</a:t>
            </a:r>
          </a:p>
          <a:p>
            <a:pPr algn="ctr"/>
            <a:r>
              <a:rPr lang="en-US" sz="1600" dirty="0" smtClean="0"/>
              <a:t>Touch</a:t>
            </a:r>
          </a:p>
          <a:p>
            <a:pPr algn="ctr"/>
            <a:r>
              <a:rPr lang="en-US" sz="1600" dirty="0" smtClean="0"/>
              <a:t>Sensor</a:t>
            </a:r>
            <a:endParaRPr lang="en-US" sz="1600" dirty="0"/>
          </a:p>
        </p:txBody>
      </p:sp>
      <p:sp>
        <p:nvSpPr>
          <p:cNvPr id="47" name="TextBox 46"/>
          <p:cNvSpPr txBox="1"/>
          <p:nvPr/>
        </p:nvSpPr>
        <p:spPr>
          <a:xfrm>
            <a:off x="256073" y="1573341"/>
            <a:ext cx="947695" cy="830997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Antenna</a:t>
            </a:r>
          </a:p>
          <a:p>
            <a:pPr algn="ctr"/>
            <a:r>
              <a:rPr lang="en-US" sz="1600" dirty="0" smtClean="0"/>
              <a:t>Touch</a:t>
            </a:r>
          </a:p>
          <a:p>
            <a:pPr algn="ctr"/>
            <a:r>
              <a:rPr lang="en-US" sz="1600" dirty="0" smtClean="0"/>
              <a:t>Sensor</a:t>
            </a:r>
            <a:endParaRPr lang="en-US" sz="1600" dirty="0"/>
          </a:p>
        </p:txBody>
      </p:sp>
      <p:cxnSp>
        <p:nvCxnSpPr>
          <p:cNvPr id="49" name="Straight Connector 48"/>
          <p:cNvCxnSpPr>
            <a:endCxn id="27" idx="0"/>
          </p:cNvCxnSpPr>
          <p:nvPr/>
        </p:nvCxnSpPr>
        <p:spPr>
          <a:xfrm>
            <a:off x="7681059" y="2487889"/>
            <a:ext cx="0" cy="19118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/>
          <p:cNvCxnSpPr/>
          <p:nvPr/>
        </p:nvCxnSpPr>
        <p:spPr>
          <a:xfrm>
            <a:off x="2267744" y="4572775"/>
            <a:ext cx="0" cy="1808553"/>
          </a:xfrm>
          <a:prstGeom prst="line">
            <a:avLst/>
          </a:prstGeom>
          <a:ln w="76200">
            <a:solidFill>
              <a:srgbClr val="66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>
            <a:off x="7022163" y="3717032"/>
            <a:ext cx="1" cy="2664296"/>
          </a:xfrm>
          <a:prstGeom prst="line">
            <a:avLst/>
          </a:prstGeom>
          <a:ln w="76200">
            <a:solidFill>
              <a:srgbClr val="66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796136" y="3717032"/>
            <a:ext cx="0" cy="864096"/>
          </a:xfrm>
          <a:prstGeom prst="line">
            <a:avLst/>
          </a:prstGeom>
          <a:ln w="76200">
            <a:solidFill>
              <a:srgbClr val="66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>
            <a:off x="2267744" y="6381328"/>
            <a:ext cx="4754420" cy="0"/>
          </a:xfrm>
          <a:prstGeom prst="line">
            <a:avLst/>
          </a:prstGeom>
          <a:ln w="76200">
            <a:solidFill>
              <a:srgbClr val="66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H="1">
            <a:off x="5763245" y="3730494"/>
            <a:ext cx="1258918" cy="8353"/>
          </a:xfrm>
          <a:prstGeom prst="line">
            <a:avLst/>
          </a:prstGeom>
          <a:ln w="76200">
            <a:solidFill>
              <a:srgbClr val="66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H="1">
            <a:off x="2267744" y="4572775"/>
            <a:ext cx="3563173" cy="21815"/>
          </a:xfrm>
          <a:prstGeom prst="line">
            <a:avLst/>
          </a:prstGeom>
          <a:ln w="76200">
            <a:solidFill>
              <a:srgbClr val="66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7174224" y="3932173"/>
            <a:ext cx="1467068" cy="369332"/>
          </a:xfrm>
          <a:prstGeom prst="rect">
            <a:avLst/>
          </a:prstGeom>
          <a:noFill/>
          <a:ln>
            <a:solidFill>
              <a:srgbClr val="660066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Nervous Net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9556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3">
                    <a:lumMod val="95000"/>
                  </a:schemeClr>
                </a:solidFill>
              </a:rPr>
              <a:t>The Robot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68760"/>
            <a:ext cx="4910267" cy="3667546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7022" y="1268760"/>
            <a:ext cx="4201111" cy="5624628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887845" y="116632"/>
            <a:ext cx="1014621" cy="968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61156" y="6497538"/>
            <a:ext cx="792088" cy="360462"/>
          </a:xfrm>
          <a:prstGeom prst="rect">
            <a:avLst/>
          </a:prstGeom>
          <a:solidFill>
            <a:schemeClr val="accent3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048337" y="4936306"/>
            <a:ext cx="25250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/>
              <a:t>Photos taken of prototype</a:t>
            </a:r>
            <a:endParaRPr lang="en-US" sz="1600" i="1" dirty="0"/>
          </a:p>
        </p:txBody>
      </p:sp>
      <p:sp>
        <p:nvSpPr>
          <p:cNvPr id="8" name="TextBox 7"/>
          <p:cNvSpPr txBox="1"/>
          <p:nvPr/>
        </p:nvSpPr>
        <p:spPr>
          <a:xfrm>
            <a:off x="1093221" y="5607262"/>
            <a:ext cx="27238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1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Prototype 1</a:t>
            </a:r>
            <a:endParaRPr lang="en-US" dirty="0">
              <a:solidFill>
                <a:schemeClr val="accent5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6390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7899</TotalTime>
  <Words>300</Words>
  <Application>Microsoft Office PowerPoint</Application>
  <PresentationFormat>On-screen Show (4:3)</PresentationFormat>
  <Paragraphs>87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Diseño predeterminado</vt:lpstr>
      <vt:lpstr>Chaotic Robotics </vt:lpstr>
      <vt:lpstr>Purpose</vt:lpstr>
      <vt:lpstr>Relevance</vt:lpstr>
      <vt:lpstr>Background: Analog vs Digital</vt:lpstr>
      <vt:lpstr>Background: Nonlinear Circuits</vt:lpstr>
      <vt:lpstr>The Circuit</vt:lpstr>
      <vt:lpstr>The Circuit</vt:lpstr>
      <vt:lpstr>The Circuit</vt:lpstr>
      <vt:lpstr>The Robot</vt:lpstr>
      <vt:lpstr>Expected Results</vt:lpstr>
      <vt:lpstr>Future Work</vt:lpstr>
      <vt:lpstr>References</vt:lpstr>
      <vt:lpstr>Acknowledgements</vt:lpstr>
      <vt:lpstr>PowerPoint Presentation</vt:lpstr>
    </vt:vector>
  </TitlesOfParts>
  <Company>Toshiba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Callie</cp:lastModifiedBy>
  <cp:revision>761</cp:revision>
  <dcterms:created xsi:type="dcterms:W3CDTF">2010-05-23T14:28:12Z</dcterms:created>
  <dcterms:modified xsi:type="dcterms:W3CDTF">2015-04-04T00:57:02Z</dcterms:modified>
</cp:coreProperties>
</file>