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6" r:id="rId3"/>
    <p:sldId id="260" r:id="rId4"/>
    <p:sldId id="261" r:id="rId5"/>
    <p:sldId id="262" r:id="rId6"/>
    <p:sldId id="272" r:id="rId7"/>
    <p:sldId id="267" r:id="rId8"/>
    <p:sldId id="273" r:id="rId9"/>
    <p:sldId id="268" r:id="rId10"/>
    <p:sldId id="270" r:id="rId11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C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213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1B9DC5C-4A78-437C-A44D-8B745265D8C2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98490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6DD6F8E-10F1-41F3-9732-D74D3EEA9E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56A90B8-5364-4450-B9FE-00C9B90A7264}" type="slidenum">
              <a:t>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48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26F10BD-DFB0-422A-980D-9F6B3B492617}" type="slidenum">
              <a:t>10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81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26F10BD-DFB0-422A-980D-9F6B3B492617}" type="slidenum">
              <a:t>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85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DC28C54-5223-406C-BDA1-20E70F8D2005}" type="slidenum">
              <a:t>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87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737B68F-C8C8-4B06-877B-E02F05295A8A}" type="slidenum">
              <a:t>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6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207D97E-70AD-4D4F-A71E-95C1000CBA18}" type="slidenum">
              <a:t>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19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26F10BD-DFB0-422A-980D-9F6B3B492617}" type="slidenum">
              <a:t>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90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26F10BD-DFB0-422A-980D-9F6B3B492617}" type="slidenum">
              <a:t>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97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26F10BD-DFB0-422A-980D-9F6B3B492617}" type="slidenum">
              <a:t>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44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26F10BD-DFB0-422A-980D-9F6B3B492617}" type="slidenum">
              <a:t>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98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93D913-8285-478A-B310-671C4E8F688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53D565-CA1E-4A2D-8E8B-DC5BF2868B4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7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9D25B1-25AF-4902-B565-D230EEF1982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3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DDB3B9-2AD0-45EA-A641-1A2F5312DA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5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5E9EA7-95EC-4599-9846-9ADBDD89A0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6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745446-EAA1-485D-8528-4BA07F82AED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8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802B11-A004-4B89-83F9-E7418F373DA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7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5013D3-E895-4816-B05B-FA118A06EF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23E473-36D0-437D-890D-87FE4E5BD9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1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636D40-9A5C-4646-ADB6-CFA3EC587C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9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1194EC-EADB-4BEB-B01C-FA6D7487347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1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F8BEBF8-F127-4D6E-8AEE-44452494B1E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n-US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 l="13379" t="8585" r="23581" b="7521"/>
          <a:stretch>
            <a:fillRect/>
          </a:stretch>
        </p:blipFill>
        <p:spPr>
          <a:xfrm>
            <a:off x="0" y="-36000"/>
            <a:ext cx="10080000" cy="7716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3760" y="230778"/>
            <a:ext cx="9509760" cy="7132320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999999"/>
              </a:gs>
            </a:gsLst>
            <a:lin ang="2700000"/>
          </a:gra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ubtitle 4"/>
          <p:cNvSpPr txBox="1">
            <a:spLocks noGrp="1"/>
          </p:cNvSpPr>
          <p:nvPr>
            <p:ph type="subTitle" idx="4294967295"/>
          </p:nvPr>
        </p:nvSpPr>
        <p:spPr>
          <a:xfrm>
            <a:off x="1062702" y="2498523"/>
            <a:ext cx="8026199" cy="2754549"/>
          </a:xfrm>
          <a:solidFill>
            <a:srgbClr val="EEEEEE"/>
          </a:solidFill>
          <a:ln w="73080">
            <a:solidFill>
              <a:srgbClr val="666666"/>
            </a:solidFill>
            <a:prstDash val="solid"/>
          </a:ln>
        </p:spPr>
        <p:txBody>
          <a:bodyPr lIns="36000" tIns="36000" rIns="36000" bIns="36000" anchor="b"/>
          <a:lstStyle/>
          <a:p>
            <a:pPr lvl="0" algn="ctr"/>
            <a:endParaRPr lang="en-US" dirty="0" smtClean="0"/>
          </a:p>
          <a:p>
            <a:pPr lvl="0" algn="ctr"/>
            <a:r>
              <a:rPr lang="en-US" dirty="0" smtClean="0"/>
              <a:t>Real-Time </a:t>
            </a:r>
            <a:r>
              <a:rPr lang="en-US" dirty="0"/>
              <a:t>Surface Profiling of Industrial Materials using Digital </a:t>
            </a:r>
            <a:r>
              <a:rPr lang="en-US" dirty="0" smtClean="0"/>
              <a:t>Holography</a:t>
            </a:r>
            <a:endParaRPr lang="en-US" sz="1800" b="1" dirty="0">
              <a:solidFill>
                <a:srgbClr val="000000"/>
              </a:solidFill>
              <a:latin typeface="Arial" pitchFamily="34"/>
            </a:endParaRPr>
          </a:p>
          <a:p>
            <a:pPr lvl="0" algn="ctr" hangingPunct="1">
              <a:spcAft>
                <a:spcPts val="0"/>
              </a:spcAft>
            </a:pPr>
            <a:r>
              <a:rPr lang="en-US" sz="1800" b="1" dirty="0" err="1">
                <a:solidFill>
                  <a:srgbClr val="000000"/>
                </a:solidFill>
                <a:latin typeface="Arial" pitchFamily="34"/>
              </a:rPr>
              <a:t>Tressa</a:t>
            </a:r>
            <a:r>
              <a:rPr lang="en-US" sz="1800" b="1" dirty="0">
                <a:solidFill>
                  <a:srgbClr val="000000"/>
                </a:solidFill>
                <a:latin typeface="Arial" pitchFamily="34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/>
              </a:rPr>
              <a:t>Mackin¹, </a:t>
            </a:r>
            <a:r>
              <a:rPr lang="en-US" sz="1800" b="1" dirty="0">
                <a:solidFill>
                  <a:srgbClr val="000000"/>
                </a:solidFill>
                <a:latin typeface="Arial" pitchFamily="34"/>
              </a:rPr>
              <a:t>Khalid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/>
              </a:rPr>
              <a:t>Wabli¹, Benjamin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/>
              </a:rPr>
              <a:t>Thiesing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/>
              </a:rPr>
              <a:t>*, </a:t>
            </a:r>
          </a:p>
          <a:p>
            <a:pPr lvl="0" algn="ctr" hangingPunct="1"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 pitchFamily="34"/>
              </a:rPr>
              <a:t>Christopher </a:t>
            </a:r>
            <a:r>
              <a:rPr lang="en-US" sz="1800" b="1" dirty="0">
                <a:solidFill>
                  <a:srgbClr val="000000"/>
                </a:solidFill>
                <a:latin typeface="Arial" pitchFamily="34"/>
              </a:rPr>
              <a:t>J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/>
              </a:rPr>
              <a:t>. Mann¹**</a:t>
            </a:r>
            <a:r>
              <a:rPr lang="en-US" sz="1800" b="1" dirty="0">
                <a:solidFill>
                  <a:srgbClr val="000000"/>
                </a:solidFill>
                <a:latin typeface="Arial" pitchFamily="34"/>
              </a:rPr>
              <a:t/>
            </a:r>
            <a:br>
              <a:rPr lang="en-US" sz="1800" b="1" dirty="0">
                <a:solidFill>
                  <a:srgbClr val="000000"/>
                </a:solidFill>
                <a:latin typeface="Arial" pitchFamily="34"/>
              </a:rPr>
            </a:br>
            <a:r>
              <a:rPr lang="en-US" sz="1800" b="1" dirty="0">
                <a:solidFill>
                  <a:srgbClr val="000000"/>
                </a:solidFill>
                <a:latin typeface="Arial" pitchFamily="34"/>
              </a:rPr>
              <a:t>    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/>
              </a:rPr>
              <a:t>¹Optical </a:t>
            </a:r>
            <a:r>
              <a:rPr lang="en-US" sz="1800" b="1" dirty="0">
                <a:solidFill>
                  <a:srgbClr val="000000"/>
                </a:solidFill>
                <a:latin typeface="Arial" pitchFamily="34"/>
              </a:rPr>
              <a:t>Metrology Lab, Department of Physics and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/>
              </a:rPr>
              <a:t>Astronomy,</a:t>
            </a:r>
          </a:p>
          <a:p>
            <a:pPr lvl="0" algn="ctr" hangingPunct="1"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 pitchFamily="34"/>
              </a:rPr>
              <a:t>Northern </a:t>
            </a:r>
            <a:r>
              <a:rPr lang="en-US" sz="1800" b="1" dirty="0">
                <a:solidFill>
                  <a:srgbClr val="000000"/>
                </a:solidFill>
                <a:latin typeface="Arial" pitchFamily="34"/>
              </a:rPr>
              <a:t>Arizona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/>
              </a:rPr>
              <a:t>University, *Oak Ridge National Lab</a:t>
            </a:r>
          </a:p>
          <a:p>
            <a:pPr lvl="0" algn="ctr" hangingPunct="1">
              <a:spcAft>
                <a:spcPts val="0"/>
              </a:spcAft>
            </a:pPr>
            <a:endParaRPr lang="en-US" sz="1800" b="1" dirty="0">
              <a:solidFill>
                <a:srgbClr val="000000"/>
              </a:solidFill>
              <a:latin typeface="Arial" pitchFamily="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>
            <a:lum bright="-50000"/>
            <a:alphaModFix/>
          </a:blip>
          <a:srcRect/>
          <a:stretch>
            <a:fillRect/>
          </a:stretch>
        </p:blipFill>
        <p:spPr>
          <a:xfrm>
            <a:off x="9575640" y="6758280"/>
            <a:ext cx="360" cy="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alphaModFix amt="6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34335" y="573063"/>
            <a:ext cx="1045921" cy="177221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362075" y="6057873"/>
            <a:ext cx="3427455" cy="62179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NASA Space Grant Symposium</a:t>
            </a: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April 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18, 2015</a:t>
            </a: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269" y="5609086"/>
            <a:ext cx="1261756" cy="16851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3" y="5807195"/>
            <a:ext cx="1742626" cy="1408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 l="13379" t="8585" r="23581" b="7521"/>
          <a:stretch>
            <a:fillRect/>
          </a:stretch>
        </p:blipFill>
        <p:spPr>
          <a:xfrm>
            <a:off x="0" y="-36000"/>
            <a:ext cx="10080000" cy="7716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3760" y="230778"/>
            <a:ext cx="9509760" cy="7132320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999999"/>
              </a:gs>
            </a:gsLst>
            <a:lin ang="2700000"/>
          </a:gra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400" b="1" dirty="0" smtClean="0">
                <a:latin typeface="Arial" pitchFamily="18"/>
                <a:ea typeface="Microsoft YaHei" pitchFamily="2"/>
                <a:cs typeface="Mangal" pitchFamily="2"/>
              </a:rPr>
              <a:t>QUESTIONS?</a:t>
            </a:r>
            <a:endParaRPr lang="en-US" sz="3600" dirty="0" smtClean="0"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>
            <a:lum bright="-50000"/>
            <a:alphaModFix/>
          </a:blip>
          <a:srcRect/>
          <a:stretch>
            <a:fillRect/>
          </a:stretch>
        </p:blipFill>
        <p:spPr>
          <a:xfrm>
            <a:off x="9575640" y="6758280"/>
            <a:ext cx="360" cy="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022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 l="13379" t="8585" r="23581" b="7521"/>
          <a:stretch>
            <a:fillRect/>
          </a:stretch>
        </p:blipFill>
        <p:spPr>
          <a:xfrm>
            <a:off x="0" y="-36000"/>
            <a:ext cx="10080000" cy="7716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3760" y="230778"/>
            <a:ext cx="9509760" cy="7132320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999999"/>
              </a:gs>
            </a:gsLst>
            <a:lin ang="2700000"/>
          </a:gra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>
            <a:lum bright="-50000"/>
            <a:alphaModFix/>
          </a:blip>
          <a:srcRect/>
          <a:stretch>
            <a:fillRect/>
          </a:stretch>
        </p:blipFill>
        <p:spPr>
          <a:xfrm>
            <a:off x="9575640" y="6758280"/>
            <a:ext cx="360" cy="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4465" t="22536" r="18906" b="17941"/>
          <a:stretch/>
        </p:blipFill>
        <p:spPr>
          <a:xfrm>
            <a:off x="957942" y="604044"/>
            <a:ext cx="8269353" cy="59349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26379" y="6603480"/>
            <a:ext cx="504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Schematic of multiple wavelength holography setup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71" y="539549"/>
            <a:ext cx="8723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is Multiple Wavelength Digital Holography?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120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50000" contrast="-49000"/>
            <a:alphaModFix/>
          </a:blip>
          <a:srcRect l="13379" t="8585" r="23581" b="7521"/>
          <a:stretch>
            <a:fillRect/>
          </a:stretch>
        </p:blipFill>
        <p:spPr>
          <a:xfrm>
            <a:off x="0" y="-36000"/>
            <a:ext cx="10080000" cy="7716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3760" y="201750"/>
            <a:ext cx="9509760" cy="7132320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999999"/>
              </a:gs>
            </a:gsLst>
            <a:lin ang="2700000"/>
          </a:gra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ubtitle 4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>
            <a:lum bright="-50000"/>
            <a:alphaModFix/>
          </a:blip>
          <a:srcRect/>
          <a:stretch>
            <a:fillRect/>
          </a:stretch>
        </p:blipFill>
        <p:spPr>
          <a:xfrm>
            <a:off x="9575640" y="6758280"/>
            <a:ext cx="360" cy="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 l="13780" t="8585" r="23180" b="7521"/>
          <a:stretch>
            <a:fillRect/>
          </a:stretch>
        </p:blipFill>
        <p:spPr>
          <a:xfrm>
            <a:off x="-10076760" y="-3776400"/>
            <a:ext cx="36576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49903" t="20418" r="17755" b="19867"/>
          <a:stretch>
            <a:fillRect/>
          </a:stretch>
        </p:blipFill>
        <p:spPr>
          <a:xfrm>
            <a:off x="1825739" y="399276"/>
            <a:ext cx="6428160" cy="66722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Callout 10"/>
          <p:cNvSpPr/>
          <p:nvPr/>
        </p:nvSpPr>
        <p:spPr>
          <a:xfrm>
            <a:off x="3556000" y="649664"/>
            <a:ext cx="6133579" cy="32599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6616" t="13607" r="10428" b="16949"/>
          <a:stretch/>
        </p:blipFill>
        <p:spPr>
          <a:xfrm>
            <a:off x="3829038" y="819149"/>
            <a:ext cx="5587501" cy="29307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 l="13379" t="8585" r="23581" b="7521"/>
          <a:stretch>
            <a:fillRect/>
          </a:stretch>
        </p:blipFill>
        <p:spPr>
          <a:xfrm>
            <a:off x="0" y="-36000"/>
            <a:ext cx="10080000" cy="7716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3760" y="230778"/>
            <a:ext cx="9509760" cy="7132320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999999"/>
              </a:gs>
            </a:gsLst>
            <a:lin ang="2700000"/>
          </a:gra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>
            <a:lum bright="-50000"/>
            <a:alphaModFix/>
          </a:blip>
          <a:srcRect/>
          <a:stretch>
            <a:fillRect/>
          </a:stretch>
        </p:blipFill>
        <p:spPr>
          <a:xfrm>
            <a:off x="9575640" y="6758280"/>
            <a:ext cx="360" cy="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3379" t="11692" r="23581" b="7521"/>
          <a:stretch>
            <a:fillRect/>
          </a:stretch>
        </p:blipFill>
        <p:spPr>
          <a:xfrm>
            <a:off x="6012719" y="3937679"/>
            <a:ext cx="32004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7223" t="36555" r="50999" b="24710"/>
          <a:stretch>
            <a:fillRect/>
          </a:stretch>
        </p:blipFill>
        <p:spPr>
          <a:xfrm>
            <a:off x="800640" y="496080"/>
            <a:ext cx="3039839" cy="3039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54427" t="36555" r="24691" b="26324"/>
          <a:stretch>
            <a:fillRect/>
          </a:stretch>
        </p:blipFill>
        <p:spPr>
          <a:xfrm>
            <a:off x="5057279" y="501120"/>
            <a:ext cx="3066840" cy="30650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5204160" y="1008719"/>
            <a:ext cx="731519" cy="731519"/>
          </a:xfrm>
          <a:prstGeom prst="rect">
            <a:avLst/>
          </a:prstGeom>
          <a:noFill/>
          <a:ln w="54720">
            <a:solidFill>
              <a:srgbClr val="FFCC00"/>
            </a:solidFill>
            <a:prstDash val="solid"/>
          </a:ln>
        </p:spPr>
        <p:txBody>
          <a:bodyPr vert="horz" wrap="none" lIns="117000" tIns="72000" rIns="117000" bIns="72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9946" t="36555" r="48276" b="24710"/>
          <a:stretch>
            <a:fillRect/>
          </a:stretch>
        </p:blipFill>
        <p:spPr>
          <a:xfrm>
            <a:off x="1660319" y="4000320"/>
            <a:ext cx="3108959" cy="310895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Freeform 13"/>
          <p:cNvSpPr/>
          <p:nvPr/>
        </p:nvSpPr>
        <p:spPr>
          <a:xfrm>
            <a:off x="4006799" y="1828800"/>
            <a:ext cx="942480" cy="9144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C5000B"/>
          </a:solidFill>
          <a:ln w="3672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937760" y="5065200"/>
            <a:ext cx="942480" cy="9144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C5000B"/>
          </a:solidFill>
          <a:ln w="3672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12000" y="5120639"/>
            <a:ext cx="942480" cy="9144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C5000B"/>
          </a:solidFill>
          <a:ln w="3672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285040" y="1773360"/>
            <a:ext cx="942480" cy="9144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C5000B"/>
          </a:solidFill>
          <a:ln w="36720">
            <a:solidFill>
              <a:srgbClr val="000000"/>
            </a:solidFill>
            <a:prstDash val="solid"/>
          </a:ln>
        </p:spPr>
        <p:txBody>
          <a:bodyPr vert="horz" wrap="none" lIns="108000" tIns="63000" rIns="108000" bIns="63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87296" y="494719"/>
            <a:ext cx="129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635 nm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3772" y="2915610"/>
            <a:ext cx="129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635 nm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57279" y="2910077"/>
            <a:ext cx="129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66FF33"/>
                </a:solidFill>
              </a:rPr>
              <a:t>675 nm</a:t>
            </a:r>
            <a:endParaRPr lang="en-US" sz="2800" dirty="0">
              <a:solidFill>
                <a:srgbClr val="66FF3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79482" y="501120"/>
            <a:ext cx="129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66FF33"/>
                </a:solidFill>
              </a:rPr>
              <a:t>675 nm</a:t>
            </a:r>
            <a:endParaRPr lang="en-US" sz="2800" dirty="0">
              <a:solidFill>
                <a:srgbClr val="66FF3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2467" y="3488413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Hologram recorded with CCD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60037" y="3508973"/>
            <a:ext cx="303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Fourier transform of hologram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509959" y="7037308"/>
            <a:ext cx="335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Amplitude image of the hologram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992910" y="7066995"/>
            <a:ext cx="332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Corrected dual wavelength image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21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 l="13379" t="8585" r="23581" b="7521"/>
          <a:stretch>
            <a:fillRect/>
          </a:stretch>
        </p:blipFill>
        <p:spPr>
          <a:xfrm>
            <a:off x="0" y="-36000"/>
            <a:ext cx="10080000" cy="7716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3760" y="230778"/>
            <a:ext cx="9509760" cy="7132320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999999"/>
              </a:gs>
            </a:gsLst>
            <a:lin ang="2700000"/>
          </a:gra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>
            <a:lum bright="-50000"/>
            <a:alphaModFix/>
          </a:blip>
          <a:srcRect/>
          <a:stretch>
            <a:fillRect/>
          </a:stretch>
        </p:blipFill>
        <p:spPr>
          <a:xfrm>
            <a:off x="9575640" y="6758280"/>
            <a:ext cx="360" cy="3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097280" y="1110960"/>
            <a:ext cx="3617279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Three dimensional reconstruction.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10" y="399236"/>
            <a:ext cx="8513100" cy="43520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87618" y="4066260"/>
            <a:ext cx="525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Height Calibration Target, Image credit: T. Mackin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46571" y="6573614"/>
            <a:ext cx="340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section shows height values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36" t="10627" r="25420" b="11185"/>
          <a:stretch/>
        </p:blipFill>
        <p:spPr>
          <a:xfrm>
            <a:off x="476640" y="4858336"/>
            <a:ext cx="9144000" cy="1712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 l="13379" t="8585" r="23581" b="7521"/>
          <a:stretch>
            <a:fillRect/>
          </a:stretch>
        </p:blipFill>
        <p:spPr>
          <a:xfrm>
            <a:off x="0" y="-36000"/>
            <a:ext cx="10080000" cy="7716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3760" y="230778"/>
            <a:ext cx="9509760" cy="7132320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999999"/>
              </a:gs>
            </a:gsLst>
            <a:lin ang="2700000"/>
          </a:gra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400" b="1" dirty="0" smtClean="0">
                <a:latin typeface="Arial" pitchFamily="18"/>
                <a:ea typeface="Microsoft YaHei" pitchFamily="2"/>
                <a:cs typeface="Mangal" pitchFamily="2"/>
              </a:rPr>
              <a:t>Magnetic Shape Memory </a:t>
            </a:r>
            <a:r>
              <a:rPr lang="en-US" sz="4400" b="1" dirty="0" smtClean="0">
                <a:latin typeface="Arial" pitchFamily="18"/>
                <a:ea typeface="Microsoft YaHei" pitchFamily="2"/>
                <a:cs typeface="Mangal" pitchFamily="2"/>
              </a:rPr>
              <a:t>Alloy</a:t>
            </a:r>
            <a:endParaRPr lang="en-US" sz="4400" b="1" dirty="0"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1" dirty="0" smtClean="0">
                <a:latin typeface="Arial" pitchFamily="18"/>
                <a:ea typeface="Microsoft YaHei" pitchFamily="2"/>
                <a:cs typeface="Mangal" pitchFamily="2"/>
              </a:rPr>
              <a:t>(</a:t>
            </a:r>
            <a:r>
              <a:rPr lang="en-US" sz="3200" b="1" dirty="0" err="1" smtClean="0">
                <a:latin typeface="Arial" pitchFamily="18"/>
                <a:ea typeface="Microsoft YaHei" pitchFamily="2"/>
                <a:cs typeface="Mangal" pitchFamily="2"/>
              </a:rPr>
              <a:t>NiMn</a:t>
            </a:r>
            <a:r>
              <a:rPr lang="en-US" sz="3200" b="1" dirty="0" err="1" smtClean="0">
                <a:latin typeface="Arial" pitchFamily="18"/>
                <a:ea typeface="Microsoft YaHei" pitchFamily="2"/>
                <a:cs typeface="Mangal" pitchFamily="2"/>
              </a:rPr>
              <a:t>Ga</a:t>
            </a:r>
            <a:r>
              <a:rPr lang="en-US" sz="3200" b="1" dirty="0" smtClean="0">
                <a:latin typeface="Arial" pitchFamily="18"/>
                <a:ea typeface="Microsoft YaHei" pitchFamily="2"/>
                <a:cs typeface="Mangal" pitchFamily="2"/>
              </a:rPr>
              <a:t>)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3200" b="1" dirty="0"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3200" b="1" dirty="0" smtClean="0"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400" b="1" dirty="0"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400" b="1" dirty="0" smtClean="0"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400" b="1" dirty="0"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400" b="1" dirty="0" smtClean="0"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400" b="1" dirty="0" smtClean="0"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400" dirty="0"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en-US" sz="4400" dirty="0" smtClean="0">
                <a:latin typeface="Arial" pitchFamily="18"/>
                <a:ea typeface="Microsoft YaHei" pitchFamily="2"/>
                <a:cs typeface="Mangal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3600" dirty="0" smtClean="0"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>
            <a:lum bright="-50000"/>
            <a:alphaModFix/>
          </a:blip>
          <a:srcRect/>
          <a:stretch>
            <a:fillRect/>
          </a:stretch>
        </p:blipFill>
        <p:spPr>
          <a:xfrm>
            <a:off x="9575640" y="6758280"/>
            <a:ext cx="360" cy="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thehealthscience.com/thsattachs/939954/Shape%20Memory%20Alloy%20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233" y="1824870"/>
            <a:ext cx="5376814" cy="236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alphaModFix/>
          </a:blip>
          <a:srcRect l="17299" t="11118" r="19914" b="14788"/>
          <a:stretch>
            <a:fillRect/>
          </a:stretch>
        </p:blipFill>
        <p:spPr>
          <a:xfrm>
            <a:off x="940424" y="4515747"/>
            <a:ext cx="2194560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alphaModFix/>
          </a:blip>
          <a:srcRect l="17666" t="10132" r="20388" b="20088"/>
          <a:stretch>
            <a:fillRect/>
          </a:stretch>
        </p:blipFill>
        <p:spPr>
          <a:xfrm>
            <a:off x="7104600" y="4515747"/>
            <a:ext cx="2194560" cy="212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alphaModFix/>
          </a:blip>
          <a:srcRect l="17097" t="9380" r="24270" b="15559"/>
          <a:stretch>
            <a:fillRect/>
          </a:stretch>
        </p:blipFill>
        <p:spPr>
          <a:xfrm>
            <a:off x="4022512" y="4515747"/>
            <a:ext cx="2194560" cy="2194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18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 l="13379" t="8585" r="23581" b="7521"/>
          <a:stretch>
            <a:fillRect/>
          </a:stretch>
        </p:blipFill>
        <p:spPr>
          <a:xfrm>
            <a:off x="0" y="-36000"/>
            <a:ext cx="10080000" cy="7716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3760" y="230778"/>
            <a:ext cx="9509760" cy="7132320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999999"/>
              </a:gs>
            </a:gsLst>
            <a:lin ang="2700000"/>
          </a:gra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>
            <a:lum bright="-50000"/>
            <a:alphaModFix/>
          </a:blip>
          <a:srcRect/>
          <a:stretch>
            <a:fillRect/>
          </a:stretch>
        </p:blipFill>
        <p:spPr>
          <a:xfrm>
            <a:off x="9575640" y="6758280"/>
            <a:ext cx="360" cy="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5" y="493485"/>
            <a:ext cx="8305439" cy="63083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094514" y="3207657"/>
            <a:ext cx="406400" cy="464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94514" y="6264068"/>
            <a:ext cx="406400" cy="464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00564" y="3236170"/>
            <a:ext cx="406400" cy="464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6049" y="6327418"/>
            <a:ext cx="406400" cy="464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83797" y="6801822"/>
            <a:ext cx="435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Ni-38Al-6Pt *Image credit: B. </a:t>
            </a:r>
            <a:r>
              <a:rPr lang="en-US" dirty="0" err="1" smtClean="0"/>
              <a:t>Thiesing</a:t>
            </a:r>
            <a:r>
              <a:rPr lang="en-US" dirty="0" smtClean="0"/>
              <a:t> ORNL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 l="13379" t="8585" r="23581" b="7521"/>
          <a:stretch>
            <a:fillRect/>
          </a:stretch>
        </p:blipFill>
        <p:spPr>
          <a:xfrm>
            <a:off x="0" y="-36000"/>
            <a:ext cx="10080000" cy="7716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3760" y="230778"/>
            <a:ext cx="9509760" cy="7132320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999999"/>
              </a:gs>
            </a:gsLst>
            <a:lin ang="2700000"/>
          </a:gra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1" dirty="0" smtClean="0">
                <a:latin typeface="Arial" pitchFamily="18"/>
                <a:ea typeface="Microsoft YaHei" pitchFamily="2"/>
                <a:cs typeface="Mangal" pitchFamily="2"/>
              </a:rPr>
              <a:t>Future Work</a:t>
            </a:r>
            <a:r>
              <a:rPr lang="en-US" sz="3600" b="1" dirty="0" smtClean="0">
                <a:latin typeface="Arial" pitchFamily="18"/>
                <a:ea typeface="Microsoft YaHei" pitchFamily="2"/>
                <a:cs typeface="Mangal" pitchFamily="2"/>
              </a:rPr>
              <a:t>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3600" dirty="0" smtClean="0"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dirty="0" smtClean="0">
                <a:latin typeface="Arial" pitchFamily="18"/>
                <a:ea typeface="Microsoft YaHei" pitchFamily="2"/>
                <a:cs typeface="Mangal" pitchFamily="2"/>
              </a:rPr>
              <a:t>-Beam Optimization</a:t>
            </a:r>
          </a:p>
          <a:p>
            <a:pPr algn="ctr" hangingPunct="0"/>
            <a:r>
              <a:rPr lang="en-US" sz="3600" dirty="0" smtClean="0">
                <a:latin typeface="Arial" pitchFamily="18"/>
                <a:ea typeface="Microsoft YaHei" pitchFamily="2"/>
                <a:cs typeface="Mangal" pitchFamily="2"/>
              </a:rPr>
              <a:t>-Animation</a:t>
            </a:r>
          </a:p>
          <a:p>
            <a:pPr algn="ctr" hangingPunct="0"/>
            <a:r>
              <a:rPr lang="en-US" sz="3600" dirty="0" smtClean="0">
                <a:latin typeface="Arial" pitchFamily="18"/>
                <a:ea typeface="Microsoft YaHei" pitchFamily="2"/>
                <a:cs typeface="Mangal" pitchFamily="2"/>
              </a:rPr>
              <a:t>-Magnetic Cycling of MSMA</a:t>
            </a:r>
            <a:endParaRPr lang="en-US" sz="3600" dirty="0"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3600" dirty="0" smtClean="0"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3600" dirty="0" smtClean="0"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>
            <a:lum bright="-50000"/>
            <a:alphaModFix/>
          </a:blip>
          <a:srcRect/>
          <a:stretch>
            <a:fillRect/>
          </a:stretch>
        </p:blipFill>
        <p:spPr>
          <a:xfrm>
            <a:off x="9575640" y="6758280"/>
            <a:ext cx="360" cy="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6312" y="731837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6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 l="13379" t="8585" r="23581" b="7521"/>
          <a:stretch>
            <a:fillRect/>
          </a:stretch>
        </p:blipFill>
        <p:spPr>
          <a:xfrm>
            <a:off x="0" y="-36000"/>
            <a:ext cx="10080000" cy="7716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3760" y="230778"/>
            <a:ext cx="9509760" cy="7132320"/>
          </a:xfrm>
          <a:prstGeom prst="rect">
            <a:avLst/>
          </a:prstGeom>
          <a:gradFill>
            <a:gsLst>
              <a:gs pos="0">
                <a:srgbClr val="EEEEEE"/>
              </a:gs>
              <a:gs pos="100000">
                <a:srgbClr val="999999"/>
              </a:gs>
            </a:gsLst>
            <a:lin ang="2700000"/>
          </a:gra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400" b="1" dirty="0" smtClean="0">
                <a:latin typeface="Arial" pitchFamily="18"/>
                <a:ea typeface="Microsoft YaHei" pitchFamily="2"/>
                <a:cs typeface="Mangal" pitchFamily="2"/>
              </a:rPr>
              <a:t>Acknowledgements: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400" b="1" dirty="0" smtClean="0">
              <a:latin typeface="Arial" pitchFamily="18"/>
              <a:ea typeface="Microsoft YaHei" pitchFamily="2"/>
              <a:cs typeface="Mangal" pitchFamily="2"/>
            </a:endParaRPr>
          </a:p>
          <a:p>
            <a:pPr lvl="0" algn="ctr"/>
            <a:r>
              <a:rPr lang="en-US" sz="2800" dirty="0">
                <a:solidFill>
                  <a:srgbClr val="000000"/>
                </a:solidFill>
                <a:latin typeface="Arial" pitchFamily="34"/>
              </a:rPr>
              <a:t>Khalid Wabli¹, Benjamin </a:t>
            </a:r>
            <a:r>
              <a:rPr lang="en-US" sz="2800" dirty="0" err="1">
                <a:solidFill>
                  <a:srgbClr val="000000"/>
                </a:solidFill>
                <a:latin typeface="Arial" pitchFamily="34"/>
              </a:rPr>
              <a:t>Thiesing</a:t>
            </a:r>
            <a:r>
              <a:rPr lang="en-US" sz="2800" dirty="0">
                <a:solidFill>
                  <a:srgbClr val="000000"/>
                </a:solidFill>
                <a:latin typeface="Arial" pitchFamily="34"/>
              </a:rPr>
              <a:t>*, </a:t>
            </a:r>
          </a:p>
          <a:p>
            <a:pPr lvl="0" algn="ctr"/>
            <a:r>
              <a:rPr lang="en-US" sz="2800" dirty="0">
                <a:solidFill>
                  <a:srgbClr val="000000"/>
                </a:solidFill>
                <a:latin typeface="Arial" pitchFamily="34"/>
              </a:rPr>
              <a:t>Christopher J. Mann¹</a:t>
            </a:r>
            <a:r>
              <a:rPr lang="en-US" sz="2800" dirty="0" smtClean="0">
                <a:solidFill>
                  <a:srgbClr val="000000"/>
                </a:solidFill>
                <a:latin typeface="Arial" pitchFamily="34"/>
              </a:rPr>
              <a:t>**</a:t>
            </a:r>
            <a:r>
              <a:rPr lang="en-US" sz="2800" dirty="0">
                <a:solidFill>
                  <a:srgbClr val="000000"/>
                </a:solidFill>
                <a:latin typeface="Arial" pitchFamily="34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Arial" pitchFamily="34"/>
              </a:rPr>
            </a:br>
            <a:r>
              <a:rPr lang="en-US" sz="2800" dirty="0">
                <a:solidFill>
                  <a:srgbClr val="000000"/>
                </a:solidFill>
                <a:latin typeface="Arial" pitchFamily="34"/>
              </a:rPr>
              <a:t>     ¹Optical Metrology Lab, </a:t>
            </a:r>
            <a:endParaRPr lang="en-US" sz="2800" dirty="0" smtClean="0">
              <a:solidFill>
                <a:srgbClr val="000000"/>
              </a:solidFill>
              <a:latin typeface="Arial" pitchFamily="34"/>
            </a:endParaRPr>
          </a:p>
          <a:p>
            <a:pPr lvl="0" algn="ctr"/>
            <a:r>
              <a:rPr lang="en-US" sz="2800" dirty="0" smtClean="0">
                <a:solidFill>
                  <a:srgbClr val="000000"/>
                </a:solidFill>
                <a:latin typeface="Arial" pitchFamily="34"/>
              </a:rPr>
              <a:t>Department </a:t>
            </a:r>
            <a:r>
              <a:rPr lang="en-US" sz="2800" dirty="0">
                <a:solidFill>
                  <a:srgbClr val="000000"/>
                </a:solidFill>
                <a:latin typeface="Arial" pitchFamily="34"/>
              </a:rPr>
              <a:t>of Physics and Astronomy,</a:t>
            </a:r>
          </a:p>
          <a:p>
            <a:pPr lvl="0" algn="ctr"/>
            <a:r>
              <a:rPr lang="en-US" sz="2800" dirty="0">
                <a:solidFill>
                  <a:srgbClr val="000000"/>
                </a:solidFill>
                <a:latin typeface="Arial" pitchFamily="34"/>
              </a:rPr>
              <a:t>Northern Arizona </a:t>
            </a:r>
            <a:r>
              <a:rPr lang="en-US" sz="2800" dirty="0" smtClean="0">
                <a:solidFill>
                  <a:srgbClr val="000000"/>
                </a:solidFill>
                <a:latin typeface="Arial" pitchFamily="34"/>
              </a:rPr>
              <a:t>University </a:t>
            </a:r>
          </a:p>
          <a:p>
            <a:pPr lvl="0" algn="ctr"/>
            <a:r>
              <a:rPr lang="en-US" sz="2800" dirty="0" smtClean="0">
                <a:solidFill>
                  <a:srgbClr val="000000"/>
                </a:solidFill>
                <a:latin typeface="Arial" pitchFamily="34"/>
              </a:rPr>
              <a:t>*</a:t>
            </a:r>
            <a:r>
              <a:rPr lang="en-US" sz="2800" dirty="0">
                <a:solidFill>
                  <a:srgbClr val="000000"/>
                </a:solidFill>
                <a:latin typeface="Arial" pitchFamily="34"/>
              </a:rPr>
              <a:t>Oak Ridge National </a:t>
            </a:r>
            <a:r>
              <a:rPr lang="en-US" sz="2800" dirty="0" smtClean="0">
                <a:solidFill>
                  <a:srgbClr val="000000"/>
                </a:solidFill>
                <a:latin typeface="Arial" pitchFamily="34"/>
              </a:rPr>
              <a:t>Lab</a:t>
            </a:r>
          </a:p>
          <a:p>
            <a:pPr lvl="0" algn="ctr"/>
            <a:endParaRPr lang="en-US" sz="2800" dirty="0">
              <a:solidFill>
                <a:srgbClr val="000000"/>
              </a:solidFill>
              <a:latin typeface="Arial" pitchFamily="34"/>
            </a:endParaRPr>
          </a:p>
          <a:p>
            <a:pPr lvl="0" algn="ctr"/>
            <a:r>
              <a:rPr lang="en-US" sz="2800" dirty="0" smtClean="0">
                <a:solidFill>
                  <a:srgbClr val="000000"/>
                </a:solidFill>
                <a:latin typeface="Arial" pitchFamily="34"/>
              </a:rPr>
              <a:t>NAU Mechanical Engineering Department (MSMA)</a:t>
            </a:r>
            <a:endParaRPr lang="en-US" sz="2800" dirty="0">
              <a:solidFill>
                <a:srgbClr val="000000"/>
              </a:solidFill>
              <a:latin typeface="Arial" pitchFamily="34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400" dirty="0" smtClean="0"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>
            <a:lum bright="-50000"/>
            <a:alphaModFix/>
          </a:blip>
          <a:srcRect/>
          <a:stretch>
            <a:fillRect/>
          </a:stretch>
        </p:blipFill>
        <p:spPr>
          <a:xfrm>
            <a:off x="9575640" y="6758280"/>
            <a:ext cx="360" cy="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144</Words>
  <Application>Microsoft Office PowerPoint</Application>
  <PresentationFormat>Custom</PresentationFormat>
  <Paragraphs>56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 Unicode MS</vt:lpstr>
      <vt:lpstr>Microsoft YaHei</vt:lpstr>
      <vt:lpstr>Arial</vt:lpstr>
      <vt:lpstr>Calibri</vt:lpstr>
      <vt:lpstr>Mangal</vt:lpstr>
      <vt:lpstr>Tahoma</vt:lpstr>
      <vt:lpstr>Times New Roman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Della Street</dc:creator>
  <cp:lastModifiedBy>T Mackin</cp:lastModifiedBy>
  <cp:revision>33</cp:revision>
  <dcterms:created xsi:type="dcterms:W3CDTF">2014-04-10T13:23:13Z</dcterms:created>
  <dcterms:modified xsi:type="dcterms:W3CDTF">2015-04-04T01:27:44Z</dcterms:modified>
</cp:coreProperties>
</file>