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sldIdLst>
    <p:sldId id="270" r:id="rId2"/>
    <p:sldId id="272" r:id="rId3"/>
    <p:sldId id="296" r:id="rId4"/>
    <p:sldId id="278" r:id="rId5"/>
    <p:sldId id="287" r:id="rId6"/>
    <p:sldId id="286" r:id="rId7"/>
    <p:sldId id="288" r:id="rId8"/>
    <p:sldId id="273" r:id="rId9"/>
    <p:sldId id="292" r:id="rId10"/>
    <p:sldId id="281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56" autoAdjust="0"/>
    <p:restoredTop sz="89130" autoAdjust="0"/>
  </p:normalViewPr>
  <p:slideViewPr>
    <p:cSldViewPr snapToGrid="0">
      <p:cViewPr varScale="1">
        <p:scale>
          <a:sx n="101" d="100"/>
          <a:sy n="101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Distance</a:t>
            </a:r>
            <a:r>
              <a:rPr lang="en-US" baseline="0" dirty="0"/>
              <a:t> vs. Iris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Ideal Distance</c:v>
          </c:tx>
          <c:xVal>
            <c:numRef>
              <c:f>Sheet1!$J$2:$J$15</c:f>
              <c:numCache>
                <c:formatCode>0</c:formatCode>
                <c:ptCount val="14"/>
                <c:pt idx="0">
                  <c:v>1017.8760197630929</c:v>
                </c:pt>
                <c:pt idx="1">
                  <c:v>254.46900494077323</c:v>
                </c:pt>
                <c:pt idx="2">
                  <c:v>113.09733552923255</c:v>
                </c:pt>
                <c:pt idx="3">
                  <c:v>63.617251235193308</c:v>
                </c:pt>
                <c:pt idx="4">
                  <c:v>40.715040790523723</c:v>
                </c:pt>
                <c:pt idx="5">
                  <c:v>28.274333882308138</c:v>
                </c:pt>
                <c:pt idx="6">
                  <c:v>20.772979995165166</c:v>
                </c:pt>
                <c:pt idx="7">
                  <c:v>15.904312808798327</c:v>
                </c:pt>
                <c:pt idx="8">
                  <c:v>12.566370614359172</c:v>
                </c:pt>
                <c:pt idx="9">
                  <c:v>10.178760197630931</c:v>
                </c:pt>
                <c:pt idx="10">
                  <c:v>8.4121985104387864</c:v>
                </c:pt>
                <c:pt idx="11">
                  <c:v>7.0685834705770345</c:v>
                </c:pt>
                <c:pt idx="12">
                  <c:v>6.0229350281839817</c:v>
                </c:pt>
                <c:pt idx="13">
                  <c:v>5.1932449987912914</c:v>
                </c:pt>
              </c:numCache>
            </c:numRef>
          </c:xVal>
          <c:yVal>
            <c:numRef>
              <c:f>Sheet1!$K$2:$K$41</c:f>
              <c:numCache>
                <c:formatCode>0.00</c:formatCode>
                <c:ptCount val="40"/>
                <c:pt idx="0">
                  <c:v>29.698484809834998</c:v>
                </c:pt>
                <c:pt idx="1">
                  <c:v>14.849242404917499</c:v>
                </c:pt>
                <c:pt idx="2">
                  <c:v>9.8994949366116654</c:v>
                </c:pt>
                <c:pt idx="3">
                  <c:v>7.4246212024587495</c:v>
                </c:pt>
                <c:pt idx="4">
                  <c:v>5.9396969619669999</c:v>
                </c:pt>
                <c:pt idx="5">
                  <c:v>4.9497474683058327</c:v>
                </c:pt>
                <c:pt idx="6">
                  <c:v>4.2426406871192857</c:v>
                </c:pt>
                <c:pt idx="7">
                  <c:v>3.7123106012293747</c:v>
                </c:pt>
                <c:pt idx="8">
                  <c:v>3.2998316455372221</c:v>
                </c:pt>
                <c:pt idx="9">
                  <c:v>2.9698484809835</c:v>
                </c:pt>
                <c:pt idx="10">
                  <c:v>2.6998622554395455</c:v>
                </c:pt>
                <c:pt idx="11">
                  <c:v>2.4748737341529163</c:v>
                </c:pt>
                <c:pt idx="12">
                  <c:v>2.2844988315257693</c:v>
                </c:pt>
                <c:pt idx="13">
                  <c:v>2.1213203435596428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Far Point</c:v>
                </c:pt>
              </c:strCache>
            </c:strRef>
          </c:tx>
          <c:xVal>
            <c:numRef>
              <c:f>Sheet1!$J$2:$J$15</c:f>
              <c:numCache>
                <c:formatCode>0</c:formatCode>
                <c:ptCount val="14"/>
                <c:pt idx="0">
                  <c:v>1017.8760197630929</c:v>
                </c:pt>
                <c:pt idx="1">
                  <c:v>254.46900494077323</c:v>
                </c:pt>
                <c:pt idx="2">
                  <c:v>113.09733552923255</c:v>
                </c:pt>
                <c:pt idx="3">
                  <c:v>63.617251235193308</c:v>
                </c:pt>
                <c:pt idx="4">
                  <c:v>40.715040790523723</c:v>
                </c:pt>
                <c:pt idx="5">
                  <c:v>28.274333882308138</c:v>
                </c:pt>
                <c:pt idx="6">
                  <c:v>20.772979995165166</c:v>
                </c:pt>
                <c:pt idx="7">
                  <c:v>15.904312808798327</c:v>
                </c:pt>
                <c:pt idx="8">
                  <c:v>12.566370614359172</c:v>
                </c:pt>
                <c:pt idx="9">
                  <c:v>10.178760197630931</c:v>
                </c:pt>
                <c:pt idx="10">
                  <c:v>8.4121985104387864</c:v>
                </c:pt>
                <c:pt idx="11">
                  <c:v>7.0685834705770345</c:v>
                </c:pt>
                <c:pt idx="12">
                  <c:v>6.0229350281839817</c:v>
                </c:pt>
                <c:pt idx="13">
                  <c:v>5.1932449987912914</c:v>
                </c:pt>
              </c:numCache>
            </c:numRef>
          </c:xVal>
          <c:yVal>
            <c:numRef>
              <c:f>Sheet1!$J$2:$J$15</c:f>
              <c:numCache>
                <c:formatCode>0</c:formatCode>
                <c:ptCount val="14"/>
                <c:pt idx="0">
                  <c:v>1017.8760197630929</c:v>
                </c:pt>
                <c:pt idx="1">
                  <c:v>254.46900494077323</c:v>
                </c:pt>
                <c:pt idx="2">
                  <c:v>113.09733552923255</c:v>
                </c:pt>
                <c:pt idx="3">
                  <c:v>63.617251235193308</c:v>
                </c:pt>
                <c:pt idx="4">
                  <c:v>40.715040790523723</c:v>
                </c:pt>
                <c:pt idx="5">
                  <c:v>28.274333882308138</c:v>
                </c:pt>
                <c:pt idx="6">
                  <c:v>20.772979995165166</c:v>
                </c:pt>
                <c:pt idx="7">
                  <c:v>15.904312808798327</c:v>
                </c:pt>
                <c:pt idx="8">
                  <c:v>12.566370614359172</c:v>
                </c:pt>
                <c:pt idx="9">
                  <c:v>10.178760197630931</c:v>
                </c:pt>
                <c:pt idx="10">
                  <c:v>8.4121985104387864</c:v>
                </c:pt>
                <c:pt idx="11">
                  <c:v>7.0685834705770345</c:v>
                </c:pt>
                <c:pt idx="12">
                  <c:v>6.0229350281839817</c:v>
                </c:pt>
                <c:pt idx="13">
                  <c:v>5.1932449987912914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Sheet1!$M$1</c:f>
              <c:strCache>
                <c:ptCount val="1"/>
                <c:pt idx="0">
                  <c:v>NearPoint</c:v>
                </c:pt>
              </c:strCache>
            </c:strRef>
          </c:tx>
          <c:xVal>
            <c:numRef>
              <c:f>Sheet1!$J$2:$J$15</c:f>
              <c:numCache>
                <c:formatCode>0</c:formatCode>
                <c:ptCount val="14"/>
                <c:pt idx="0">
                  <c:v>1017.8760197630929</c:v>
                </c:pt>
                <c:pt idx="1">
                  <c:v>254.46900494077323</c:v>
                </c:pt>
                <c:pt idx="2">
                  <c:v>113.09733552923255</c:v>
                </c:pt>
                <c:pt idx="3">
                  <c:v>63.617251235193308</c:v>
                </c:pt>
                <c:pt idx="4">
                  <c:v>40.715040790523723</c:v>
                </c:pt>
                <c:pt idx="5">
                  <c:v>28.274333882308138</c:v>
                </c:pt>
                <c:pt idx="6">
                  <c:v>20.772979995165166</c:v>
                </c:pt>
                <c:pt idx="7">
                  <c:v>15.904312808798327</c:v>
                </c:pt>
                <c:pt idx="8">
                  <c:v>12.566370614359172</c:v>
                </c:pt>
                <c:pt idx="9">
                  <c:v>10.178760197630931</c:v>
                </c:pt>
                <c:pt idx="10">
                  <c:v>8.4121985104387864</c:v>
                </c:pt>
                <c:pt idx="11">
                  <c:v>7.0685834705770345</c:v>
                </c:pt>
                <c:pt idx="12">
                  <c:v>6.0229350281839817</c:v>
                </c:pt>
                <c:pt idx="13">
                  <c:v>5.1932449987912914</c:v>
                </c:pt>
              </c:numCache>
            </c:numRef>
          </c:xVal>
          <c:yVal>
            <c:numRef>
              <c:f>Sheet1!$M$2:$M$15</c:f>
              <c:numCache>
                <c:formatCode>0.00</c:formatCode>
                <c:ptCount val="14"/>
                <c:pt idx="0">
                  <c:v>11.200810788434167</c:v>
                </c:pt>
                <c:pt idx="1">
                  <c:v>5.6025216486804741</c:v>
                </c:pt>
                <c:pt idx="2">
                  <c:v>3.736426335405818</c:v>
                </c:pt>
                <c:pt idx="3">
                  <c:v>2.8033794796584872</c:v>
                </c:pt>
                <c:pt idx="4">
                  <c:v>2.2435520076492379</c:v>
                </c:pt>
                <c:pt idx="5">
                  <c:v>1.8703342281159074</c:v>
                </c:pt>
                <c:pt idx="6">
                  <c:v>1.603750559089784</c:v>
                </c:pt>
                <c:pt idx="7">
                  <c:v>1.4038132095872027</c:v>
                </c:pt>
                <c:pt idx="8">
                  <c:v>1.2483067401734094</c:v>
                </c:pt>
                <c:pt idx="9">
                  <c:v>1.1239018871881057</c:v>
                </c:pt>
                <c:pt idx="10">
                  <c:v>1.0221163919388803</c:v>
                </c:pt>
                <c:pt idx="11">
                  <c:v>0.93729541529792171</c:v>
                </c:pt>
                <c:pt idx="12">
                  <c:v>0.86552406863871367</c:v>
                </c:pt>
                <c:pt idx="13">
                  <c:v>0.8040060029427144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218208"/>
        <c:axId val="252218768"/>
      </c:scatterChart>
      <c:valAx>
        <c:axId val="252218208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Iris (mm^2)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52218768"/>
        <c:crosses val="autoZero"/>
        <c:crossBetween val="midCat"/>
      </c:valAx>
      <c:valAx>
        <c:axId val="2522187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52218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Blur Ratio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Blur Ratio</c:v>
          </c:tx>
          <c:xVal>
            <c:numRef>
              <c:f>Sheet1!$K$2:$K$15</c:f>
              <c:numCache>
                <c:formatCode>0.00</c:formatCode>
                <c:ptCount val="14"/>
                <c:pt idx="0">
                  <c:v>29.698484809834998</c:v>
                </c:pt>
                <c:pt idx="1">
                  <c:v>14.849242404917499</c:v>
                </c:pt>
                <c:pt idx="2">
                  <c:v>9.8994949366116654</c:v>
                </c:pt>
                <c:pt idx="3">
                  <c:v>7.4246212024587495</c:v>
                </c:pt>
                <c:pt idx="4">
                  <c:v>5.9396969619669999</c:v>
                </c:pt>
                <c:pt idx="5">
                  <c:v>4.9497474683058327</c:v>
                </c:pt>
                <c:pt idx="6">
                  <c:v>4.2426406871192857</c:v>
                </c:pt>
                <c:pt idx="7">
                  <c:v>3.7123106012293747</c:v>
                </c:pt>
                <c:pt idx="8">
                  <c:v>3.2998316455372221</c:v>
                </c:pt>
                <c:pt idx="9">
                  <c:v>2.9698484809835</c:v>
                </c:pt>
                <c:pt idx="10">
                  <c:v>2.6998622554395455</c:v>
                </c:pt>
                <c:pt idx="11">
                  <c:v>2.4748737341529163</c:v>
                </c:pt>
                <c:pt idx="12">
                  <c:v>2.2844988315257693</c:v>
                </c:pt>
                <c:pt idx="13">
                  <c:v>2.1213203435596428</c:v>
                </c:pt>
              </c:numCache>
            </c:numRef>
          </c:xVal>
          <c:yVal>
            <c:numRef>
              <c:f>Sheet1!$T$2:$T$15</c:f>
              <c:numCache>
                <c:formatCode>0.000</c:formatCode>
                <c:ptCount val="14"/>
                <c:pt idx="0">
                  <c:v>0.47028652549411804</c:v>
                </c:pt>
                <c:pt idx="1">
                  <c:v>0.51166048698653877</c:v>
                </c:pt>
                <c:pt idx="2">
                  <c:v>0.55303444847895955</c:v>
                </c:pt>
                <c:pt idx="3">
                  <c:v>0.59440840997138034</c:v>
                </c:pt>
                <c:pt idx="4">
                  <c:v>0.63578237146380101</c:v>
                </c:pt>
                <c:pt idx="5">
                  <c:v>0.6771563329562218</c:v>
                </c:pt>
                <c:pt idx="6">
                  <c:v>0.71853029444864269</c:v>
                </c:pt>
                <c:pt idx="7">
                  <c:v>0.75990425594106326</c:v>
                </c:pt>
                <c:pt idx="8">
                  <c:v>0.80127821743348404</c:v>
                </c:pt>
                <c:pt idx="9">
                  <c:v>0.84265217892590472</c:v>
                </c:pt>
                <c:pt idx="10">
                  <c:v>0.88402614041832561</c:v>
                </c:pt>
                <c:pt idx="11">
                  <c:v>0.92540010191074651</c:v>
                </c:pt>
                <c:pt idx="12">
                  <c:v>0.96677406340316696</c:v>
                </c:pt>
                <c:pt idx="13">
                  <c:v>1.0081480248955879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221008"/>
        <c:axId val="252221568"/>
      </c:scatterChart>
      <c:valAx>
        <c:axId val="25222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52221568"/>
        <c:crosses val="autoZero"/>
        <c:crossBetween val="midCat"/>
      </c:valAx>
      <c:valAx>
        <c:axId val="252221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Blur</a:t>
                </a:r>
                <a:r>
                  <a:rPr lang="en-US" baseline="0" dirty="0"/>
                  <a:t> Ratio</a:t>
                </a:r>
                <a:endParaRPr lang="en-US" dirty="0"/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2522210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8696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239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460057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460057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460057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460057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2388" y="1992573"/>
            <a:ext cx="779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hape 60"/>
          <p:cNvSpPr txBox="1">
            <a:spLocks noGrp="1"/>
          </p:cNvSpPr>
          <p:nvPr>
            <p:ph type="body" idx="1"/>
          </p:nvPr>
        </p:nvSpPr>
        <p:spPr>
          <a:xfrm>
            <a:off x="682388" y="1787856"/>
            <a:ext cx="7792872" cy="4338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10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15875" y="0"/>
            <a:ext cx="304799" cy="6858000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0" y="520700"/>
            <a:ext cx="9144000" cy="0"/>
          </a:xfrm>
          <a:prstGeom prst="straightConnector1">
            <a:avLst/>
          </a:prstGeom>
          <a:noFill/>
          <a:ln w="76200" cap="flat">
            <a:solidFill>
              <a:srgbClr val="FFCE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>
            <a:off x="431800" y="685800"/>
            <a:ext cx="2565400" cy="61721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31800" y="6096000"/>
            <a:ext cx="584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480218" y="6317455"/>
            <a:ext cx="944562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460057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4264" r="14881" b="25833"/>
          <a:stretch/>
        </p:blipFill>
        <p:spPr bwMode="auto">
          <a:xfrm>
            <a:off x="8241473" y="5958929"/>
            <a:ext cx="795647" cy="8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74755" r="5515" b="6347"/>
          <a:stretch/>
        </p:blipFill>
        <p:spPr bwMode="auto">
          <a:xfrm>
            <a:off x="5985164" y="6273223"/>
            <a:ext cx="2220684" cy="4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L="855663" marR="0" indent="-220663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Imaging Scheme for Low Light Conditions from a Moving Robotic Vehicle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Chang</a:t>
            </a:r>
          </a:p>
          <a:p>
            <a:r>
              <a:rPr lang="en-US" dirty="0" err="1" smtClean="0"/>
              <a:t>Jekan</a:t>
            </a:r>
            <a:r>
              <a:rPr lang="en-US" dirty="0" smtClean="0"/>
              <a:t> </a:t>
            </a:r>
            <a:r>
              <a:rPr lang="en-US" dirty="0" err="1" smtClean="0"/>
              <a:t>Thanga</a:t>
            </a:r>
            <a:endParaRPr lang="en-US" dirty="0" smtClean="0"/>
          </a:p>
          <a:p>
            <a:r>
              <a:rPr lang="en-US" dirty="0" smtClean="0"/>
              <a:t>Arizona State University</a:t>
            </a:r>
          </a:p>
          <a:p>
            <a:r>
              <a:rPr lang="en-US" dirty="0" smtClean="0"/>
              <a:t>April 18,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</a:t>
            </a:r>
            <a:r>
              <a:rPr lang="en-US" sz="2400" dirty="0" smtClean="0"/>
              <a:t>any methods improve imaging performance in low light, but they are insufficient for cave-like environments.</a:t>
            </a:r>
          </a:p>
          <a:p>
            <a:r>
              <a:rPr lang="en-US" sz="2400" dirty="0" smtClean="0"/>
              <a:t>Flashtubes introduce the most light in small durations to address image quality concerns in a small physical and power footprint.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9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3965812" cy="4338305"/>
          </a:xfrm>
        </p:spPr>
        <p:txBody>
          <a:bodyPr/>
          <a:lstStyle/>
          <a:p>
            <a:r>
              <a:rPr lang="en-US" sz="2400" dirty="0" err="1" smtClean="0"/>
              <a:t>Lunarean</a:t>
            </a:r>
            <a:r>
              <a:rPr lang="en-US" sz="2400" dirty="0" smtClean="0"/>
              <a:t> lava tubes have unknown lighting conditions/geometry</a:t>
            </a:r>
          </a:p>
          <a:p>
            <a:r>
              <a:rPr lang="en-US" sz="2400" dirty="0" smtClean="0"/>
              <a:t>Return images of lava tube interior for science from flying </a:t>
            </a:r>
            <a:r>
              <a:rPr lang="en-US" sz="2400" dirty="0" err="1" smtClean="0"/>
              <a:t>pitbots</a:t>
            </a: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15861" y="4465868"/>
            <a:ext cx="2944264" cy="1744927"/>
            <a:chOff x="5405399" y="3014663"/>
            <a:chExt cx="3505239" cy="22145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48413" y="5229225"/>
              <a:ext cx="119538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43800" y="3724275"/>
              <a:ext cx="0" cy="15049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543800" y="3014663"/>
              <a:ext cx="700088" cy="7096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243888" y="3014663"/>
              <a:ext cx="6667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405399" y="3014663"/>
              <a:ext cx="6667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72149" y="3014663"/>
              <a:ext cx="666750" cy="6667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38899" y="3681413"/>
              <a:ext cx="0" cy="6381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695950" y="4319588"/>
              <a:ext cx="104294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348413" y="4319588"/>
              <a:ext cx="390487" cy="90963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695950" y="5229225"/>
              <a:ext cx="652464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26940" y="4424362"/>
              <a:ext cx="521474" cy="742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55" y="1658530"/>
            <a:ext cx="3220616" cy="40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Image Quality</a:t>
            </a:r>
            <a:endParaRPr lang="en-US" dirty="0"/>
          </a:p>
        </p:txBody>
      </p:sp>
      <p:pic>
        <p:nvPicPr>
          <p:cNvPr id="1026" name="Picture 2" descr="http://raresportbikesforsale.com/wp-content/uploads/2010/06/motion-bl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847172"/>
            <a:ext cx="2441080" cy="16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0449" y="2840490"/>
            <a:ext cx="2109760" cy="2823534"/>
            <a:chOff x="9505949" y="2947210"/>
            <a:chExt cx="2109760" cy="2823534"/>
          </a:xfrm>
        </p:grpSpPr>
        <p:pic>
          <p:nvPicPr>
            <p:cNvPr id="14" name="Picture 2" descr="Ilustrasi-Depth-Of-Field.jpeg (518×576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98" b="65828"/>
            <a:stretch/>
          </p:blipFill>
          <p:spPr bwMode="auto">
            <a:xfrm>
              <a:off x="9505949" y="2947210"/>
              <a:ext cx="2109759" cy="146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lustrasi-Depth-Of-Field.jpeg (518×576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98" t="68215"/>
            <a:stretch/>
          </p:blipFill>
          <p:spPr bwMode="auto">
            <a:xfrm>
              <a:off x="9505949" y="4410075"/>
              <a:ext cx="2109760" cy="136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63526" y="2878590"/>
            <a:ext cx="2365424" cy="2731122"/>
            <a:chOff x="6283276" y="3482118"/>
            <a:chExt cx="2136824" cy="2467180"/>
          </a:xfrm>
        </p:grpSpPr>
        <p:pic>
          <p:nvPicPr>
            <p:cNvPr id="18" name="Picture 2" descr="http://www.buildart.com/images/images2012/CAMERA_ISO_80-160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" r="66590" b="41995"/>
            <a:stretch/>
          </p:blipFill>
          <p:spPr bwMode="auto">
            <a:xfrm>
              <a:off x="6283276" y="3482118"/>
              <a:ext cx="2136824" cy="122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buildart.com/images/images2012/CAMERA_ISO_80-160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0" t="4565" b="42956"/>
            <a:stretch/>
          </p:blipFill>
          <p:spPr bwMode="auto">
            <a:xfrm>
              <a:off x="6283276" y="4704160"/>
              <a:ext cx="2136824" cy="1245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663526" y="2226007"/>
            <a:ext cx="2346561" cy="612444"/>
          </a:xfrm>
        </p:spPr>
        <p:txBody>
          <a:bodyPr/>
          <a:lstStyle/>
          <a:p>
            <a:pPr marL="203200" indent="0" algn="ctr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 Gain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Placeholder 20"/>
          <p:cNvSpPr txBox="1">
            <a:spLocks/>
          </p:cNvSpPr>
          <p:nvPr/>
        </p:nvSpPr>
        <p:spPr>
          <a:xfrm>
            <a:off x="3152775" y="2234728"/>
            <a:ext cx="2752725" cy="612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algn="ctr">
              <a:buFont typeface="Times New Roman"/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Depth of Field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 Placeholder 20"/>
          <p:cNvSpPr txBox="1">
            <a:spLocks/>
          </p:cNvSpPr>
          <p:nvPr/>
        </p:nvSpPr>
        <p:spPr>
          <a:xfrm>
            <a:off x="6016377" y="2234728"/>
            <a:ext cx="2752725" cy="612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algn="ctr">
              <a:buFont typeface="Times New Roman"/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Motion Blur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Flashtubes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4323952" cy="4338305"/>
          </a:xfrm>
        </p:spPr>
        <p:txBody>
          <a:bodyPr/>
          <a:lstStyle/>
          <a:p>
            <a:r>
              <a:rPr lang="en-US" sz="2400" dirty="0" smtClean="0"/>
              <a:t>Power consumption on the order of 10kW for &lt; 1ms</a:t>
            </a:r>
          </a:p>
          <a:p>
            <a:r>
              <a:rPr lang="en-US" sz="2400" dirty="0" smtClean="0"/>
              <a:t>Flash duration shorter than shutter duration – allows for simple exposure alignment</a:t>
            </a:r>
          </a:p>
          <a:p>
            <a:r>
              <a:rPr lang="en-US" sz="2400" dirty="0" smtClean="0"/>
              <a:t>No wasted light output</a:t>
            </a:r>
          </a:p>
          <a:p>
            <a:r>
              <a:rPr lang="en-US" sz="2400" dirty="0" smtClean="0"/>
              <a:t>Small profile</a:t>
            </a:r>
          </a:p>
          <a:p>
            <a:pPr marL="203200" indent="0">
              <a:buNone/>
            </a:pPr>
            <a:endParaRPr lang="en-US" sz="2400" dirty="0"/>
          </a:p>
          <a:p>
            <a:pPr marL="203200" indent="0" algn="ctr">
              <a:buNone/>
            </a:pPr>
            <a:r>
              <a:rPr lang="en-US" sz="2400" b="1" dirty="0" smtClean="0"/>
              <a:t>Feasible with more analysis</a:t>
            </a:r>
            <a:endParaRPr lang="en-US" sz="2400" b="1" dirty="0"/>
          </a:p>
        </p:txBody>
      </p:sp>
      <p:pic>
        <p:nvPicPr>
          <p:cNvPr id="8194" name="Picture 2" descr="http://www.xenonflashtubes.com/ebay/strobe-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559924"/>
            <a:ext cx="3372485" cy="23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Calculator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Calculates exposure settings, motion blur, and power consumption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806147"/>
            <a:ext cx="8458200" cy="324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3423786" cy="4338305"/>
          </a:xfrm>
        </p:spPr>
        <p:txBody>
          <a:bodyPr/>
          <a:lstStyle/>
          <a:p>
            <a:r>
              <a:rPr lang="en-US" sz="2400" dirty="0" smtClean="0"/>
              <a:t>Wide angle lenses at distances of interest have adequate depth of field. </a:t>
            </a:r>
          </a:p>
          <a:p>
            <a:r>
              <a:rPr lang="en-US" sz="2000" dirty="0" smtClean="0"/>
              <a:t>Inputs: ISO 200, 76˚ FOV, 27mm sensor, 21 GN 100 ISO Flash</a:t>
            </a: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425435"/>
              </p:ext>
            </p:extLst>
          </p:nvPr>
        </p:nvGraphicFramePr>
        <p:xfrm>
          <a:off x="4018547" y="1668781"/>
          <a:ext cx="5013158" cy="447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2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Blur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2944732" cy="4338305"/>
          </a:xfrm>
        </p:spPr>
        <p:txBody>
          <a:bodyPr/>
          <a:lstStyle/>
          <a:p>
            <a:r>
              <a:rPr lang="en-US" sz="2400" dirty="0" smtClean="0"/>
              <a:t>Blur Ratio = # of offset pixels due to motion blur</a:t>
            </a:r>
          </a:p>
          <a:p>
            <a:r>
              <a:rPr lang="en-US" sz="2400" dirty="0" smtClean="0"/>
              <a:t>Blur ratio can be maintained &lt;1 for almost all conditions. </a:t>
            </a:r>
          </a:p>
          <a:p>
            <a:r>
              <a:rPr lang="en-US" sz="2000" dirty="0" smtClean="0"/>
              <a:t>Inputs – 0.6ms flash duration, </a:t>
            </a:r>
            <a:r>
              <a:rPr lang="en-US" sz="2000" dirty="0"/>
              <a:t>76˚ </a:t>
            </a:r>
            <a:r>
              <a:rPr lang="en-US" sz="2000" dirty="0" smtClean="0"/>
              <a:t>FOV, 1600 pixels, 20 </a:t>
            </a:r>
            <a:r>
              <a:rPr lang="en-US" sz="2000" dirty="0" err="1" smtClean="0"/>
              <a:t>deg</a:t>
            </a:r>
            <a:r>
              <a:rPr lang="en-US" sz="2000" dirty="0" smtClean="0"/>
              <a:t>/s rotation, 1 m/s translation, ISO 200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911403"/>
              </p:ext>
            </p:extLst>
          </p:nvPr>
        </p:nvGraphicFramePr>
        <p:xfrm>
          <a:off x="3764303" y="1813560"/>
          <a:ext cx="4922473" cy="432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7792872" cy="1845993"/>
          </a:xfrm>
        </p:spPr>
        <p:txBody>
          <a:bodyPr/>
          <a:lstStyle/>
          <a:p>
            <a:r>
              <a:rPr lang="en-US" sz="2400" dirty="0" smtClean="0"/>
              <a:t> How well do objects at different distances expose?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Exposure is acceptable at .5x and 2x the properly exposed distance.</a:t>
            </a:r>
            <a:endParaRPr lang="en-US" sz="2400" dirty="0"/>
          </a:p>
        </p:txBody>
      </p:sp>
      <p:pic>
        <p:nvPicPr>
          <p:cNvPr id="1026" name="Picture 2" descr="D:\Google Drive\SpaceTREX\photos\121214 test\2.5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r="4512"/>
          <a:stretch/>
        </p:blipFill>
        <p:spPr bwMode="auto">
          <a:xfrm>
            <a:off x="2000991" y="4691856"/>
            <a:ext cx="1341913" cy="1373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Google Drive\SpaceTREX\photos\121214 test\5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85" y="4691856"/>
            <a:ext cx="1306160" cy="13739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oogle Drive\SpaceTREX\photos\121214 test\7.5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45" y="4691856"/>
            <a:ext cx="1331267" cy="13739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Google Drive\SpaceTREX\photos\121214 test\10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91855"/>
            <a:ext cx="1337342" cy="13739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80651" y="4405745"/>
            <a:ext cx="0" cy="15437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92530" y="4558145"/>
            <a:ext cx="71964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26" idx="0"/>
          </p:cNvCxnSpPr>
          <p:nvPr/>
        </p:nvCxnSpPr>
        <p:spPr>
          <a:xfrm flipH="1">
            <a:off x="2671948" y="4405745"/>
            <a:ext cx="11443" cy="286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0791" y="4403770"/>
            <a:ext cx="0" cy="286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6316" y="4401795"/>
            <a:ext cx="0" cy="286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15591" y="4399820"/>
            <a:ext cx="0" cy="286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443" y="4096984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16843" y="4083134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3056" y="4097968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7.5m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65269" y="4095993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4588" y="4104604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88" y="1787856"/>
            <a:ext cx="7516732" cy="4338305"/>
          </a:xfrm>
        </p:spPr>
        <p:txBody>
          <a:bodyPr/>
          <a:lstStyle/>
          <a:p>
            <a:r>
              <a:rPr lang="en-US" sz="2000" dirty="0" smtClean="0"/>
              <a:t>For a sample case exposed to 30m (ISO 200), flashtubes consume </a:t>
            </a:r>
            <a:r>
              <a:rPr lang="en-US" sz="2000" b="1" dirty="0" smtClean="0"/>
              <a:t>382 Joules </a:t>
            </a:r>
            <a:r>
              <a:rPr lang="en-US" sz="2000" dirty="0" smtClean="0"/>
              <a:t>per 360˚ exposure</a:t>
            </a:r>
          </a:p>
          <a:p>
            <a:r>
              <a:rPr lang="en-US" sz="2000" dirty="0" smtClean="0"/>
              <a:t>For comparison, a AA battery has the capacity to capture </a:t>
            </a:r>
            <a:r>
              <a:rPr lang="en-US" sz="2000" b="1" dirty="0" smtClean="0"/>
              <a:t>42 </a:t>
            </a:r>
            <a:r>
              <a:rPr lang="en-US" sz="2000" dirty="0" smtClean="0"/>
              <a:t>exposures.</a:t>
            </a:r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45" y="3340964"/>
            <a:ext cx="4265295" cy="260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_contras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DevilsPowerpointTemplate" id="{21252918-8588-4663-9926-68298BA10196}" vid="{A6A18FE1-37E3-485F-B4B6-99DABD996F3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22636</TotalTime>
  <Words>306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Segoe UI</vt:lpstr>
      <vt:lpstr>Times New Roman</vt:lpstr>
      <vt:lpstr>high_contrast</vt:lpstr>
      <vt:lpstr>Imaging Scheme for Low Light Conditions from a Moving Robotic Vehicle</vt:lpstr>
      <vt:lpstr>Motivation</vt:lpstr>
      <vt:lpstr>Challenges: Image Quality</vt:lpstr>
      <vt:lpstr>Approach: Flashtubes</vt:lpstr>
      <vt:lpstr>Parameter Calculator</vt:lpstr>
      <vt:lpstr>Depth of Field</vt:lpstr>
      <vt:lpstr>Motion Blur</vt:lpstr>
      <vt:lpstr>Exposure Stability</vt:lpstr>
      <vt:lpstr>Power Consumption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Knight</dc:creator>
  <cp:lastModifiedBy>Eric</cp:lastModifiedBy>
  <cp:revision>120</cp:revision>
  <dcterms:modified xsi:type="dcterms:W3CDTF">2015-04-04T06:43:41Z</dcterms:modified>
</cp:coreProperties>
</file>