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3" r:id="rId2"/>
    <p:sldId id="268" r:id="rId3"/>
    <p:sldId id="264" r:id="rId4"/>
    <p:sldId id="265" r:id="rId5"/>
    <p:sldId id="266" r:id="rId6"/>
    <p:sldId id="267" r:id="rId7"/>
    <p:sldId id="259" r:id="rId8"/>
    <p:sldId id="271" r:id="rId9"/>
    <p:sldId id="272" r:id="rId10"/>
    <p:sldId id="260" r:id="rId11"/>
    <p:sldId id="261" r:id="rId12"/>
    <p:sldId id="26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75" autoAdjust="0"/>
  </p:normalViewPr>
  <p:slideViewPr>
    <p:cSldViewPr snapToGrid="0" snapToObjects="1">
      <p:cViewPr varScale="1">
        <p:scale>
          <a:sx n="86" d="100"/>
          <a:sy n="86" d="100"/>
        </p:scale>
        <p:origin x="-2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9D8C7-14C2-414A-80D4-1338ACC70B1D}" type="datetimeFigureOut">
              <a:rPr lang="en-US" smtClean="0"/>
              <a:t>4/3/15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7F711-C819-A849-89BC-0E33CFDA832A}" type="slidenum">
              <a:rPr lang="en-US" smtClean="0"/>
              <a:t>‹#›</a:t>
            </a:fld>
            <a:endParaRPr lang="en-US"/>
          </a:p>
        </p:txBody>
      </p:sp>
    </p:spTree>
    <p:extLst>
      <p:ext uri="{BB962C8B-B14F-4D97-AF65-F5344CB8AC3E}">
        <p14:creationId xmlns:p14="http://schemas.microsoft.com/office/powerpoint/2010/main" val="7460075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is astrobiology?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may seem like a p</a:t>
            </a:r>
          </a:p>
          <a:p>
            <a:endParaRPr lang="en-US" dirty="0"/>
          </a:p>
        </p:txBody>
      </p:sp>
      <p:sp>
        <p:nvSpPr>
          <p:cNvPr id="4" name="Slide Number Placeholder 3"/>
          <p:cNvSpPr>
            <a:spLocks noGrp="1"/>
          </p:cNvSpPr>
          <p:nvPr>
            <p:ph type="sldNum" sz="quarter" idx="10"/>
          </p:nvPr>
        </p:nvSpPr>
        <p:spPr/>
        <p:txBody>
          <a:bodyPr/>
          <a:lstStyle/>
          <a:p>
            <a:fld id="{29A7F711-C819-A849-89BC-0E33CFDA832A}" type="slidenum">
              <a:rPr lang="en-US" smtClean="0"/>
              <a:t>2</a:t>
            </a:fld>
            <a:endParaRPr lang="en-US"/>
          </a:p>
        </p:txBody>
      </p:sp>
    </p:spTree>
    <p:extLst>
      <p:ext uri="{BB962C8B-B14F-4D97-AF65-F5344CB8AC3E}">
        <p14:creationId xmlns:p14="http://schemas.microsoft.com/office/powerpoint/2010/main" val="532619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results suggest a complex story of the interaction between mirror-image life and the environment, in cases where mirror-image life forms emerge in the same planetary context. In particular, our results shed new light on the processes underlying the origins of life’s homochirality, which may have arisen late in the early evolution of life as a result of competition of competing chiral life forms. A hypothesis consistent with the results reported observed features of the bio- sphere and the results reported here. </a:t>
            </a:r>
            <a:endParaRPr lang="en-US" dirty="0"/>
          </a:p>
        </p:txBody>
      </p:sp>
      <p:sp>
        <p:nvSpPr>
          <p:cNvPr id="4" name="Slide Number Placeholder 3"/>
          <p:cNvSpPr>
            <a:spLocks noGrp="1"/>
          </p:cNvSpPr>
          <p:nvPr>
            <p:ph type="sldNum" sz="quarter" idx="10"/>
          </p:nvPr>
        </p:nvSpPr>
        <p:spPr/>
        <p:txBody>
          <a:bodyPr/>
          <a:lstStyle/>
          <a:p>
            <a:fld id="{29A7F711-C819-A849-89BC-0E33CFDA832A}" type="slidenum">
              <a:rPr lang="en-US" smtClean="0"/>
              <a:t>11</a:t>
            </a:fld>
            <a:endParaRPr lang="en-US"/>
          </a:p>
        </p:txBody>
      </p:sp>
    </p:spTree>
    <p:extLst>
      <p:ext uri="{BB962C8B-B14F-4D97-AF65-F5344CB8AC3E}">
        <p14:creationId xmlns:p14="http://schemas.microsoft.com/office/powerpoint/2010/main" val="174105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is astrobiology?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study of the origin, evolution, distribution and future of life in the universe: extraterrestrial life and life on Earth.</a:t>
            </a:r>
          </a:p>
          <a:p>
            <a:endParaRPr lang="en-US" dirty="0"/>
          </a:p>
        </p:txBody>
      </p:sp>
      <p:sp>
        <p:nvSpPr>
          <p:cNvPr id="4" name="Slide Number Placeholder 3"/>
          <p:cNvSpPr>
            <a:spLocks noGrp="1"/>
          </p:cNvSpPr>
          <p:nvPr>
            <p:ph type="sldNum" sz="quarter" idx="10"/>
          </p:nvPr>
        </p:nvSpPr>
        <p:spPr/>
        <p:txBody>
          <a:bodyPr/>
          <a:lstStyle/>
          <a:p>
            <a:fld id="{29A7F711-C819-A849-89BC-0E33CFDA832A}" type="slidenum">
              <a:rPr lang="en-US" smtClean="0"/>
              <a:t>3</a:t>
            </a:fld>
            <a:endParaRPr lang="en-US"/>
          </a:p>
        </p:txBody>
      </p:sp>
    </p:spTree>
    <p:extLst>
      <p:ext uri="{BB962C8B-B14F-4D97-AF65-F5344CB8AC3E}">
        <p14:creationId xmlns:p14="http://schemas.microsoft.com/office/powerpoint/2010/main" val="53261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Visualization challenge.</a:t>
            </a:r>
          </a:p>
          <a:p>
            <a:r>
              <a:rPr lang="en-US" dirty="0" smtClean="0"/>
              <a:t>Chirality is a</a:t>
            </a:r>
            <a:r>
              <a:rPr lang="en-US" baseline="0" dirty="0" smtClean="0"/>
              <a:t> property that is seem in individual molecules. </a:t>
            </a:r>
            <a:endParaRPr lang="en-US" dirty="0"/>
          </a:p>
        </p:txBody>
      </p:sp>
      <p:sp>
        <p:nvSpPr>
          <p:cNvPr id="4" name="Slide Number Placeholder 3"/>
          <p:cNvSpPr>
            <a:spLocks noGrp="1"/>
          </p:cNvSpPr>
          <p:nvPr>
            <p:ph type="sldNum" sz="quarter" idx="10"/>
          </p:nvPr>
        </p:nvSpPr>
        <p:spPr/>
        <p:txBody>
          <a:bodyPr/>
          <a:lstStyle/>
          <a:p>
            <a:fld id="{29A7F711-C819-A849-89BC-0E33CFDA832A}" type="slidenum">
              <a:rPr lang="en-US" smtClean="0"/>
              <a:t>4</a:t>
            </a:fld>
            <a:endParaRPr lang="en-US"/>
          </a:p>
        </p:txBody>
      </p:sp>
    </p:spTree>
    <p:extLst>
      <p:ext uri="{BB962C8B-B14F-4D97-AF65-F5344CB8AC3E}">
        <p14:creationId xmlns:p14="http://schemas.microsoft.com/office/powerpoint/2010/main" val="242109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Enatiomers</a:t>
            </a:r>
            <a:r>
              <a:rPr lang="en-US" dirty="0" smtClean="0"/>
              <a:t> are</a:t>
            </a:r>
            <a:r>
              <a:rPr lang="en-US" baseline="0" dirty="0" smtClean="0"/>
              <a:t> two forms of a chiral molecule, which have identical physical and chemical properties. These properties are known as Left-handed or </a:t>
            </a:r>
            <a:r>
              <a:rPr lang="en-US" baseline="0" dirty="0" err="1" smtClean="0"/>
              <a:t>Levorotory</a:t>
            </a:r>
            <a:r>
              <a:rPr lang="en-US" baseline="0" dirty="0" smtClean="0"/>
              <a:t> and right handed or dextrorotary. However, their interaction with other molecules may be different. Much like a left handed glove interacting with a right hand. In life as we know it, chiral molecules exist almost exclusively as single </a:t>
            </a:r>
            <a:r>
              <a:rPr lang="en-US" baseline="0" dirty="0" err="1" smtClean="0"/>
              <a:t>enatiomers</a:t>
            </a:r>
            <a:r>
              <a:rPr lang="en-US" baseline="0" dirty="0" smtClean="0"/>
              <a:t>. This exclusivity is critical for molecular recognition and replication processes. Therefore homochirality occurs when all elements or units are molecules of the same chiral form. This is thought to be a prerequisite for life.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is life </a:t>
            </a:r>
            <a:r>
              <a:rPr lang="en-US" baseline="0" dirty="0" err="1" smtClean="0"/>
              <a:t>homochiral</a:t>
            </a:r>
            <a:r>
              <a:rPr lang="en-US" baseline="0" dirty="0" smtClean="0"/>
              <a:t> is not a question that has been answered. Many people believe that in order to answer this question we must first figure out how life became </a:t>
            </a:r>
            <a:r>
              <a:rPr lang="en-US" baseline="0" dirty="0" err="1" smtClean="0"/>
              <a:t>homochiral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9A7F711-C819-A849-89BC-0E33CFDA832A}" type="slidenum">
              <a:rPr lang="en-US" smtClean="0"/>
              <a:t>5</a:t>
            </a:fld>
            <a:endParaRPr lang="en-US"/>
          </a:p>
        </p:txBody>
      </p:sp>
    </p:spTree>
    <p:extLst>
      <p:ext uri="{BB962C8B-B14F-4D97-AF65-F5344CB8AC3E}">
        <p14:creationId xmlns:p14="http://schemas.microsoft.com/office/powerpoint/2010/main" val="329812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again, why is life </a:t>
            </a:r>
            <a:r>
              <a:rPr lang="en-US" baseline="0" dirty="0" err="1" smtClean="0"/>
              <a:t>homochiral</a:t>
            </a:r>
            <a:r>
              <a:rPr lang="en-US" baseline="0" dirty="0" smtClean="0"/>
              <a:t>. This is the million dollar question that even Forbes is asking.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is life </a:t>
            </a:r>
            <a:r>
              <a:rPr lang="en-US" baseline="0" dirty="0" err="1" smtClean="0"/>
              <a:t>homochiral</a:t>
            </a:r>
            <a:r>
              <a:rPr lang="en-US" baseline="0" dirty="0" smtClean="0"/>
              <a:t> is not a question that has been answered. Many people believe that in order to answer this question we must first figure out how life became </a:t>
            </a:r>
            <a:r>
              <a:rPr lang="en-US" baseline="0" dirty="0" err="1" smtClean="0"/>
              <a:t>homochiral</a:t>
            </a:r>
            <a:r>
              <a:rPr lang="en-US" baseline="0" dirty="0" smtClean="0"/>
              <a:t>. Which is what our research was doing.</a:t>
            </a:r>
            <a:endParaRPr lang="en-US" dirty="0"/>
          </a:p>
        </p:txBody>
      </p:sp>
      <p:sp>
        <p:nvSpPr>
          <p:cNvPr id="4" name="Slide Number Placeholder 3"/>
          <p:cNvSpPr>
            <a:spLocks noGrp="1"/>
          </p:cNvSpPr>
          <p:nvPr>
            <p:ph type="sldNum" sz="quarter" idx="10"/>
          </p:nvPr>
        </p:nvSpPr>
        <p:spPr/>
        <p:txBody>
          <a:bodyPr/>
          <a:lstStyle/>
          <a:p>
            <a:fld id="{29A7F711-C819-A849-89BC-0E33CFDA832A}" type="slidenum">
              <a:rPr lang="en-US" smtClean="0"/>
              <a:t>6</a:t>
            </a:fld>
            <a:endParaRPr lang="en-US"/>
          </a:p>
        </p:txBody>
      </p:sp>
    </p:spTree>
    <p:extLst>
      <p:ext uri="{BB962C8B-B14F-4D97-AF65-F5344CB8AC3E}">
        <p14:creationId xmlns:p14="http://schemas.microsoft.com/office/powerpoint/2010/main" val="329812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 this project, we take an alternative approach and ask how homochirality may have emerged not as a result of prebiotic processes, but instead as the product of competitive selection in early life forms. We build from recently published results identifying </a:t>
            </a:r>
            <a:r>
              <a:rPr lang="en-US" sz="1200" kern="1200" dirty="0" err="1" smtClean="0">
                <a:solidFill>
                  <a:schemeClr val="tx1"/>
                </a:solidFill>
                <a:effectLst/>
                <a:latin typeface="+mn-lt"/>
                <a:ea typeface="+mn-ea"/>
                <a:cs typeface="+mn-cs"/>
              </a:rPr>
              <a:t>racemase</a:t>
            </a:r>
            <a:r>
              <a:rPr lang="en-US" sz="1200" kern="1200" dirty="0" smtClean="0">
                <a:solidFill>
                  <a:schemeClr val="tx1"/>
                </a:solidFill>
                <a:effectLst/>
                <a:latin typeface="+mn-lt"/>
                <a:ea typeface="+mn-ea"/>
                <a:cs typeface="+mn-cs"/>
              </a:rPr>
              <a:t> enzymes that act to convert one molecular handedness into the other [4]. We hypothesis that if mirror image life forms co-existed in the past, or co-exist elsewhere, </a:t>
            </a:r>
            <a:r>
              <a:rPr lang="en-US" sz="1200" kern="1200" dirty="0" err="1" smtClean="0">
                <a:solidFill>
                  <a:schemeClr val="tx1"/>
                </a:solidFill>
                <a:effectLst/>
                <a:latin typeface="+mn-lt"/>
                <a:ea typeface="+mn-ea"/>
                <a:cs typeface="+mn-cs"/>
              </a:rPr>
              <a:t>racemase</a:t>
            </a:r>
            <a:r>
              <a:rPr lang="en-US" sz="1200" kern="1200" dirty="0" smtClean="0">
                <a:solidFill>
                  <a:schemeClr val="tx1"/>
                </a:solidFill>
                <a:effectLst/>
                <a:latin typeface="+mn-lt"/>
                <a:ea typeface="+mn-ea"/>
                <a:cs typeface="+mn-cs"/>
              </a:rPr>
              <a:t> enzymes might play a dominant role in the interaction between mirror image biospheres.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a:t>
            </a:r>
            <a:r>
              <a:rPr lang="en-US" sz="1200" kern="1200" baseline="0" dirty="0" smtClean="0">
                <a:solidFill>
                  <a:schemeClr val="tx1"/>
                </a:solidFill>
                <a:effectLst/>
                <a:latin typeface="+mn-lt"/>
                <a:ea typeface="+mn-ea"/>
                <a:cs typeface="+mn-cs"/>
              </a:rPr>
              <a:t> sets our research apart from a lot of the research on homochirality (although there is not a whole lot of research right now) is the fact that we are using the knowledge that </a:t>
            </a:r>
            <a:r>
              <a:rPr lang="en-US" sz="1200" kern="1200" baseline="0" dirty="0" err="1" smtClean="0">
                <a:solidFill>
                  <a:schemeClr val="tx1"/>
                </a:solidFill>
                <a:effectLst/>
                <a:latin typeface="+mn-lt"/>
                <a:ea typeface="+mn-ea"/>
                <a:cs typeface="+mn-cs"/>
              </a:rPr>
              <a:t>chiralities</a:t>
            </a:r>
            <a:r>
              <a:rPr lang="en-US" sz="1200" kern="1200" baseline="0" dirty="0" smtClean="0">
                <a:solidFill>
                  <a:schemeClr val="tx1"/>
                </a:solidFill>
                <a:effectLst/>
                <a:latin typeface="+mn-lt"/>
                <a:ea typeface="+mn-ea"/>
                <a:cs typeface="+mn-cs"/>
              </a:rPr>
              <a:t> can be interconverted. So in an early earth environment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have implemented</a:t>
            </a:r>
            <a:r>
              <a:rPr lang="en-US" baseline="0" dirty="0" smtClean="0"/>
              <a:t> agent based computational simulations, which include two mirror image chiral organisms that compete for food of the same and opposite chirality, and determine the </a:t>
            </a:r>
            <a:r>
              <a:rPr lang="en-US" sz="1200" kern="1200" dirty="0" smtClean="0">
                <a:solidFill>
                  <a:schemeClr val="tx1"/>
                </a:solidFill>
                <a:effectLst/>
                <a:latin typeface="+mn-lt"/>
                <a:ea typeface="+mn-ea"/>
                <a:cs typeface="+mn-cs"/>
              </a:rPr>
              <a:t>conditions under which a </a:t>
            </a:r>
            <a:r>
              <a:rPr lang="en-US" sz="1200" kern="1200" dirty="0" err="1" smtClean="0">
                <a:solidFill>
                  <a:schemeClr val="tx1"/>
                </a:solidFill>
                <a:effectLst/>
                <a:latin typeface="+mn-lt"/>
                <a:ea typeface="+mn-ea"/>
                <a:cs typeface="+mn-cs"/>
              </a:rPr>
              <a:t>homochiral</a:t>
            </a:r>
            <a:r>
              <a:rPr lang="en-US" sz="1200" kern="1200" dirty="0" smtClean="0">
                <a:solidFill>
                  <a:schemeClr val="tx1"/>
                </a:solidFill>
                <a:effectLst/>
                <a:latin typeface="+mn-lt"/>
                <a:ea typeface="+mn-ea"/>
                <a:cs typeface="+mn-cs"/>
              </a:rPr>
              <a:t> biosphere emerges. Our model includes organisms (agents) that can best reproduce in the presence of the same chirality food, but also may reproduce with a slower metabolic efficiency by utilizing a </a:t>
            </a:r>
            <a:r>
              <a:rPr lang="en-US" sz="1200" kern="1200" dirty="0" err="1" smtClean="0">
                <a:solidFill>
                  <a:schemeClr val="tx1"/>
                </a:solidFill>
                <a:effectLst/>
                <a:latin typeface="+mn-lt"/>
                <a:ea typeface="+mn-ea"/>
                <a:cs typeface="+mn-cs"/>
              </a:rPr>
              <a:t>racemase</a:t>
            </a:r>
            <a:r>
              <a:rPr lang="en-US" sz="1200" kern="1200" dirty="0" smtClean="0">
                <a:solidFill>
                  <a:schemeClr val="tx1"/>
                </a:solidFill>
                <a:effectLst/>
                <a:latin typeface="+mn-lt"/>
                <a:ea typeface="+mn-ea"/>
                <a:cs typeface="+mn-cs"/>
              </a:rPr>
              <a:t> enzyme in the presence of food of the opposite chirality, as suggested by [4]. Our model thus includes four key parameters—</a:t>
            </a:r>
            <a:r>
              <a:rPr lang="en-US" sz="1200" i="1" kern="1200" dirty="0" err="1" smtClean="0">
                <a:solidFill>
                  <a:schemeClr val="tx1"/>
                </a:solidFill>
                <a:effectLst/>
                <a:latin typeface="+mn-lt"/>
                <a:ea typeface="+mn-ea"/>
                <a:cs typeface="+mn-cs"/>
              </a:rPr>
              <a:t>rf</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reproduction rate in the presence of the same chirality of food, </a:t>
            </a:r>
            <a:r>
              <a:rPr lang="en-US" sz="1200" i="1" kern="1200" dirty="0" err="1" smtClean="0">
                <a:solidFill>
                  <a:schemeClr val="tx1"/>
                </a:solidFill>
                <a:effectLst/>
                <a:latin typeface="+mn-lt"/>
                <a:ea typeface="+mn-ea"/>
                <a:cs typeface="+mn-cs"/>
              </a:rPr>
              <a:t>rs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reproduction rate in presence of opposite chirality food, </a:t>
            </a:r>
            <a:r>
              <a:rPr lang="en-US" sz="1200" i="1" kern="1200" dirty="0" err="1" smtClean="0">
                <a:solidFill>
                  <a:schemeClr val="tx1"/>
                </a:solidFill>
                <a:effectLst/>
                <a:latin typeface="+mn-lt"/>
                <a:ea typeface="+mn-ea"/>
                <a:cs typeface="+mn-cs"/>
              </a:rPr>
              <a:t>df</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dispersal rate of individuals in the presence of the same chirality food, </a:t>
            </a:r>
            <a:r>
              <a:rPr lang="en-US" sz="1200" i="1" kern="1200" dirty="0" smtClean="0">
                <a:solidFill>
                  <a:schemeClr val="tx1"/>
                </a:solidFill>
                <a:effectLst/>
                <a:latin typeface="+mn-lt"/>
                <a:ea typeface="+mn-ea"/>
                <a:cs typeface="+mn-cs"/>
              </a:rPr>
              <a:t>ds: </a:t>
            </a:r>
            <a:r>
              <a:rPr lang="en-US" sz="1200" kern="1200" dirty="0" smtClean="0">
                <a:solidFill>
                  <a:schemeClr val="tx1"/>
                </a:solidFill>
                <a:effectLst/>
                <a:latin typeface="+mn-lt"/>
                <a:ea typeface="+mn-ea"/>
                <a:cs typeface="+mn-cs"/>
              </a:rPr>
              <a:t>dispersal rate of individuals in the presence of the opposite chirality food. </a:t>
            </a:r>
            <a:endParaRPr lang="en-US" dirty="0" smtClean="0"/>
          </a:p>
          <a:p>
            <a:endParaRPr lang="en-US" dirty="0"/>
          </a:p>
        </p:txBody>
      </p:sp>
      <p:sp>
        <p:nvSpPr>
          <p:cNvPr id="4" name="Slide Number Placeholder 3"/>
          <p:cNvSpPr>
            <a:spLocks noGrp="1"/>
          </p:cNvSpPr>
          <p:nvPr>
            <p:ph type="sldNum" sz="quarter" idx="10"/>
          </p:nvPr>
        </p:nvSpPr>
        <p:spPr/>
        <p:txBody>
          <a:bodyPr/>
          <a:lstStyle/>
          <a:p>
            <a:fld id="{29A7F711-C819-A849-89BC-0E33CFDA832A}" type="slidenum">
              <a:rPr lang="en-US" smtClean="0"/>
              <a:t>7</a:t>
            </a:fld>
            <a:endParaRPr lang="en-US"/>
          </a:p>
        </p:txBody>
      </p:sp>
    </p:spTree>
    <p:extLst>
      <p:ext uri="{BB962C8B-B14F-4D97-AF65-F5344CB8AC3E}">
        <p14:creationId xmlns:p14="http://schemas.microsoft.com/office/powerpoint/2010/main" val="12601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have implemented</a:t>
            </a:r>
            <a:r>
              <a:rPr lang="en-US" baseline="0" dirty="0" smtClean="0"/>
              <a:t> agent based computational simulations, which include two mirror image chiral organisms that compete for food of the same and opposite chirality, and determine the </a:t>
            </a:r>
            <a:r>
              <a:rPr lang="en-US" sz="1200" kern="1200" dirty="0" smtClean="0">
                <a:solidFill>
                  <a:schemeClr val="tx1"/>
                </a:solidFill>
                <a:effectLst/>
                <a:latin typeface="+mn-lt"/>
                <a:ea typeface="+mn-ea"/>
                <a:cs typeface="+mn-cs"/>
              </a:rPr>
              <a:t>conditions under which a </a:t>
            </a:r>
            <a:r>
              <a:rPr lang="en-US" sz="1200" kern="1200" dirty="0" err="1" smtClean="0">
                <a:solidFill>
                  <a:schemeClr val="tx1"/>
                </a:solidFill>
                <a:effectLst/>
                <a:latin typeface="+mn-lt"/>
                <a:ea typeface="+mn-ea"/>
                <a:cs typeface="+mn-cs"/>
              </a:rPr>
              <a:t>homochiral</a:t>
            </a:r>
            <a:r>
              <a:rPr lang="en-US" sz="1200" kern="1200" dirty="0" smtClean="0">
                <a:solidFill>
                  <a:schemeClr val="tx1"/>
                </a:solidFill>
                <a:effectLst/>
                <a:latin typeface="+mn-lt"/>
                <a:ea typeface="+mn-ea"/>
                <a:cs typeface="+mn-cs"/>
              </a:rPr>
              <a:t> biosphere emerges. Our model includes organisms (agents) that can best reproduce in the presence of the same chirality food, but also may reproduce with a slower metabolic efficiency by utilizing a </a:t>
            </a:r>
            <a:r>
              <a:rPr lang="en-US" sz="1200" kern="1200" dirty="0" err="1" smtClean="0">
                <a:solidFill>
                  <a:schemeClr val="tx1"/>
                </a:solidFill>
                <a:effectLst/>
                <a:latin typeface="+mn-lt"/>
                <a:ea typeface="+mn-ea"/>
                <a:cs typeface="+mn-cs"/>
              </a:rPr>
              <a:t>racemase</a:t>
            </a:r>
            <a:r>
              <a:rPr lang="en-US" sz="1200" kern="1200" dirty="0" smtClean="0">
                <a:solidFill>
                  <a:schemeClr val="tx1"/>
                </a:solidFill>
                <a:effectLst/>
                <a:latin typeface="+mn-lt"/>
                <a:ea typeface="+mn-ea"/>
                <a:cs typeface="+mn-cs"/>
              </a:rPr>
              <a:t> enzyme in the presence of food of the opposite chirality, as suggested by [4]. Our model thus includes four key parameters—</a:t>
            </a:r>
            <a:r>
              <a:rPr lang="en-US" sz="1200" i="1" kern="1200" dirty="0" err="1" smtClean="0">
                <a:solidFill>
                  <a:schemeClr val="tx1"/>
                </a:solidFill>
                <a:effectLst/>
                <a:latin typeface="+mn-lt"/>
                <a:ea typeface="+mn-ea"/>
                <a:cs typeface="+mn-cs"/>
              </a:rPr>
              <a:t>rf</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reproduction rate in the presence of the same chirality of food, </a:t>
            </a:r>
            <a:r>
              <a:rPr lang="en-US" sz="1200" i="1" kern="1200" dirty="0" err="1" smtClean="0">
                <a:solidFill>
                  <a:schemeClr val="tx1"/>
                </a:solidFill>
                <a:effectLst/>
                <a:latin typeface="+mn-lt"/>
                <a:ea typeface="+mn-ea"/>
                <a:cs typeface="+mn-cs"/>
              </a:rPr>
              <a:t>rs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reproduction rate in presence of opposite chirality food, </a:t>
            </a:r>
            <a:r>
              <a:rPr lang="en-US" sz="1200" i="1" kern="1200" dirty="0" err="1" smtClean="0">
                <a:solidFill>
                  <a:schemeClr val="tx1"/>
                </a:solidFill>
                <a:effectLst/>
                <a:latin typeface="+mn-lt"/>
                <a:ea typeface="+mn-ea"/>
                <a:cs typeface="+mn-cs"/>
              </a:rPr>
              <a:t>df</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dispersal rate of individuals in the presence of the same chirality food, </a:t>
            </a:r>
            <a:r>
              <a:rPr lang="en-US" sz="1200" i="1" kern="1200" dirty="0" smtClean="0">
                <a:solidFill>
                  <a:schemeClr val="tx1"/>
                </a:solidFill>
                <a:effectLst/>
                <a:latin typeface="+mn-lt"/>
                <a:ea typeface="+mn-ea"/>
                <a:cs typeface="+mn-cs"/>
              </a:rPr>
              <a:t>ds: </a:t>
            </a:r>
            <a:r>
              <a:rPr lang="en-US" sz="1200" kern="1200" dirty="0" smtClean="0">
                <a:solidFill>
                  <a:schemeClr val="tx1"/>
                </a:solidFill>
                <a:effectLst/>
                <a:latin typeface="+mn-lt"/>
                <a:ea typeface="+mn-ea"/>
                <a:cs typeface="+mn-cs"/>
              </a:rPr>
              <a:t>dispersal rate of individuals in the presence of the opposite chirality food. </a:t>
            </a:r>
            <a:endParaRPr lang="en-US" dirty="0" smtClean="0"/>
          </a:p>
          <a:p>
            <a:endParaRPr lang="en-US" dirty="0"/>
          </a:p>
        </p:txBody>
      </p:sp>
      <p:sp>
        <p:nvSpPr>
          <p:cNvPr id="4" name="Slide Number Placeholder 3"/>
          <p:cNvSpPr>
            <a:spLocks noGrp="1"/>
          </p:cNvSpPr>
          <p:nvPr>
            <p:ph type="sldNum" sz="quarter" idx="10"/>
          </p:nvPr>
        </p:nvSpPr>
        <p:spPr/>
        <p:txBody>
          <a:bodyPr/>
          <a:lstStyle/>
          <a:p>
            <a:fld id="{29A7F711-C819-A849-89BC-0E33CFDA832A}" type="slidenum">
              <a:rPr lang="en-US" smtClean="0"/>
              <a:t>8</a:t>
            </a:fld>
            <a:endParaRPr lang="en-US"/>
          </a:p>
        </p:txBody>
      </p:sp>
    </p:spTree>
    <p:extLst>
      <p:ext uri="{BB962C8B-B14F-4D97-AF65-F5344CB8AC3E}">
        <p14:creationId xmlns:p14="http://schemas.microsoft.com/office/powerpoint/2010/main" val="126010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numerical simulations demonstrate regimes of coexistence of both mirror-image organisms </a:t>
            </a:r>
            <a:r>
              <a:rPr lang="en-US" sz="1200" kern="1200" smtClean="0">
                <a:solidFill>
                  <a:schemeClr val="tx1"/>
                </a:solidFill>
                <a:effectLst/>
                <a:latin typeface="+mn-lt"/>
                <a:ea typeface="+mn-ea"/>
                <a:cs typeface="+mn-cs"/>
              </a:rPr>
              <a:t>or extinction </a:t>
            </a:r>
            <a:r>
              <a:rPr lang="en-US" sz="1200" kern="1200" dirty="0" smtClean="0">
                <a:solidFill>
                  <a:schemeClr val="tx1"/>
                </a:solidFill>
                <a:effectLst/>
                <a:latin typeface="+mn-lt"/>
                <a:ea typeface="+mn-ea"/>
                <a:cs typeface="+mn-cs"/>
              </a:rPr>
              <a:t>of one, depending on the relative values of these model parameters, which would be tuned by evolution and environment in real systems. The data gathered suggests that we must be careful in using </a:t>
            </a:r>
            <a:r>
              <a:rPr lang="en-US" sz="1200" kern="1200" dirty="0" err="1" smtClean="0">
                <a:solidFill>
                  <a:schemeClr val="tx1"/>
                </a:solidFill>
                <a:effectLst/>
                <a:latin typeface="+mn-lt"/>
                <a:ea typeface="+mn-ea"/>
                <a:cs typeface="+mn-cs"/>
              </a:rPr>
              <a:t>homochirali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as a biosignature due to the possibility of false </a:t>
            </a:r>
            <a:r>
              <a:rPr lang="en-US" sz="1200" kern="1200" dirty="0" err="1" smtClean="0">
                <a:solidFill>
                  <a:schemeClr val="tx1"/>
                </a:solidFill>
                <a:effectLst/>
                <a:latin typeface="+mn-lt"/>
                <a:ea typeface="+mn-ea"/>
                <a:cs typeface="+mn-cs"/>
              </a:rPr>
              <a:t>nega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tives</a:t>
            </a:r>
            <a:r>
              <a:rPr lang="en-US" sz="1200" kern="1200" dirty="0" smtClean="0">
                <a:solidFill>
                  <a:schemeClr val="tx1"/>
                </a:solidFill>
                <a:effectLst/>
                <a:latin typeface="+mn-lt"/>
                <a:ea typeface="+mn-ea"/>
                <a:cs typeface="+mn-cs"/>
              </a:rPr>
              <a:t>, as two </a:t>
            </a:r>
            <a:r>
              <a:rPr lang="en-US" sz="1200" kern="1200" dirty="0" err="1" smtClean="0">
                <a:solidFill>
                  <a:schemeClr val="tx1"/>
                </a:solidFill>
                <a:effectLst/>
                <a:latin typeface="+mn-lt"/>
                <a:ea typeface="+mn-ea"/>
                <a:cs typeface="+mn-cs"/>
              </a:rPr>
              <a:t>homochiral</a:t>
            </a:r>
            <a:r>
              <a:rPr lang="en-US" sz="1200" kern="1200" dirty="0" smtClean="0">
                <a:solidFill>
                  <a:schemeClr val="tx1"/>
                </a:solidFill>
                <a:effectLst/>
                <a:latin typeface="+mn-lt"/>
                <a:ea typeface="+mn-ea"/>
                <a:cs typeface="+mn-cs"/>
              </a:rPr>
              <a:t> life forms may co-exist in some planetary contexts. Interestingly, for cases where a </a:t>
            </a:r>
            <a:r>
              <a:rPr lang="en-US" sz="1200" kern="1200" dirty="0" err="1" smtClean="0">
                <a:solidFill>
                  <a:schemeClr val="tx1"/>
                </a:solidFill>
                <a:effectLst/>
                <a:latin typeface="+mn-lt"/>
                <a:ea typeface="+mn-ea"/>
                <a:cs typeface="+mn-cs"/>
              </a:rPr>
              <a:t>homochiral</a:t>
            </a:r>
            <a:r>
              <a:rPr lang="en-US" sz="1200" kern="1200" dirty="0" smtClean="0">
                <a:solidFill>
                  <a:schemeClr val="tx1"/>
                </a:solidFill>
                <a:effectLst/>
                <a:latin typeface="+mn-lt"/>
                <a:ea typeface="+mn-ea"/>
                <a:cs typeface="+mn-cs"/>
              </a:rPr>
              <a:t> biosphere emerges, the environment is converted to a </a:t>
            </a:r>
            <a:r>
              <a:rPr lang="en-US" sz="1200" kern="1200" dirty="0" err="1" smtClean="0">
                <a:solidFill>
                  <a:schemeClr val="tx1"/>
                </a:solidFill>
                <a:effectLst/>
                <a:latin typeface="+mn-lt"/>
                <a:ea typeface="+mn-ea"/>
                <a:cs typeface="+mn-cs"/>
              </a:rPr>
              <a:t>homochiral</a:t>
            </a:r>
            <a:r>
              <a:rPr lang="en-US" sz="1200" kern="1200" dirty="0" smtClean="0">
                <a:solidFill>
                  <a:schemeClr val="tx1"/>
                </a:solidFill>
                <a:effectLst/>
                <a:latin typeface="+mn-lt"/>
                <a:ea typeface="+mn-ea"/>
                <a:cs typeface="+mn-cs"/>
              </a:rPr>
              <a:t> state of the same signature on a timescale that lags behind biology due to finite resource constraints in our model (Fig 1.). This </a:t>
            </a:r>
            <a:r>
              <a:rPr lang="en-US" sz="1200" kern="1200" dirty="0" err="1" smtClean="0">
                <a:solidFill>
                  <a:schemeClr val="tx1"/>
                </a:solidFill>
                <a:effectLst/>
                <a:latin typeface="+mn-lt"/>
                <a:ea typeface="+mn-ea"/>
                <a:cs typeface="+mn-cs"/>
              </a:rPr>
              <a:t>sug</a:t>
            </a:r>
            <a:r>
              <a:rPr lang="en-US" sz="1200" kern="1200" dirty="0" smtClean="0">
                <a:solidFill>
                  <a:schemeClr val="tx1"/>
                </a:solidFill>
                <a:effectLst/>
                <a:latin typeface="+mn-lt"/>
                <a:ea typeface="+mn-ea"/>
                <a:cs typeface="+mn-cs"/>
              </a:rPr>
              <a:t>- gests that once a </a:t>
            </a:r>
            <a:r>
              <a:rPr lang="en-US" sz="1200" kern="1200" dirty="0" err="1" smtClean="0">
                <a:solidFill>
                  <a:schemeClr val="tx1"/>
                </a:solidFill>
                <a:effectLst/>
                <a:latin typeface="+mn-lt"/>
                <a:ea typeface="+mn-ea"/>
                <a:cs typeface="+mn-cs"/>
              </a:rPr>
              <a:t>homochiral</a:t>
            </a:r>
            <a:r>
              <a:rPr lang="en-US" sz="1200" kern="1200" dirty="0" smtClean="0">
                <a:solidFill>
                  <a:schemeClr val="tx1"/>
                </a:solidFill>
                <a:effectLst/>
                <a:latin typeface="+mn-lt"/>
                <a:ea typeface="+mn-ea"/>
                <a:cs typeface="+mn-cs"/>
              </a:rPr>
              <a:t> biosphere emerges, much of its evolutionary past will be erased by conversion of the planetary context to favor the winning chirality </a:t>
            </a:r>
            <a:endParaRPr lang="en-US" dirty="0"/>
          </a:p>
        </p:txBody>
      </p:sp>
      <p:sp>
        <p:nvSpPr>
          <p:cNvPr id="4" name="Slide Number Placeholder 3"/>
          <p:cNvSpPr>
            <a:spLocks noGrp="1"/>
          </p:cNvSpPr>
          <p:nvPr>
            <p:ph type="sldNum" sz="quarter" idx="10"/>
          </p:nvPr>
        </p:nvSpPr>
        <p:spPr/>
        <p:txBody>
          <a:bodyPr/>
          <a:lstStyle/>
          <a:p>
            <a:fld id="{29A7F711-C819-A849-89BC-0E33CFDA832A}" type="slidenum">
              <a:rPr lang="en-US" smtClean="0"/>
              <a:t>9</a:t>
            </a:fld>
            <a:endParaRPr lang="en-US"/>
          </a:p>
        </p:txBody>
      </p:sp>
    </p:spTree>
    <p:extLst>
      <p:ext uri="{BB962C8B-B14F-4D97-AF65-F5344CB8AC3E}">
        <p14:creationId xmlns:p14="http://schemas.microsoft.com/office/powerpoint/2010/main" val="354835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numerical simulations demonstrate regimes of coexistence of both mirror-image organisms or extinction of one, depending on the relative values of these model parameters, which would be tuned by evolution and environment in real systems. The data gathered suggests that we must be careful in using </a:t>
            </a:r>
            <a:r>
              <a:rPr lang="en-US" sz="1200" kern="1200" dirty="0" err="1" smtClean="0">
                <a:solidFill>
                  <a:schemeClr val="tx1"/>
                </a:solidFill>
                <a:effectLst/>
                <a:latin typeface="+mn-lt"/>
                <a:ea typeface="+mn-ea"/>
                <a:cs typeface="+mn-cs"/>
              </a:rPr>
              <a:t>homochirali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as a biosignature due to the possibility of false </a:t>
            </a:r>
            <a:r>
              <a:rPr lang="en-US" sz="1200" kern="1200" dirty="0" err="1" smtClean="0">
                <a:solidFill>
                  <a:schemeClr val="tx1"/>
                </a:solidFill>
                <a:effectLst/>
                <a:latin typeface="+mn-lt"/>
                <a:ea typeface="+mn-ea"/>
                <a:cs typeface="+mn-cs"/>
              </a:rPr>
              <a:t>nega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tives</a:t>
            </a:r>
            <a:r>
              <a:rPr lang="en-US" sz="1200" kern="1200" dirty="0" smtClean="0">
                <a:solidFill>
                  <a:schemeClr val="tx1"/>
                </a:solidFill>
                <a:effectLst/>
                <a:latin typeface="+mn-lt"/>
                <a:ea typeface="+mn-ea"/>
                <a:cs typeface="+mn-cs"/>
              </a:rPr>
              <a:t>, as two </a:t>
            </a:r>
            <a:r>
              <a:rPr lang="en-US" sz="1200" kern="1200" dirty="0" err="1" smtClean="0">
                <a:solidFill>
                  <a:schemeClr val="tx1"/>
                </a:solidFill>
                <a:effectLst/>
                <a:latin typeface="+mn-lt"/>
                <a:ea typeface="+mn-ea"/>
                <a:cs typeface="+mn-cs"/>
              </a:rPr>
              <a:t>homochiral</a:t>
            </a:r>
            <a:r>
              <a:rPr lang="en-US" sz="1200" kern="1200" dirty="0" smtClean="0">
                <a:solidFill>
                  <a:schemeClr val="tx1"/>
                </a:solidFill>
                <a:effectLst/>
                <a:latin typeface="+mn-lt"/>
                <a:ea typeface="+mn-ea"/>
                <a:cs typeface="+mn-cs"/>
              </a:rPr>
              <a:t> life forms may co-exist in some planetary contexts. Interestingly, for cases where a </a:t>
            </a:r>
            <a:r>
              <a:rPr lang="en-US" sz="1200" kern="1200" dirty="0" err="1" smtClean="0">
                <a:solidFill>
                  <a:schemeClr val="tx1"/>
                </a:solidFill>
                <a:effectLst/>
                <a:latin typeface="+mn-lt"/>
                <a:ea typeface="+mn-ea"/>
                <a:cs typeface="+mn-cs"/>
              </a:rPr>
              <a:t>homochiral</a:t>
            </a:r>
            <a:r>
              <a:rPr lang="en-US" sz="1200" kern="1200" dirty="0" smtClean="0">
                <a:solidFill>
                  <a:schemeClr val="tx1"/>
                </a:solidFill>
                <a:effectLst/>
                <a:latin typeface="+mn-lt"/>
                <a:ea typeface="+mn-ea"/>
                <a:cs typeface="+mn-cs"/>
              </a:rPr>
              <a:t> biosphere emerges, the environment is converted to a </a:t>
            </a:r>
            <a:r>
              <a:rPr lang="en-US" sz="1200" kern="1200" dirty="0" err="1" smtClean="0">
                <a:solidFill>
                  <a:schemeClr val="tx1"/>
                </a:solidFill>
                <a:effectLst/>
                <a:latin typeface="+mn-lt"/>
                <a:ea typeface="+mn-ea"/>
                <a:cs typeface="+mn-cs"/>
              </a:rPr>
              <a:t>homochiral</a:t>
            </a:r>
            <a:r>
              <a:rPr lang="en-US" sz="1200" kern="1200" dirty="0" smtClean="0">
                <a:solidFill>
                  <a:schemeClr val="tx1"/>
                </a:solidFill>
                <a:effectLst/>
                <a:latin typeface="+mn-lt"/>
                <a:ea typeface="+mn-ea"/>
                <a:cs typeface="+mn-cs"/>
              </a:rPr>
              <a:t> state of the same signature on a timescale that lags behind biology due to finite resource constraints in our model (Fig 1.). This </a:t>
            </a:r>
            <a:r>
              <a:rPr lang="en-US" sz="1200" kern="1200" dirty="0" err="1" smtClean="0">
                <a:solidFill>
                  <a:schemeClr val="tx1"/>
                </a:solidFill>
                <a:effectLst/>
                <a:latin typeface="+mn-lt"/>
                <a:ea typeface="+mn-ea"/>
                <a:cs typeface="+mn-cs"/>
              </a:rPr>
              <a:t>sug</a:t>
            </a:r>
            <a:r>
              <a:rPr lang="en-US" sz="1200" kern="1200" dirty="0" smtClean="0">
                <a:solidFill>
                  <a:schemeClr val="tx1"/>
                </a:solidFill>
                <a:effectLst/>
                <a:latin typeface="+mn-lt"/>
                <a:ea typeface="+mn-ea"/>
                <a:cs typeface="+mn-cs"/>
              </a:rPr>
              <a:t>- gests that once a </a:t>
            </a:r>
            <a:r>
              <a:rPr lang="en-US" sz="1200" kern="1200" dirty="0" err="1" smtClean="0">
                <a:solidFill>
                  <a:schemeClr val="tx1"/>
                </a:solidFill>
                <a:effectLst/>
                <a:latin typeface="+mn-lt"/>
                <a:ea typeface="+mn-ea"/>
                <a:cs typeface="+mn-cs"/>
              </a:rPr>
              <a:t>homochiral</a:t>
            </a:r>
            <a:r>
              <a:rPr lang="en-US" sz="1200" kern="1200" dirty="0" smtClean="0">
                <a:solidFill>
                  <a:schemeClr val="tx1"/>
                </a:solidFill>
                <a:effectLst/>
                <a:latin typeface="+mn-lt"/>
                <a:ea typeface="+mn-ea"/>
                <a:cs typeface="+mn-cs"/>
              </a:rPr>
              <a:t> biosphere emerges, much of its evolutionary past will be erased by conversion of the planetary context to favor the winning chirality </a:t>
            </a:r>
            <a:endParaRPr lang="en-US" dirty="0"/>
          </a:p>
        </p:txBody>
      </p:sp>
      <p:sp>
        <p:nvSpPr>
          <p:cNvPr id="4" name="Slide Number Placeholder 3"/>
          <p:cNvSpPr>
            <a:spLocks noGrp="1"/>
          </p:cNvSpPr>
          <p:nvPr>
            <p:ph type="sldNum" sz="quarter" idx="10"/>
          </p:nvPr>
        </p:nvSpPr>
        <p:spPr/>
        <p:txBody>
          <a:bodyPr/>
          <a:lstStyle/>
          <a:p>
            <a:fld id="{29A7F711-C819-A849-89BC-0E33CFDA832A}" type="slidenum">
              <a:rPr lang="en-US" smtClean="0"/>
              <a:t>10</a:t>
            </a:fld>
            <a:endParaRPr lang="en-US"/>
          </a:p>
        </p:txBody>
      </p:sp>
    </p:spTree>
    <p:extLst>
      <p:ext uri="{BB962C8B-B14F-4D97-AF65-F5344CB8AC3E}">
        <p14:creationId xmlns:p14="http://schemas.microsoft.com/office/powerpoint/2010/main" val="354835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A9A5A3-0B70-9D4A-B4DD-E15BEB89FDAD}" type="datetimeFigureOut">
              <a:rPr lang="en-US" smtClean="0"/>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89B93-1D1C-5D45-8BD0-288126206E7A}" type="slidenum">
              <a:rPr lang="en-US" smtClean="0"/>
              <a:t>‹#›</a:t>
            </a:fld>
            <a:endParaRPr lang="en-US"/>
          </a:p>
        </p:txBody>
      </p:sp>
    </p:spTree>
    <p:extLst>
      <p:ext uri="{BB962C8B-B14F-4D97-AF65-F5344CB8AC3E}">
        <p14:creationId xmlns:p14="http://schemas.microsoft.com/office/powerpoint/2010/main" val="205839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9A5A3-0B70-9D4A-B4DD-E15BEB89FDAD}" type="datetimeFigureOut">
              <a:rPr lang="en-US" smtClean="0"/>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89B93-1D1C-5D45-8BD0-288126206E7A}" type="slidenum">
              <a:rPr lang="en-US" smtClean="0"/>
              <a:t>‹#›</a:t>
            </a:fld>
            <a:endParaRPr lang="en-US"/>
          </a:p>
        </p:txBody>
      </p:sp>
    </p:spTree>
    <p:extLst>
      <p:ext uri="{BB962C8B-B14F-4D97-AF65-F5344CB8AC3E}">
        <p14:creationId xmlns:p14="http://schemas.microsoft.com/office/powerpoint/2010/main" val="93126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9A5A3-0B70-9D4A-B4DD-E15BEB89FDAD}" type="datetimeFigureOut">
              <a:rPr lang="en-US" smtClean="0"/>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89B93-1D1C-5D45-8BD0-288126206E7A}" type="slidenum">
              <a:rPr lang="en-US" smtClean="0"/>
              <a:t>‹#›</a:t>
            </a:fld>
            <a:endParaRPr lang="en-US"/>
          </a:p>
        </p:txBody>
      </p:sp>
    </p:spTree>
    <p:extLst>
      <p:ext uri="{BB962C8B-B14F-4D97-AF65-F5344CB8AC3E}">
        <p14:creationId xmlns:p14="http://schemas.microsoft.com/office/powerpoint/2010/main" val="108065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9A5A3-0B70-9D4A-B4DD-E15BEB89FDAD}" type="datetimeFigureOut">
              <a:rPr lang="en-US" smtClean="0"/>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89B93-1D1C-5D45-8BD0-288126206E7A}" type="slidenum">
              <a:rPr lang="en-US" smtClean="0"/>
              <a:t>‹#›</a:t>
            </a:fld>
            <a:endParaRPr lang="en-US"/>
          </a:p>
        </p:txBody>
      </p:sp>
    </p:spTree>
    <p:extLst>
      <p:ext uri="{BB962C8B-B14F-4D97-AF65-F5344CB8AC3E}">
        <p14:creationId xmlns:p14="http://schemas.microsoft.com/office/powerpoint/2010/main" val="273892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A9A5A3-0B70-9D4A-B4DD-E15BEB89FDAD}" type="datetimeFigureOut">
              <a:rPr lang="en-US" smtClean="0"/>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89B93-1D1C-5D45-8BD0-288126206E7A}" type="slidenum">
              <a:rPr lang="en-US" smtClean="0"/>
              <a:t>‹#›</a:t>
            </a:fld>
            <a:endParaRPr lang="en-US"/>
          </a:p>
        </p:txBody>
      </p:sp>
    </p:spTree>
    <p:extLst>
      <p:ext uri="{BB962C8B-B14F-4D97-AF65-F5344CB8AC3E}">
        <p14:creationId xmlns:p14="http://schemas.microsoft.com/office/powerpoint/2010/main" val="209446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A9A5A3-0B70-9D4A-B4DD-E15BEB89FDAD}" type="datetimeFigureOut">
              <a:rPr lang="en-US" smtClean="0"/>
              <a:t>4/3/15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89B93-1D1C-5D45-8BD0-288126206E7A}" type="slidenum">
              <a:rPr lang="en-US" smtClean="0"/>
              <a:t>‹#›</a:t>
            </a:fld>
            <a:endParaRPr lang="en-US"/>
          </a:p>
        </p:txBody>
      </p:sp>
    </p:spTree>
    <p:extLst>
      <p:ext uri="{BB962C8B-B14F-4D97-AF65-F5344CB8AC3E}">
        <p14:creationId xmlns:p14="http://schemas.microsoft.com/office/powerpoint/2010/main" val="79431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A9A5A3-0B70-9D4A-B4DD-E15BEB89FDAD}" type="datetimeFigureOut">
              <a:rPr lang="en-US" smtClean="0"/>
              <a:t>4/3/15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89B93-1D1C-5D45-8BD0-288126206E7A}" type="slidenum">
              <a:rPr lang="en-US" smtClean="0"/>
              <a:t>‹#›</a:t>
            </a:fld>
            <a:endParaRPr lang="en-US"/>
          </a:p>
        </p:txBody>
      </p:sp>
    </p:spTree>
    <p:extLst>
      <p:ext uri="{BB962C8B-B14F-4D97-AF65-F5344CB8AC3E}">
        <p14:creationId xmlns:p14="http://schemas.microsoft.com/office/powerpoint/2010/main" val="97862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A9A5A3-0B70-9D4A-B4DD-E15BEB89FDAD}" type="datetimeFigureOut">
              <a:rPr lang="en-US" smtClean="0"/>
              <a:t>4/3/15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89B93-1D1C-5D45-8BD0-288126206E7A}" type="slidenum">
              <a:rPr lang="en-US" smtClean="0"/>
              <a:t>‹#›</a:t>
            </a:fld>
            <a:endParaRPr lang="en-US"/>
          </a:p>
        </p:txBody>
      </p:sp>
    </p:spTree>
    <p:extLst>
      <p:ext uri="{BB962C8B-B14F-4D97-AF65-F5344CB8AC3E}">
        <p14:creationId xmlns:p14="http://schemas.microsoft.com/office/powerpoint/2010/main" val="242350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9A5A3-0B70-9D4A-B4DD-E15BEB89FDAD}" type="datetimeFigureOut">
              <a:rPr lang="en-US" smtClean="0"/>
              <a:t>4/3/15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89B93-1D1C-5D45-8BD0-288126206E7A}" type="slidenum">
              <a:rPr lang="en-US" smtClean="0"/>
              <a:t>‹#›</a:t>
            </a:fld>
            <a:endParaRPr lang="en-US"/>
          </a:p>
        </p:txBody>
      </p:sp>
    </p:spTree>
    <p:extLst>
      <p:ext uri="{BB962C8B-B14F-4D97-AF65-F5344CB8AC3E}">
        <p14:creationId xmlns:p14="http://schemas.microsoft.com/office/powerpoint/2010/main" val="71178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9A5A3-0B70-9D4A-B4DD-E15BEB89FDAD}" type="datetimeFigureOut">
              <a:rPr lang="en-US" smtClean="0"/>
              <a:t>4/3/15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89B93-1D1C-5D45-8BD0-288126206E7A}" type="slidenum">
              <a:rPr lang="en-US" smtClean="0"/>
              <a:t>‹#›</a:t>
            </a:fld>
            <a:endParaRPr lang="en-US"/>
          </a:p>
        </p:txBody>
      </p:sp>
    </p:spTree>
    <p:extLst>
      <p:ext uri="{BB962C8B-B14F-4D97-AF65-F5344CB8AC3E}">
        <p14:creationId xmlns:p14="http://schemas.microsoft.com/office/powerpoint/2010/main" val="40750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9A5A3-0B70-9D4A-B4DD-E15BEB89FDAD}" type="datetimeFigureOut">
              <a:rPr lang="en-US" smtClean="0"/>
              <a:t>4/3/15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89B93-1D1C-5D45-8BD0-288126206E7A}" type="slidenum">
              <a:rPr lang="en-US" smtClean="0"/>
              <a:t>‹#›</a:t>
            </a:fld>
            <a:endParaRPr lang="en-US"/>
          </a:p>
        </p:txBody>
      </p:sp>
    </p:spTree>
    <p:extLst>
      <p:ext uri="{BB962C8B-B14F-4D97-AF65-F5344CB8AC3E}">
        <p14:creationId xmlns:p14="http://schemas.microsoft.com/office/powerpoint/2010/main" val="102089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9A5A3-0B70-9D4A-B4DD-E15BEB89FDAD}" type="datetimeFigureOut">
              <a:rPr lang="en-US" smtClean="0"/>
              <a:t>4/3/15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89B93-1D1C-5D45-8BD0-288126206E7A}" type="slidenum">
              <a:rPr lang="en-US" smtClean="0"/>
              <a:t>‹#›</a:t>
            </a:fld>
            <a:endParaRPr lang="en-US"/>
          </a:p>
        </p:txBody>
      </p:sp>
    </p:spTree>
    <p:extLst>
      <p:ext uri="{BB962C8B-B14F-4D97-AF65-F5344CB8AC3E}">
        <p14:creationId xmlns:p14="http://schemas.microsoft.com/office/powerpoint/2010/main" val="4233405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oleObject" Target="../embeddings/oleObject1.bin"/><Relationship Id="rId8" Type="http://schemas.openxmlformats.org/officeDocument/2006/relationships/image" Target="../media/image10.emf"/><Relationship Id="rId9"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oleObject" Target="../embeddings/oleObject3.bin"/><Relationship Id="rId8" Type="http://schemas.openxmlformats.org/officeDocument/2006/relationships/image" Target="../media/image10.emf"/><Relationship Id="rId9" Type="http://schemas.openxmlformats.org/officeDocument/2006/relationships/oleObject" Target="../embeddings/oleObject4.bin"/><Relationship Id="rId10" Type="http://schemas.openxmlformats.org/officeDocument/2006/relationships/oleObject" Target="../embeddings/oleObject5.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6" name="Title 5"/>
          <p:cNvSpPr>
            <a:spLocks noGrp="1"/>
          </p:cNvSpPr>
          <p:nvPr>
            <p:ph type="ctrTitle"/>
          </p:nvPr>
        </p:nvSpPr>
        <p:spPr>
          <a:xfrm>
            <a:off x="685800" y="1044470"/>
            <a:ext cx="7772400" cy="1470025"/>
          </a:xfrm>
        </p:spPr>
        <p:txBody>
          <a:bodyPr>
            <a:noAutofit/>
          </a:bodyPr>
          <a:lstStyle/>
          <a:p>
            <a:r>
              <a:rPr lang="en-US" sz="4800" dirty="0" smtClean="0"/>
              <a:t>Coexistence and Competition of Mirror Biospheres</a:t>
            </a:r>
            <a:endParaRPr lang="en-US" sz="4800" dirty="0"/>
          </a:p>
        </p:txBody>
      </p:sp>
      <p:sp>
        <p:nvSpPr>
          <p:cNvPr id="8" name="Subtitle 7"/>
          <p:cNvSpPr>
            <a:spLocks noGrp="1"/>
          </p:cNvSpPr>
          <p:nvPr>
            <p:ph type="subTitle" idx="1"/>
          </p:nvPr>
        </p:nvSpPr>
        <p:spPr>
          <a:xfrm>
            <a:off x="1114627" y="2514495"/>
            <a:ext cx="7037935" cy="3124305"/>
          </a:xfrm>
        </p:spPr>
        <p:txBody>
          <a:bodyPr>
            <a:normAutofit fontScale="70000" lnSpcReduction="20000"/>
          </a:bodyPr>
          <a:lstStyle/>
          <a:p>
            <a:r>
              <a:rPr lang="en-US" sz="3800" dirty="0" smtClean="0"/>
              <a:t>Patricia Esch</a:t>
            </a:r>
          </a:p>
          <a:p>
            <a:r>
              <a:rPr lang="en-US" i="1" dirty="0" smtClean="0"/>
              <a:t> </a:t>
            </a:r>
            <a:r>
              <a:rPr lang="en-US" sz="2900" i="1" dirty="0"/>
              <a:t>School of Life Sciences, Arizona State University, Tempe AZ </a:t>
            </a:r>
            <a:r>
              <a:rPr lang="en-US" sz="2900" i="1" dirty="0" smtClean="0"/>
              <a:t>USA</a:t>
            </a:r>
          </a:p>
          <a:p>
            <a:r>
              <a:rPr lang="en-US" sz="3800" dirty="0" smtClean="0"/>
              <a:t>Sara </a:t>
            </a:r>
            <a:r>
              <a:rPr lang="en-US" sz="3800" dirty="0" err="1" smtClean="0"/>
              <a:t>Imari</a:t>
            </a:r>
            <a:r>
              <a:rPr lang="en-US" sz="3800" dirty="0" smtClean="0"/>
              <a:t> Walker </a:t>
            </a:r>
            <a:endParaRPr lang="en-US" dirty="0"/>
          </a:p>
          <a:p>
            <a:r>
              <a:rPr lang="en-US" sz="2900" i="1" dirty="0" smtClean="0"/>
              <a:t>School </a:t>
            </a:r>
            <a:r>
              <a:rPr lang="en-US" sz="2900" i="1" dirty="0"/>
              <a:t>of Earth and Space Exploration, Arizona State University, Tempe AZ USA, </a:t>
            </a:r>
            <a:r>
              <a:rPr lang="en-US" sz="2900" i="1" dirty="0" smtClean="0"/>
              <a:t>Beyond </a:t>
            </a:r>
            <a:r>
              <a:rPr lang="en-US" sz="2900" i="1" dirty="0"/>
              <a:t>Center for </a:t>
            </a:r>
            <a:r>
              <a:rPr lang="en-US" sz="2900" i="1" dirty="0" smtClean="0"/>
              <a:t>Fundamental </a:t>
            </a:r>
            <a:r>
              <a:rPr lang="en-US" sz="2900" i="1" dirty="0"/>
              <a:t>Concepts in Science, Arizona State University Tempe, AZ USA, </a:t>
            </a:r>
            <a:r>
              <a:rPr lang="en-US" sz="2900" i="1" dirty="0" smtClean="0"/>
              <a:t>Blue </a:t>
            </a:r>
            <a:r>
              <a:rPr lang="en-US" sz="2900" i="1" dirty="0"/>
              <a:t>Marble Space Institute of Science, Seattle WA USA</a:t>
            </a:r>
            <a:r>
              <a:rPr lang="en-US" sz="2900" dirty="0"/>
              <a:t>.</a:t>
            </a:r>
            <a:r>
              <a:rPr lang="en-US" dirty="0"/>
              <a:t> </a:t>
            </a:r>
            <a:endParaRPr lang="en-US" dirty="0" smtClean="0"/>
          </a:p>
          <a:p>
            <a:r>
              <a:rPr lang="en-US" sz="3800" dirty="0" smtClean="0"/>
              <a:t>Arizona Space Grant Undergraduate Symposium</a:t>
            </a:r>
          </a:p>
          <a:p>
            <a:r>
              <a:rPr lang="en-US" sz="3800" dirty="0" smtClean="0"/>
              <a:t>April 18</a:t>
            </a:r>
            <a:r>
              <a:rPr lang="en-US" sz="3800" baseline="30000" dirty="0" smtClean="0"/>
              <a:t>th</a:t>
            </a:r>
            <a:r>
              <a:rPr lang="en-US" sz="3800" dirty="0" smtClean="0"/>
              <a:t>, 2015</a:t>
            </a:r>
          </a:p>
          <a:p>
            <a:endParaRPr lang="en-US" dirty="0"/>
          </a:p>
        </p:txBody>
      </p:sp>
      <p:pic>
        <p:nvPicPr>
          <p:cNvPr id="4" name="Picture 6" descr="nas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686"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8112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2" name="Title 1"/>
          <p:cNvSpPr>
            <a:spLocks noGrp="1"/>
          </p:cNvSpPr>
          <p:nvPr>
            <p:ph type="title"/>
          </p:nvPr>
        </p:nvSpPr>
        <p:spPr>
          <a:xfrm>
            <a:off x="457200" y="248186"/>
            <a:ext cx="8229600" cy="1474525"/>
          </a:xfrm>
        </p:spPr>
        <p:txBody>
          <a:bodyPr>
            <a:normAutofit/>
          </a:bodyPr>
          <a:lstStyle/>
          <a:p>
            <a:r>
              <a:rPr lang="en-US" dirty="0" smtClean="0"/>
              <a:t>Results that pose further questions… </a:t>
            </a:r>
            <a:endParaRPr lang="en-US" dirty="0"/>
          </a:p>
        </p:txBody>
      </p:sp>
      <p:pic>
        <p:nvPicPr>
          <p:cNvPr id="6" name="Content Placeholder 5" descr="Screen Shot 2015-04-03 at 8.59.30 PM.png"/>
          <p:cNvPicPr>
            <a:picLocks noGrp="1" noChangeAspect="1"/>
          </p:cNvPicPr>
          <p:nvPr>
            <p:ph idx="1"/>
          </p:nvPr>
        </p:nvPicPr>
        <p:blipFill>
          <a:blip r:embed="rId4">
            <a:extLst>
              <a:ext uri="{28A0092B-C50C-407E-A947-70E740481C1C}">
                <a14:useLocalDpi xmlns:a14="http://schemas.microsoft.com/office/drawing/2010/main" val="0"/>
              </a:ext>
            </a:extLst>
          </a:blip>
          <a:srcRect l="-35749" r="-35749"/>
          <a:stretch>
            <a:fillRect/>
          </a:stretch>
        </p:blipFill>
        <p:spPr>
          <a:xfrm>
            <a:off x="574807" y="1600199"/>
            <a:ext cx="8111993" cy="3970338"/>
          </a:xfrm>
        </p:spPr>
      </p:pic>
      <p:pic>
        <p:nvPicPr>
          <p:cNvPr id="4" name="Picture 6" descr="nas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0097"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8112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2" name="Title 1"/>
          <p:cNvSpPr>
            <a:spLocks noGrp="1"/>
          </p:cNvSpPr>
          <p:nvPr>
            <p:ph type="title"/>
          </p:nvPr>
        </p:nvSpPr>
        <p:spPr/>
        <p:txBody>
          <a:bodyPr>
            <a:normAutofit/>
          </a:bodyPr>
          <a:lstStyle/>
          <a:p>
            <a:r>
              <a:rPr lang="en-US" dirty="0" smtClean="0"/>
              <a:t>Significance of Results</a:t>
            </a:r>
            <a:endParaRPr lang="en-US" dirty="0"/>
          </a:p>
        </p:txBody>
      </p:sp>
      <p:sp>
        <p:nvSpPr>
          <p:cNvPr id="3" name="Content Placeholder 2"/>
          <p:cNvSpPr>
            <a:spLocks noGrp="1"/>
          </p:cNvSpPr>
          <p:nvPr>
            <p:ph idx="1"/>
          </p:nvPr>
        </p:nvSpPr>
        <p:spPr>
          <a:xfrm>
            <a:off x="457200" y="1600200"/>
            <a:ext cx="8229600" cy="3970337"/>
          </a:xfrm>
        </p:spPr>
        <p:txBody>
          <a:bodyPr/>
          <a:lstStyle/>
          <a:p>
            <a:r>
              <a:rPr lang="en-US" dirty="0" smtClean="0"/>
              <a:t>Shed new light on processes underlying the origins of life’s homochirality</a:t>
            </a:r>
          </a:p>
          <a:p>
            <a:r>
              <a:rPr lang="en-US" dirty="0" smtClean="0"/>
              <a:t>Possibility of false negatives since two </a:t>
            </a:r>
            <a:r>
              <a:rPr lang="en-US" dirty="0" err="1" smtClean="0"/>
              <a:t>homochiral</a:t>
            </a:r>
            <a:r>
              <a:rPr lang="en-US" dirty="0" smtClean="0"/>
              <a:t> life forms may co-exist</a:t>
            </a:r>
          </a:p>
          <a:p>
            <a:r>
              <a:rPr lang="en-US" dirty="0" smtClean="0"/>
              <a:t>Better information in using homochirality as a biosignature for the search for life</a:t>
            </a:r>
          </a:p>
          <a:p>
            <a:endParaRPr lang="en-US" dirty="0"/>
          </a:p>
        </p:txBody>
      </p:sp>
      <p:pic>
        <p:nvPicPr>
          <p:cNvPr id="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2029"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descr="finding-life-beyond-earth-vi.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05" y="0"/>
            <a:ext cx="9159005" cy="5570537"/>
          </a:xfrm>
          <a:prstGeom prst="rect">
            <a:avLst/>
          </a:prstGeom>
        </p:spPr>
      </p:pic>
    </p:spTree>
    <p:extLst>
      <p:ext uri="{BB962C8B-B14F-4D97-AF65-F5344CB8AC3E}">
        <p14:creationId xmlns:p14="http://schemas.microsoft.com/office/powerpoint/2010/main" val="4157811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ppt_w</p:attrName>
                                        </p:attrNameLst>
                                      </p:cBhvr>
                                      <p:tavLst>
                                        <p:tav tm="0">
                                          <p:val>
                                            <p:fltVal val="0"/>
                                          </p:val>
                                        </p:tav>
                                        <p:tav tm="100000">
                                          <p:val>
                                            <p:strVal val="#ppt_w"/>
                                          </p:val>
                                        </p:tav>
                                      </p:tavLst>
                                    </p:anim>
                                    <p:anim calcmode="lin" valueType="num">
                                      <p:cBhvr>
                                        <p:cTn id="8" dur="800" fill="hold"/>
                                        <p:tgtEl>
                                          <p:spTgt spid="6"/>
                                        </p:tgtEl>
                                        <p:attrNameLst>
                                          <p:attrName>ppt_h</p:attrName>
                                        </p:attrNameLst>
                                      </p:cBhvr>
                                      <p:tavLst>
                                        <p:tav tm="0">
                                          <p:val>
                                            <p:fltVal val="0"/>
                                          </p:val>
                                        </p:tav>
                                        <p:tav tm="100000">
                                          <p:val>
                                            <p:strVal val="#ppt_h"/>
                                          </p:val>
                                        </p:tav>
                                      </p:tavLst>
                                    </p:anim>
                                    <p:animEffect transition="in" filter="fade">
                                      <p:cBhvr>
                                        <p:cTn id="9" dur="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2" name="Title 1"/>
          <p:cNvSpPr>
            <a:spLocks noGrp="1"/>
          </p:cNvSpPr>
          <p:nvPr>
            <p:ph type="title"/>
          </p:nvPr>
        </p:nvSpPr>
        <p:spPr>
          <a:xfrm>
            <a:off x="457200" y="662311"/>
            <a:ext cx="8229600" cy="1143000"/>
          </a:xfrm>
        </p:spPr>
        <p:txBody>
          <a:bodyPr>
            <a:noAutofit/>
          </a:bodyPr>
          <a:lstStyle/>
          <a:p>
            <a:r>
              <a:rPr lang="en-US" sz="11500" i="1" dirty="0" smtClean="0"/>
              <a:t>THANK YOU!</a:t>
            </a:r>
            <a:endParaRPr lang="en-US" sz="11500" i="1" dirty="0"/>
          </a:p>
        </p:txBody>
      </p:sp>
      <p:sp>
        <p:nvSpPr>
          <p:cNvPr id="3" name="Content Placeholder 2"/>
          <p:cNvSpPr>
            <a:spLocks noGrp="1"/>
          </p:cNvSpPr>
          <p:nvPr>
            <p:ph idx="1"/>
          </p:nvPr>
        </p:nvSpPr>
        <p:spPr>
          <a:xfrm>
            <a:off x="457200" y="2189212"/>
            <a:ext cx="8229600" cy="3381325"/>
          </a:xfrm>
        </p:spPr>
        <p:txBody>
          <a:bodyPr>
            <a:normAutofit/>
          </a:bodyPr>
          <a:lstStyle/>
          <a:p>
            <a:pPr algn="ctr"/>
            <a:r>
              <a:rPr lang="en-US" sz="4400" dirty="0" smtClean="0"/>
              <a:t>ASU/NASA Space Grant</a:t>
            </a:r>
          </a:p>
          <a:p>
            <a:pPr algn="ctr"/>
            <a:r>
              <a:rPr lang="en-US" sz="4400" dirty="0" smtClean="0"/>
              <a:t>Arizona Space Grant Consortium</a:t>
            </a:r>
          </a:p>
          <a:p>
            <a:pPr algn="ctr"/>
            <a:r>
              <a:rPr lang="en-US" sz="4400" dirty="0" smtClean="0"/>
              <a:t>BEYOND Center</a:t>
            </a:r>
          </a:p>
          <a:p>
            <a:pPr algn="ctr"/>
            <a:r>
              <a:rPr lang="en-US" sz="4400" dirty="0" smtClean="0"/>
              <a:t>Dr. Sara </a:t>
            </a:r>
            <a:r>
              <a:rPr lang="en-US" sz="4400" dirty="0" err="1" smtClean="0"/>
              <a:t>Imari</a:t>
            </a:r>
            <a:r>
              <a:rPr lang="en-US" sz="4400" dirty="0" smtClean="0"/>
              <a:t> Walker PhD</a:t>
            </a:r>
          </a:p>
        </p:txBody>
      </p:sp>
      <p:pic>
        <p:nvPicPr>
          <p:cNvPr id="4" name="Picture 6" descr="nas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3752"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811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What is Astrobiology?</a:t>
            </a:r>
            <a:endParaRPr lang="en-US" dirty="0"/>
          </a:p>
        </p:txBody>
      </p:sp>
      <p:pic>
        <p:nvPicPr>
          <p:cNvPr id="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9099"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5-04-03 at 6.48.0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37462"/>
            <a:ext cx="9144000" cy="2573578"/>
          </a:xfrm>
          <a:prstGeom prst="rect">
            <a:avLst/>
          </a:prstGeom>
        </p:spPr>
      </p:pic>
      <p:sp>
        <p:nvSpPr>
          <p:cNvPr id="6" name="Rectangle 5"/>
          <p:cNvSpPr/>
          <p:nvPr/>
        </p:nvSpPr>
        <p:spPr>
          <a:xfrm>
            <a:off x="632561" y="2683239"/>
            <a:ext cx="8531576" cy="1107996"/>
          </a:xfrm>
          <a:prstGeom prst="rect">
            <a:avLst/>
          </a:prstGeom>
          <a:noFill/>
          <a:ln>
            <a:noFill/>
          </a:ln>
        </p:spPr>
        <p:txBody>
          <a:bodyPr wrap="none" lIns="91440" tIns="45720" rIns="91440" bIns="45720">
            <a:spAutoFit/>
          </a:bodyPr>
          <a:lstStyle/>
          <a:p>
            <a:pPr algn="ctr"/>
            <a:r>
              <a:rPr lang="en-US" sz="66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Next Demi Bold"/>
                <a:cs typeface="Avenir Next Demi Bold"/>
              </a:rPr>
              <a:t>a</a:t>
            </a:r>
            <a:r>
              <a:rPr lang="en-US" sz="6600" b="1" cap="none" spc="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Next Demi Bold"/>
                <a:cs typeface="Avenir Next Demi Bold"/>
              </a:rPr>
              <a:t>nd the Origin of Life</a:t>
            </a:r>
            <a:endParaRPr lang="en-US" sz="66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Next Demi Bold"/>
              <a:cs typeface="Avenir Next Demi Bold"/>
            </a:endParaRPr>
          </a:p>
        </p:txBody>
      </p:sp>
      <p:sp>
        <p:nvSpPr>
          <p:cNvPr id="8" name="TextBox 7"/>
          <p:cNvSpPr txBox="1"/>
          <p:nvPr/>
        </p:nvSpPr>
        <p:spPr>
          <a:xfrm>
            <a:off x="1687609" y="5415628"/>
            <a:ext cx="5798023" cy="307777"/>
          </a:xfrm>
          <a:prstGeom prst="rect">
            <a:avLst/>
          </a:prstGeom>
          <a:noFill/>
        </p:spPr>
        <p:txBody>
          <a:bodyPr wrap="square" rtlCol="0">
            <a:spAutoFit/>
          </a:bodyPr>
          <a:lstStyle/>
          <a:p>
            <a:r>
              <a:rPr lang="en-US" sz="1400" dirty="0"/>
              <a:t>http://</a:t>
            </a:r>
            <a:r>
              <a:rPr lang="en-US" sz="1400" dirty="0" err="1"/>
              <a:t>origins.rpi.edu</a:t>
            </a:r>
            <a:r>
              <a:rPr lang="en-US" sz="1400" dirty="0"/>
              <a:t>/</a:t>
            </a:r>
            <a:r>
              <a:rPr lang="en-US" sz="1400" dirty="0" err="1"/>
              <a:t>wp</a:t>
            </a:r>
            <a:r>
              <a:rPr lang="en-US" sz="1400" dirty="0"/>
              <a:t>-content/uploads/2012/07/homepagesplash-32.jpg</a:t>
            </a:r>
          </a:p>
        </p:txBody>
      </p:sp>
    </p:spTree>
    <p:extLst>
      <p:ext uri="{BB962C8B-B14F-4D97-AF65-F5344CB8AC3E}">
        <p14:creationId xmlns:p14="http://schemas.microsoft.com/office/powerpoint/2010/main" val="1070356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What is Astrobiology?</a:t>
            </a:r>
            <a:endParaRPr lang="en-US" dirty="0"/>
          </a:p>
        </p:txBody>
      </p:sp>
      <p:pic>
        <p:nvPicPr>
          <p:cNvPr id="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9099"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9" descr="astrobiologist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945" y="1009096"/>
            <a:ext cx="7073617" cy="4510760"/>
          </a:xfrm>
          <a:prstGeom prst="rect">
            <a:avLst/>
          </a:prstGeom>
        </p:spPr>
      </p:pic>
      <p:sp>
        <p:nvSpPr>
          <p:cNvPr id="11" name="TextBox 10"/>
          <p:cNvSpPr txBox="1"/>
          <p:nvPr/>
        </p:nvSpPr>
        <p:spPr>
          <a:xfrm>
            <a:off x="2008799" y="5519856"/>
            <a:ext cx="5387768" cy="276999"/>
          </a:xfrm>
          <a:prstGeom prst="rect">
            <a:avLst/>
          </a:prstGeom>
          <a:noFill/>
        </p:spPr>
        <p:txBody>
          <a:bodyPr wrap="square" rtlCol="0">
            <a:spAutoFit/>
          </a:bodyPr>
          <a:lstStyle/>
          <a:p>
            <a:r>
              <a:rPr lang="en-US" sz="1200" dirty="0"/>
              <a:t>http://</a:t>
            </a:r>
            <a:r>
              <a:rPr lang="en-US" sz="1200" dirty="0" err="1"/>
              <a:t>montessorimuddle.org</a:t>
            </a:r>
            <a:r>
              <a:rPr lang="en-US" sz="1200" dirty="0"/>
              <a:t>/</a:t>
            </a:r>
            <a:r>
              <a:rPr lang="en-US" sz="1200" dirty="0" err="1"/>
              <a:t>wp</a:t>
            </a:r>
            <a:r>
              <a:rPr lang="en-US" sz="1200" dirty="0"/>
              <a:t>-content/uploads/2012/03/</a:t>
            </a:r>
            <a:r>
              <a:rPr lang="en-US" sz="1200" dirty="0" err="1"/>
              <a:t>astrobiologists.jpg</a:t>
            </a:r>
            <a:endParaRPr lang="en-US" sz="1200" dirty="0"/>
          </a:p>
        </p:txBody>
      </p:sp>
    </p:spTree>
    <p:extLst>
      <p:ext uri="{BB962C8B-B14F-4D97-AF65-F5344CB8AC3E}">
        <p14:creationId xmlns:p14="http://schemas.microsoft.com/office/powerpoint/2010/main" val="2289807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2" name="Title 1"/>
          <p:cNvSpPr>
            <a:spLocks noGrp="1"/>
          </p:cNvSpPr>
          <p:nvPr>
            <p:ph type="title"/>
          </p:nvPr>
        </p:nvSpPr>
        <p:spPr/>
        <p:txBody>
          <a:bodyPr/>
          <a:lstStyle/>
          <a:p>
            <a:r>
              <a:rPr lang="en-US" dirty="0" smtClean="0"/>
              <a:t>What is Chirality?</a:t>
            </a:r>
            <a:endParaRPr lang="en-US" dirty="0"/>
          </a:p>
        </p:txBody>
      </p:sp>
      <p:pic>
        <p:nvPicPr>
          <p:cNvPr id="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9099"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Shot 2015-04-03 at 5.33.1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563" y="1199752"/>
            <a:ext cx="7621216" cy="3663417"/>
          </a:xfrm>
          <a:prstGeom prst="rect">
            <a:avLst/>
          </a:prstGeom>
        </p:spPr>
      </p:pic>
      <p:sp>
        <p:nvSpPr>
          <p:cNvPr id="8" name="TextBox 7"/>
          <p:cNvSpPr txBox="1"/>
          <p:nvPr/>
        </p:nvSpPr>
        <p:spPr>
          <a:xfrm>
            <a:off x="1647527" y="5308927"/>
            <a:ext cx="7039273" cy="523220"/>
          </a:xfrm>
          <a:prstGeom prst="rect">
            <a:avLst/>
          </a:prstGeom>
          <a:noFill/>
        </p:spPr>
        <p:txBody>
          <a:bodyPr wrap="square" rtlCol="0">
            <a:spAutoFit/>
          </a:bodyPr>
          <a:lstStyle/>
          <a:p>
            <a:r>
              <a:rPr lang="en-US" sz="1400" dirty="0"/>
              <a:t>http://galleryhip.com/</a:t>
            </a:r>
            <a:r>
              <a:rPr lang="en-US" sz="1400" dirty="0" smtClean="0"/>
              <a:t>chirality.html</a:t>
            </a:r>
          </a:p>
          <a:p>
            <a:r>
              <a:rPr lang="en-US" sz="1400" dirty="0"/>
              <a:t>http://</a:t>
            </a:r>
            <a:r>
              <a:rPr lang="en-US" sz="1400" dirty="0" err="1"/>
              <a:t>ibchemhltopicd.wikispaces.com</a:t>
            </a:r>
            <a:r>
              <a:rPr lang="en-US" sz="1400" dirty="0"/>
              <a:t>/file/view/</a:t>
            </a:r>
            <a:r>
              <a:rPr lang="en-US" sz="1400" dirty="0" err="1"/>
              <a:t>chirality.jpg</a:t>
            </a:r>
            <a:r>
              <a:rPr lang="en-US" sz="1400" dirty="0"/>
              <a:t>/250978696/</a:t>
            </a:r>
            <a:r>
              <a:rPr lang="en-US" sz="1400" dirty="0" err="1"/>
              <a:t>chirality.jpg</a:t>
            </a:r>
            <a:endParaRPr lang="en-US" sz="1400" dirty="0"/>
          </a:p>
        </p:txBody>
      </p:sp>
      <p:pic>
        <p:nvPicPr>
          <p:cNvPr id="9" name="Picture 8" descr="chiralit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563" y="1738061"/>
            <a:ext cx="3654591" cy="2103517"/>
          </a:xfrm>
          <a:prstGeom prst="rect">
            <a:avLst/>
          </a:prstGeom>
        </p:spPr>
      </p:pic>
    </p:spTree>
    <p:extLst>
      <p:ext uri="{BB962C8B-B14F-4D97-AF65-F5344CB8AC3E}">
        <p14:creationId xmlns:p14="http://schemas.microsoft.com/office/powerpoint/2010/main" val="7186402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2" name="Title 1"/>
          <p:cNvSpPr>
            <a:spLocks noGrp="1"/>
          </p:cNvSpPr>
          <p:nvPr>
            <p:ph type="title"/>
          </p:nvPr>
        </p:nvSpPr>
        <p:spPr>
          <a:xfrm>
            <a:off x="457200" y="7253"/>
            <a:ext cx="8229600" cy="1143000"/>
          </a:xfrm>
        </p:spPr>
        <p:txBody>
          <a:bodyPr/>
          <a:lstStyle/>
          <a:p>
            <a:r>
              <a:rPr lang="en-US" dirty="0" smtClean="0"/>
              <a:t>What is homochirality?</a:t>
            </a:r>
            <a:endParaRPr lang="en-US" dirty="0"/>
          </a:p>
        </p:txBody>
      </p:sp>
      <p:pic>
        <p:nvPicPr>
          <p:cNvPr id="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9099"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descr="chiralca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995" y="1150253"/>
            <a:ext cx="7233567" cy="4420284"/>
          </a:xfrm>
          <a:prstGeom prst="rect">
            <a:avLst/>
          </a:prstGeom>
        </p:spPr>
      </p:pic>
      <p:sp>
        <p:nvSpPr>
          <p:cNvPr id="8" name="TextBox 7"/>
          <p:cNvSpPr txBox="1"/>
          <p:nvPr/>
        </p:nvSpPr>
        <p:spPr>
          <a:xfrm>
            <a:off x="1951438" y="5465763"/>
            <a:ext cx="5627369" cy="307777"/>
          </a:xfrm>
          <a:prstGeom prst="rect">
            <a:avLst/>
          </a:prstGeom>
          <a:noFill/>
        </p:spPr>
        <p:txBody>
          <a:bodyPr wrap="square" rtlCol="0">
            <a:spAutoFit/>
          </a:bodyPr>
          <a:lstStyle/>
          <a:p>
            <a:r>
              <a:rPr lang="en-US" sz="1400" dirty="0"/>
              <a:t>https://</a:t>
            </a:r>
            <a:r>
              <a:rPr lang="en-US" sz="1400" dirty="0" err="1"/>
              <a:t>biopolyverse.files.wordpress.com</a:t>
            </a:r>
            <a:r>
              <a:rPr lang="en-US" sz="1400" dirty="0"/>
              <a:t>/2011/04/</a:t>
            </a:r>
            <a:r>
              <a:rPr lang="en-US" sz="1400" dirty="0" err="1"/>
              <a:t>chiralcat.png</a:t>
            </a:r>
            <a:endParaRPr lang="en-US" sz="1400" dirty="0"/>
          </a:p>
        </p:txBody>
      </p:sp>
    </p:spTree>
    <p:extLst>
      <p:ext uri="{BB962C8B-B14F-4D97-AF65-F5344CB8AC3E}">
        <p14:creationId xmlns:p14="http://schemas.microsoft.com/office/powerpoint/2010/main" val="35155323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2" name="Title 1"/>
          <p:cNvSpPr>
            <a:spLocks noGrp="1"/>
          </p:cNvSpPr>
          <p:nvPr>
            <p:ph type="title"/>
          </p:nvPr>
        </p:nvSpPr>
        <p:spPr>
          <a:xfrm>
            <a:off x="457200" y="343036"/>
            <a:ext cx="8229600" cy="1143000"/>
          </a:xfrm>
        </p:spPr>
        <p:txBody>
          <a:bodyPr/>
          <a:lstStyle/>
          <a:p>
            <a:r>
              <a:rPr lang="en-US" dirty="0" smtClean="0"/>
              <a:t>Why is life </a:t>
            </a:r>
            <a:r>
              <a:rPr lang="en-US" dirty="0" err="1" smtClean="0"/>
              <a:t>homochiral</a:t>
            </a:r>
            <a:r>
              <a:rPr lang="en-US" dirty="0" smtClean="0"/>
              <a:t>?</a:t>
            </a:r>
            <a:endParaRPr lang="en-US" dirty="0"/>
          </a:p>
        </p:txBody>
      </p:sp>
      <p:pic>
        <p:nvPicPr>
          <p:cNvPr id="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9099"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51438" y="5308927"/>
            <a:ext cx="6002046" cy="523220"/>
          </a:xfrm>
          <a:prstGeom prst="rect">
            <a:avLst/>
          </a:prstGeom>
          <a:noFill/>
        </p:spPr>
        <p:txBody>
          <a:bodyPr wrap="square" rtlCol="0">
            <a:spAutoFit/>
          </a:bodyPr>
          <a:lstStyle/>
          <a:p>
            <a:r>
              <a:rPr lang="en-US" sz="1400" dirty="0"/>
              <a:t>http://</a:t>
            </a:r>
            <a:r>
              <a:rPr lang="en-US" sz="1400" dirty="0" err="1"/>
              <a:t>www.forbes.com</a:t>
            </a:r>
            <a:r>
              <a:rPr lang="en-US" sz="1400" dirty="0"/>
              <a:t>/sites/</a:t>
            </a:r>
            <a:r>
              <a:rPr lang="en-US" sz="1400" dirty="0" err="1"/>
              <a:t>brucedorminey</a:t>
            </a:r>
            <a:r>
              <a:rPr lang="en-US" sz="1400" dirty="0"/>
              <a:t>/2013/06/29/lifes-left-handed-amino-acids-remain-astrobiological-head-scratcher/</a:t>
            </a:r>
          </a:p>
        </p:txBody>
      </p:sp>
      <p:pic>
        <p:nvPicPr>
          <p:cNvPr id="9" name="Picture 8" descr="Screen Shot 2015-04-03 at 6.41.2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711" y="1824908"/>
            <a:ext cx="8873028" cy="2277484"/>
          </a:xfrm>
          <a:prstGeom prst="rect">
            <a:avLst/>
          </a:prstGeom>
        </p:spPr>
      </p:pic>
    </p:spTree>
    <p:extLst>
      <p:ext uri="{BB962C8B-B14F-4D97-AF65-F5344CB8AC3E}">
        <p14:creationId xmlns:p14="http://schemas.microsoft.com/office/powerpoint/2010/main" val="27435843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2" name="Title 1"/>
          <p:cNvSpPr>
            <a:spLocks noGrp="1"/>
          </p:cNvSpPr>
          <p:nvPr>
            <p:ph type="title"/>
          </p:nvPr>
        </p:nvSpPr>
        <p:spPr/>
        <p:txBody>
          <a:bodyPr>
            <a:normAutofit/>
          </a:bodyPr>
          <a:lstStyle/>
          <a:p>
            <a:r>
              <a:rPr lang="en-US" dirty="0" smtClean="0"/>
              <a:t>Our Model</a:t>
            </a:r>
            <a:endParaRPr lang="en-US" dirty="0"/>
          </a:p>
        </p:txBody>
      </p:sp>
      <p:sp>
        <p:nvSpPr>
          <p:cNvPr id="3" name="Content Placeholder 2"/>
          <p:cNvSpPr>
            <a:spLocks noGrp="1"/>
          </p:cNvSpPr>
          <p:nvPr>
            <p:ph idx="1"/>
          </p:nvPr>
        </p:nvSpPr>
        <p:spPr>
          <a:xfrm>
            <a:off x="457200" y="1600200"/>
            <a:ext cx="8229600" cy="3970337"/>
          </a:xfrm>
        </p:spPr>
        <p:txBody>
          <a:bodyPr/>
          <a:lstStyle/>
          <a:p>
            <a:r>
              <a:rPr lang="en-US" dirty="0" smtClean="0"/>
              <a:t>How homochirality emerged as a product of competitive selection in early life forms</a:t>
            </a:r>
          </a:p>
          <a:p>
            <a:endParaRPr lang="en-US" dirty="0" smtClean="0"/>
          </a:p>
          <a:p>
            <a:r>
              <a:rPr lang="en-US" dirty="0" smtClean="0"/>
              <a:t>Built off recently published article: Racemization in Reverse - by Zhang and Sun</a:t>
            </a:r>
          </a:p>
          <a:p>
            <a:pPr lvl="1"/>
            <a:r>
              <a:rPr lang="en-US" dirty="0" err="1" smtClean="0"/>
              <a:t>Enatiomers</a:t>
            </a:r>
            <a:r>
              <a:rPr lang="en-US" dirty="0" smtClean="0"/>
              <a:t> can be converted to opposite chirality through </a:t>
            </a:r>
            <a:r>
              <a:rPr lang="en-US" dirty="0" err="1" smtClean="0"/>
              <a:t>racemase</a:t>
            </a:r>
            <a:r>
              <a:rPr lang="en-US" dirty="0" smtClean="0"/>
              <a:t> enzymes</a:t>
            </a:r>
          </a:p>
          <a:p>
            <a:pPr marL="457200" lvl="1" indent="0">
              <a:buNone/>
            </a:pPr>
            <a:endParaRPr lang="en-US" dirty="0" smtClean="0"/>
          </a:p>
          <a:p>
            <a:pPr marL="0" indent="0">
              <a:buNone/>
            </a:pPr>
            <a:endParaRPr lang="en-US" dirty="0" smtClean="0"/>
          </a:p>
          <a:p>
            <a:endParaRPr lang="en-US" dirty="0"/>
          </a:p>
        </p:txBody>
      </p:sp>
      <p:pic>
        <p:nvPicPr>
          <p:cNvPr id="4" name="Picture 6" descr="nas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7407"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2335529204"/>
              </p:ext>
            </p:extLst>
          </p:nvPr>
        </p:nvGraphicFramePr>
        <p:xfrm>
          <a:off x="3989388" y="20826239"/>
          <a:ext cx="7142162" cy="5057775"/>
        </p:xfrm>
        <a:graphic>
          <a:graphicData uri="http://schemas.openxmlformats.org/presentationml/2006/ole">
            <mc:AlternateContent xmlns:mc="http://schemas.openxmlformats.org/markup-compatibility/2006">
              <mc:Choice xmlns:v="urn:schemas-microsoft-com:vml" Requires="v">
                <p:oleObj spid="_x0000_s1042" name="Equation" r:id="rId7" imgW="2260600" imgH="1600200" progId="Equation.3">
                  <p:embed/>
                </p:oleObj>
              </mc:Choice>
              <mc:Fallback>
                <p:oleObj name="Equation" r:id="rId7" imgW="2260600" imgH="1600200" progId="Equation.3">
                  <p:embed/>
                  <p:pic>
                    <p:nvPicPr>
                      <p:cNvPr id="0" name=""/>
                      <p:cNvPicPr/>
                      <p:nvPr/>
                    </p:nvPicPr>
                    <p:blipFill>
                      <a:blip r:embed="rId8"/>
                      <a:stretch>
                        <a:fillRect/>
                      </a:stretch>
                    </p:blipFill>
                    <p:spPr>
                      <a:xfrm>
                        <a:off x="3989388" y="20826239"/>
                        <a:ext cx="7142162" cy="50577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35529204"/>
              </p:ext>
            </p:extLst>
          </p:nvPr>
        </p:nvGraphicFramePr>
        <p:xfrm>
          <a:off x="4141788" y="20978639"/>
          <a:ext cx="7142162" cy="5057775"/>
        </p:xfrm>
        <a:graphic>
          <a:graphicData uri="http://schemas.openxmlformats.org/presentationml/2006/ole">
            <mc:AlternateContent xmlns:mc="http://schemas.openxmlformats.org/markup-compatibility/2006">
              <mc:Choice xmlns:v="urn:schemas-microsoft-com:vml" Requires="v">
                <p:oleObj spid="_x0000_s1043" name="Equation" r:id="rId9" imgW="2260600" imgH="1600200" progId="Equation.3">
                  <p:embed/>
                </p:oleObj>
              </mc:Choice>
              <mc:Fallback>
                <p:oleObj name="Equation" r:id="rId9" imgW="2260600" imgH="1600200" progId="Equation.3">
                  <p:embed/>
                  <p:pic>
                    <p:nvPicPr>
                      <p:cNvPr id="0" name=""/>
                      <p:cNvPicPr/>
                      <p:nvPr/>
                    </p:nvPicPr>
                    <p:blipFill>
                      <a:blip r:embed="rId8"/>
                      <a:stretch>
                        <a:fillRect/>
                      </a:stretch>
                    </p:blipFill>
                    <p:spPr>
                      <a:xfrm>
                        <a:off x="4141788" y="20978639"/>
                        <a:ext cx="7142162" cy="5057775"/>
                      </a:xfrm>
                      <a:prstGeom prst="rect">
                        <a:avLst/>
                      </a:prstGeom>
                    </p:spPr>
                  </p:pic>
                </p:oleObj>
              </mc:Fallback>
            </mc:AlternateContent>
          </a:graphicData>
        </a:graphic>
      </p:graphicFrame>
    </p:spTree>
    <p:extLst>
      <p:ext uri="{BB962C8B-B14F-4D97-AF65-F5344CB8AC3E}">
        <p14:creationId xmlns:p14="http://schemas.microsoft.com/office/powerpoint/2010/main" val="41578112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2" name="Title 1"/>
          <p:cNvSpPr>
            <a:spLocks noGrp="1"/>
          </p:cNvSpPr>
          <p:nvPr>
            <p:ph type="title"/>
          </p:nvPr>
        </p:nvSpPr>
        <p:spPr/>
        <p:txBody>
          <a:bodyPr>
            <a:normAutofit/>
          </a:bodyPr>
          <a:lstStyle/>
          <a:p>
            <a:r>
              <a:rPr lang="en-US" dirty="0" smtClean="0"/>
              <a:t>Our Model</a:t>
            </a:r>
            <a:endParaRPr lang="en-US" dirty="0"/>
          </a:p>
        </p:txBody>
      </p:sp>
      <p:sp>
        <p:nvSpPr>
          <p:cNvPr id="3" name="Content Placeholder 2"/>
          <p:cNvSpPr>
            <a:spLocks noGrp="1"/>
          </p:cNvSpPr>
          <p:nvPr>
            <p:ph idx="1"/>
          </p:nvPr>
        </p:nvSpPr>
        <p:spPr>
          <a:xfrm>
            <a:off x="457200" y="1600200"/>
            <a:ext cx="8229600" cy="3970337"/>
          </a:xfrm>
        </p:spPr>
        <p:txBody>
          <a:bodyPr/>
          <a:lstStyle/>
          <a:p>
            <a:pPr marL="457200" lvl="1" indent="0">
              <a:buNone/>
            </a:pPr>
            <a:endParaRPr lang="en-US" dirty="0" smtClean="0"/>
          </a:p>
          <a:p>
            <a:pPr marL="0" indent="0">
              <a:buNone/>
            </a:pPr>
            <a:endParaRPr lang="en-US" dirty="0" smtClean="0"/>
          </a:p>
          <a:p>
            <a:endParaRPr lang="en-US" dirty="0"/>
          </a:p>
        </p:txBody>
      </p:sp>
      <p:pic>
        <p:nvPicPr>
          <p:cNvPr id="4" name="Picture 6" descr="nas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7407"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2238503382"/>
              </p:ext>
            </p:extLst>
          </p:nvPr>
        </p:nvGraphicFramePr>
        <p:xfrm>
          <a:off x="3989388" y="20826239"/>
          <a:ext cx="7142162" cy="5057775"/>
        </p:xfrm>
        <a:graphic>
          <a:graphicData uri="http://schemas.openxmlformats.org/presentationml/2006/ole">
            <mc:AlternateContent xmlns:mc="http://schemas.openxmlformats.org/markup-compatibility/2006">
              <mc:Choice xmlns:v="urn:schemas-microsoft-com:vml" Requires="v">
                <p:oleObj spid="_x0000_s3098" name="Equation" r:id="rId7" imgW="2260600" imgH="1600200" progId="Equation.3">
                  <p:embed/>
                </p:oleObj>
              </mc:Choice>
              <mc:Fallback>
                <p:oleObj name="Equation" r:id="rId7" imgW="2260600" imgH="1600200" progId="Equation.3">
                  <p:embed/>
                  <p:pic>
                    <p:nvPicPr>
                      <p:cNvPr id="0" name=""/>
                      <p:cNvPicPr/>
                      <p:nvPr/>
                    </p:nvPicPr>
                    <p:blipFill>
                      <a:blip r:embed="rId8"/>
                      <a:stretch>
                        <a:fillRect/>
                      </a:stretch>
                    </p:blipFill>
                    <p:spPr>
                      <a:xfrm>
                        <a:off x="3989388" y="20826239"/>
                        <a:ext cx="7142162" cy="50577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87355597"/>
              </p:ext>
            </p:extLst>
          </p:nvPr>
        </p:nvGraphicFramePr>
        <p:xfrm>
          <a:off x="4141788" y="20978639"/>
          <a:ext cx="7142162" cy="5057775"/>
        </p:xfrm>
        <a:graphic>
          <a:graphicData uri="http://schemas.openxmlformats.org/presentationml/2006/ole">
            <mc:AlternateContent xmlns:mc="http://schemas.openxmlformats.org/markup-compatibility/2006">
              <mc:Choice xmlns:v="urn:schemas-microsoft-com:vml" Requires="v">
                <p:oleObj spid="_x0000_s3099" name="Equation" r:id="rId9" imgW="2260600" imgH="1600200" progId="Equation.3">
                  <p:embed/>
                </p:oleObj>
              </mc:Choice>
              <mc:Fallback>
                <p:oleObj name="Equation" r:id="rId9" imgW="2260600" imgH="1600200" progId="Equation.3">
                  <p:embed/>
                  <p:pic>
                    <p:nvPicPr>
                      <p:cNvPr id="0" name=""/>
                      <p:cNvPicPr/>
                      <p:nvPr/>
                    </p:nvPicPr>
                    <p:blipFill>
                      <a:blip r:embed="rId8"/>
                      <a:stretch>
                        <a:fillRect/>
                      </a:stretch>
                    </p:blipFill>
                    <p:spPr>
                      <a:xfrm>
                        <a:off x="4141788" y="20978639"/>
                        <a:ext cx="7142162" cy="5057775"/>
                      </a:xfrm>
                      <a:prstGeom prst="rect">
                        <a:avLst/>
                      </a:prstGeom>
                    </p:spPr>
                  </p:pic>
                </p:oleObj>
              </mc:Fallback>
            </mc:AlternateContent>
          </a:graphicData>
        </a:graphic>
      </p:graphicFrame>
      <p:graphicFrame>
        <p:nvGraphicFramePr>
          <p:cNvPr id="10" name="Content Placeholder 3"/>
          <p:cNvGraphicFramePr>
            <a:graphicFrameLocks noChangeAspect="1"/>
          </p:cNvGraphicFramePr>
          <p:nvPr>
            <p:extLst>
              <p:ext uri="{D42A27DB-BD31-4B8C-83A1-F6EECF244321}">
                <p14:modId xmlns:p14="http://schemas.microsoft.com/office/powerpoint/2010/main" val="591303539"/>
              </p:ext>
            </p:extLst>
          </p:nvPr>
        </p:nvGraphicFramePr>
        <p:xfrm>
          <a:off x="1951438" y="1417638"/>
          <a:ext cx="5245100" cy="3712824"/>
        </p:xfrm>
        <a:graphic>
          <a:graphicData uri="http://schemas.openxmlformats.org/presentationml/2006/ole">
            <mc:AlternateContent xmlns:mc="http://schemas.openxmlformats.org/markup-compatibility/2006">
              <mc:Choice xmlns:v="urn:schemas-microsoft-com:vml" Requires="v">
                <p:oleObj spid="_x0000_s3100" name="Equation" r:id="rId10" imgW="2260600" imgH="1600200" progId="Equation.3">
                  <p:embed/>
                </p:oleObj>
              </mc:Choice>
              <mc:Fallback>
                <p:oleObj name="Equation" r:id="rId10" imgW="2260600" imgH="1600200" progId="Equation.3">
                  <p:embed/>
                  <p:pic>
                    <p:nvPicPr>
                      <p:cNvPr id="0" name=""/>
                      <p:cNvPicPr/>
                      <p:nvPr/>
                    </p:nvPicPr>
                    <p:blipFill>
                      <a:blip r:embed="rId8"/>
                      <a:stretch>
                        <a:fillRect/>
                      </a:stretch>
                    </p:blipFill>
                    <p:spPr>
                      <a:xfrm>
                        <a:off x="1951438" y="1417638"/>
                        <a:ext cx="5245100" cy="3712824"/>
                      </a:xfrm>
                      <a:prstGeom prst="rect">
                        <a:avLst/>
                      </a:prstGeom>
                    </p:spPr>
                  </p:pic>
                </p:oleObj>
              </mc:Fallback>
            </mc:AlternateContent>
          </a:graphicData>
        </a:graphic>
      </p:graphicFrame>
    </p:spTree>
    <p:extLst>
      <p:ext uri="{BB962C8B-B14F-4D97-AF65-F5344CB8AC3E}">
        <p14:creationId xmlns:p14="http://schemas.microsoft.com/office/powerpoint/2010/main" val="8087985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3-18 at 10.3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0537"/>
            <a:ext cx="1951438" cy="1287463"/>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Results</a:t>
            </a:r>
            <a:endParaRPr lang="en-US" dirty="0"/>
          </a:p>
        </p:txBody>
      </p:sp>
      <p:pic>
        <p:nvPicPr>
          <p:cNvPr id="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0097" y="57546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2562"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Shot 2015-04-03 at 9.01.3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422" y="3387027"/>
            <a:ext cx="2408285" cy="2000949"/>
          </a:xfrm>
          <a:prstGeom prst="rect">
            <a:avLst/>
          </a:prstGeom>
        </p:spPr>
      </p:pic>
      <p:pic>
        <p:nvPicPr>
          <p:cNvPr id="11" name="Picture 10" descr="Screen Shot 2015-04-03 at 9.01.2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701" y="1438229"/>
            <a:ext cx="2423006" cy="1948798"/>
          </a:xfrm>
          <a:prstGeom prst="rect">
            <a:avLst/>
          </a:prstGeom>
        </p:spPr>
      </p:pic>
      <p:pic>
        <p:nvPicPr>
          <p:cNvPr id="8" name="Picture 7" descr="Screen Shot 2015-04-03 at 9.03.5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1707" y="1563717"/>
            <a:ext cx="4776427" cy="3646619"/>
          </a:xfrm>
          <a:prstGeom prst="rect">
            <a:avLst/>
          </a:prstGeom>
        </p:spPr>
      </p:pic>
    </p:spTree>
    <p:extLst>
      <p:ext uri="{BB962C8B-B14F-4D97-AF65-F5344CB8AC3E}">
        <p14:creationId xmlns:p14="http://schemas.microsoft.com/office/powerpoint/2010/main" val="829448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3545</TotalTime>
  <Words>1425</Words>
  <Application>Microsoft Macintosh PowerPoint</Application>
  <PresentationFormat>On-screen Show (4:3)</PresentationFormat>
  <Paragraphs>69</Paragraphs>
  <Slides>12</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Equation</vt:lpstr>
      <vt:lpstr>Coexistence and Competition of Mirror Biospheres</vt:lpstr>
      <vt:lpstr>What is Astrobiology?</vt:lpstr>
      <vt:lpstr>What is Astrobiology?</vt:lpstr>
      <vt:lpstr>What is Chirality?</vt:lpstr>
      <vt:lpstr>What is homochirality?</vt:lpstr>
      <vt:lpstr>Why is life homochiral?</vt:lpstr>
      <vt:lpstr>Our Model</vt:lpstr>
      <vt:lpstr>Our Model</vt:lpstr>
      <vt:lpstr>Results</vt:lpstr>
      <vt:lpstr>Results that pose further questions… </vt:lpstr>
      <vt:lpstr>Significance of Results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Esch</dc:creator>
  <cp:lastModifiedBy>Patricia Esch</cp:lastModifiedBy>
  <cp:revision>22</cp:revision>
  <dcterms:created xsi:type="dcterms:W3CDTF">2015-03-18T17:17:51Z</dcterms:created>
  <dcterms:modified xsi:type="dcterms:W3CDTF">2015-04-04T04:28:53Z</dcterms:modified>
</cp:coreProperties>
</file>