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79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76" r:id="rId11"/>
    <p:sldId id="266" r:id="rId12"/>
    <p:sldId id="268" r:id="rId13"/>
    <p:sldId id="269" r:id="rId14"/>
    <p:sldId id="270" r:id="rId15"/>
    <p:sldId id="272" r:id="rId16"/>
    <p:sldId id="282" r:id="rId17"/>
    <p:sldId id="278" r:id="rId18"/>
    <p:sldId id="273" r:id="rId19"/>
    <p:sldId id="281" r:id="rId20"/>
    <p:sldId id="274" r:id="rId21"/>
    <p:sldId id="280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FFF2CC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456" y="-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rgbClr val="FFC000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28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Capacitance of Structural EDLCs</a:t>
            </a:r>
            <a:endParaRPr lang="en-US" sz="2800" b="1" dirty="0">
              <a:solidFill>
                <a:srgbClr val="FFC000"/>
              </a:solidFill>
              <a:latin typeface="Cambria" panose="020405030504060302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rgbClr val="FFC000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2%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w/o carbon aerogel</c:v>
                </c:pt>
                <c:pt idx="1">
                  <c:v>w/ carbon aerogel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-34"/>
        <c:axId val="124212312"/>
        <c:axId val="124824880"/>
      </c:barChart>
      <c:catAx>
        <c:axId val="124212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248248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482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cs typeface="Courier New" panose="02070309020205020404" pitchFamily="49" charset="0"/>
                  </a:rPr>
                  <a:t>Capacitance/</a:t>
                </a:r>
                <a:r>
                  <a:rPr lang="el-GR" sz="18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cs typeface="Courier New" panose="02070309020205020404" pitchFamily="49" charset="0"/>
                  </a:rPr>
                  <a:t>μ</a:t>
                </a:r>
                <a:r>
                  <a:rPr lang="en-US" sz="18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cs typeface="Courier New" panose="02070309020205020404" pitchFamily="49" charset="0"/>
                  </a:rPr>
                  <a:t>F</a:t>
                </a:r>
                <a:endParaRPr lang="en-US" sz="1800" b="1" baseline="30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cs typeface="Courier New" panose="02070309020205020404" pitchFamily="49" charset="0"/>
                </a:endParaRPr>
              </a:p>
            </c:rich>
          </c:tx>
          <c:layout>
            <c:manualLayout>
              <c:xMode val="edge"/>
              <c:yMode val="edge"/>
              <c:x val="1.5667841754798276E-3"/>
              <c:y val="0.370060769208385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212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Specific Capacitance of Structural EDLCs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accent4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Sheet1!$A$2:$A$4</c:f>
              <c:strCache>
                <c:ptCount val="3"/>
                <c:pt idx="0">
                  <c:v>Lyophilized</c:v>
                </c:pt>
                <c:pt idx="1">
                  <c:v>CPD</c:v>
                </c:pt>
                <c:pt idx="2">
                  <c:v>Control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Sheet1!$B$2:$B$5</c15:sqref>
                  </c15:fullRef>
                </c:ext>
              </c:extLst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Sheet1!$A$2:$A$4</c:f>
              <c:strCache>
                <c:ptCount val="3"/>
                <c:pt idx="0">
                  <c:v>Lyophilized</c:v>
                </c:pt>
                <c:pt idx="1">
                  <c:v>CPD</c:v>
                </c:pt>
                <c:pt idx="2">
                  <c:v>Control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Sheet1!$C$2:$C$5</c15:sqref>
                  </c15:fullRef>
                </c:ext>
              </c:extLst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4%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Sheet1!$A$2:$A$4</c:f>
              <c:strCache>
                <c:ptCount val="3"/>
                <c:pt idx="0">
                  <c:v>Lyophilized</c:v>
                </c:pt>
                <c:pt idx="1">
                  <c:v>CPD</c:v>
                </c:pt>
                <c:pt idx="2">
                  <c:v>Control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Sheet1!$D$2:$D$5</c15:sqref>
                  </c15:fullRef>
                </c:ext>
              </c:extLst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 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Sheet1!$A$2:$A$4</c:f>
              <c:strCache>
                <c:ptCount val="3"/>
                <c:pt idx="0">
                  <c:v>Lyophilized</c:v>
                </c:pt>
                <c:pt idx="1">
                  <c:v>CPD</c:v>
                </c:pt>
                <c:pt idx="2">
                  <c:v>Control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Sheet1!$E$2:$E$5</c15:sqref>
                  </c15:fullRef>
                </c:ext>
              </c:extLst>
              <c:f>Sheet1!$E$2:$E$4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3 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Sheet1!$A$2:$A$4</c:f>
              <c:strCache>
                <c:ptCount val="3"/>
                <c:pt idx="0">
                  <c:v>Lyophilized</c:v>
                </c:pt>
                <c:pt idx="1">
                  <c:v>CPD</c:v>
                </c:pt>
                <c:pt idx="2">
                  <c:v>Control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Sheet1!$F$2:$F$5</c15:sqref>
                  </c15:fullRef>
                </c:ext>
              </c:extLst>
              <c:f>Sheet1!$F$2:$F$4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5 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Sheet1!$A$2:$A$4</c:f>
              <c:strCache>
                <c:ptCount val="3"/>
                <c:pt idx="0">
                  <c:v>Lyophilized</c:v>
                </c:pt>
                <c:pt idx="1">
                  <c:v>CPD</c:v>
                </c:pt>
                <c:pt idx="2">
                  <c:v>Control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Sheet1!$G$2:$G$5</c15:sqref>
                  </c15:fullRef>
                </c:ext>
              </c:extLst>
              <c:f>Sheet1!$G$2:$G$4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10 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Sheet1!$A$2:$A$4</c:f>
              <c:strCache>
                <c:ptCount val="3"/>
                <c:pt idx="0">
                  <c:v>Lyophilized</c:v>
                </c:pt>
                <c:pt idx="1">
                  <c:v>CPD</c:v>
                </c:pt>
                <c:pt idx="2">
                  <c:v>Control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Sheet1!$H$2:$H$5</c15:sqref>
                  </c15:fullRef>
                </c:ext>
              </c:extLst>
              <c:f>Sheet1!$H$2:$H$4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-34"/>
        <c:axId val="124377512"/>
        <c:axId val="124377896"/>
      </c:barChart>
      <c:catAx>
        <c:axId val="124377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243778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4377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cs typeface="Courier New" panose="02070309020205020404" pitchFamily="49" charset="0"/>
                  </a:rPr>
                  <a:t>Specific Capacitance/</a:t>
                </a:r>
                <a:r>
                  <a:rPr lang="el-GR" sz="18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cs typeface="Courier New" panose="02070309020205020404" pitchFamily="49" charset="0"/>
                  </a:rPr>
                  <a:t>μ</a:t>
                </a:r>
                <a:r>
                  <a:rPr lang="en-US" sz="18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cs typeface="Courier New" panose="02070309020205020404" pitchFamily="49" charset="0"/>
                  </a:rPr>
                  <a:t>F∙</a:t>
                </a:r>
                <a:r>
                  <a:rPr lang="en-US" sz="1800" b="1" baseline="0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cs typeface="Courier New" panose="02070309020205020404" pitchFamily="49" charset="0"/>
                  </a:rPr>
                  <a:t>mm</a:t>
                </a:r>
                <a:r>
                  <a:rPr lang="en-US" sz="1800" b="1" baseline="30000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cs typeface="Courier New" panose="02070309020205020404" pitchFamily="49" charset="0"/>
                  </a:rPr>
                  <a:t>-2</a:t>
                </a:r>
                <a:endParaRPr lang="en-US" sz="1800" b="1" baseline="30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cs typeface="Courier New" panose="02070309020205020404" pitchFamily="49" charset="0"/>
                </a:endParaRPr>
              </a:p>
            </c:rich>
          </c:tx>
          <c:layout>
            <c:manualLayout>
              <c:xMode val="edge"/>
              <c:yMode val="edge"/>
              <c:x val="3.1335683509596552E-3"/>
              <c:y val="0.230108864408429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377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36FF4-8E36-4A45-8F10-CDB4FC7C20CD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F842D-ED87-4DE2-8678-D4971DED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F842D-ED87-4DE2-8678-D4971DED03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6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F842D-ED87-4DE2-8678-D4971DED03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4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179-DCC1-42B0-97C8-B4556D29B30F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1CAD8-5420-4F77-8F51-6E1541C0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9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179-DCC1-42B0-97C8-B4556D29B30F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1CAD8-5420-4F77-8F51-6E1541C0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3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179-DCC1-42B0-97C8-B4556D29B30F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1CAD8-5420-4F77-8F51-6E1541C0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2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179-DCC1-42B0-97C8-B4556D29B30F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1CAD8-5420-4F77-8F51-6E1541C0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66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179-DCC1-42B0-97C8-B4556D29B30F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1CAD8-5420-4F77-8F51-6E1541C0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2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179-DCC1-42B0-97C8-B4556D29B30F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1CAD8-5420-4F77-8F51-6E1541C0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0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179-DCC1-42B0-97C8-B4556D29B30F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1CAD8-5420-4F77-8F51-6E1541C0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179-DCC1-42B0-97C8-B4556D29B30F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1CAD8-5420-4F77-8F51-6E1541C0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7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179-DCC1-42B0-97C8-B4556D29B30F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1CAD8-5420-4F77-8F51-6E1541C0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7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179-DCC1-42B0-97C8-B4556D29B30F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1CAD8-5420-4F77-8F51-6E1541C0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9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179-DCC1-42B0-97C8-B4556D29B30F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1CAD8-5420-4F77-8F51-6E1541C0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9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5B179-DCC1-42B0-97C8-B4556D29B30F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1CAD8-5420-4F77-8F51-6E1541C0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01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9560" y="1700745"/>
            <a:ext cx="78032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cap="small" dirty="0" smtClean="0">
                <a:solidFill>
                  <a:srgbClr val="FFC000"/>
                </a:solidFill>
                <a:latin typeface="Cambria" panose="02040503050406030204" pitchFamily="18" charset="0"/>
              </a:rPr>
              <a:t>Agar-derived Carbon Aerogels </a:t>
            </a:r>
          </a:p>
          <a:p>
            <a:endParaRPr lang="en-US" sz="20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b="1" i="1" dirty="0">
                <a:solidFill>
                  <a:srgbClr val="FFC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</a:t>
            </a:r>
            <a:r>
              <a:rPr lang="en-US" sz="2800" b="1" i="1" dirty="0" smtClean="0">
                <a:solidFill>
                  <a:srgbClr val="FFC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 use in structural EDLCs</a:t>
            </a:r>
            <a:endParaRPr lang="en-US" sz="2800" b="1" i="1" dirty="0">
              <a:solidFill>
                <a:srgbClr val="FFC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731" y="4396636"/>
            <a:ext cx="50605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spc="2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Benjamin R. Luginbuhl</a:t>
            </a:r>
          </a:p>
          <a:p>
            <a:endParaRPr lang="en-US" sz="2400" b="1" cap="small" spc="200" dirty="0">
              <a:solidFill>
                <a:srgbClr val="FFC000"/>
              </a:solidFill>
              <a:latin typeface="Trebuchet MS" panose="020B0603020202020204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Mentor: Cindy Browder, PhD</a:t>
            </a:r>
          </a:p>
          <a:p>
            <a:endParaRPr lang="en-US" sz="2000" dirty="0">
              <a:solidFill>
                <a:srgbClr val="FFC000"/>
              </a:solidFill>
              <a:latin typeface="Caslon 540" panose="02027200000000000000" pitchFamily="18" charset="0"/>
            </a:endParaRPr>
          </a:p>
          <a:p>
            <a:r>
              <a:rPr lang="en-US" sz="2000" spc="150" dirty="0" smtClean="0">
                <a:solidFill>
                  <a:srgbClr val="FFC000"/>
                </a:solidFill>
                <a:latin typeface="Caslon 540" panose="02027200000000000000" pitchFamily="18" charset="0"/>
              </a:rPr>
              <a:t>Northern Arizona University</a:t>
            </a:r>
          </a:p>
          <a:p>
            <a:r>
              <a:rPr lang="en-US" i="1" dirty="0" smtClean="0">
                <a:solidFill>
                  <a:srgbClr val="FFC000"/>
                </a:solidFill>
                <a:latin typeface="Caslon 540" panose="02027200000000000000" pitchFamily="18" charset="0"/>
              </a:rPr>
              <a:t>Department of Chemistry and Biochemistry</a:t>
            </a:r>
            <a:endParaRPr lang="en-US" i="1" dirty="0">
              <a:solidFill>
                <a:srgbClr val="FFC000"/>
              </a:solidFill>
              <a:latin typeface="Caslon 540" panose="02027200000000000000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6" y="137000"/>
            <a:ext cx="658409" cy="852556"/>
          </a:xfrm>
          <a:prstGeom prst="rect">
            <a:avLst/>
          </a:prstGeom>
        </p:spPr>
      </p:pic>
      <p:pic>
        <p:nvPicPr>
          <p:cNvPr id="1030" name="Picture 6" descr="https://spacegrant.arizona.edu/sites/spacegrant.arizona.edu/files/about/logos/nic_print750x624p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59" y="137001"/>
            <a:ext cx="1024707" cy="8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19" y="137000"/>
            <a:ext cx="560134" cy="852556"/>
          </a:xfrm>
          <a:prstGeom prst="rect">
            <a:avLst/>
          </a:prstGeom>
        </p:spPr>
      </p:pic>
      <p:pic>
        <p:nvPicPr>
          <p:cNvPr id="1026" name="Picture 2" descr="http://www.celgard.com/celgardimages/logos+photos/Celgard_Symbol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488" y="137000"/>
            <a:ext cx="794427" cy="8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67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698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Pyrolysis</a:t>
            </a:r>
            <a:endParaRPr lang="en-US" sz="4000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2" y="1294927"/>
            <a:ext cx="7056776" cy="3628762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55560" y="5040502"/>
            <a:ext cx="6812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600 °C under 5% H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/</a:t>
            </a:r>
            <a:r>
              <a:rPr lang="en-US" sz="2400" b="1" dirty="0" err="1" smtClean="0">
                <a:solidFill>
                  <a:srgbClr val="FFFF00"/>
                </a:solidFill>
              </a:rPr>
              <a:t>Ar</a:t>
            </a:r>
            <a:r>
              <a:rPr lang="en-US" sz="2400" b="1" dirty="0" smtClean="0">
                <a:solidFill>
                  <a:srgbClr val="FFFF00"/>
                </a:solidFill>
              </a:rPr>
              <a:t> for 1 min 30 sec</a:t>
            </a:r>
          </a:p>
          <a:p>
            <a:pPr algn="ctr"/>
            <a:r>
              <a:rPr lang="en-US" sz="2400" i="1" dirty="0">
                <a:solidFill>
                  <a:srgbClr val="FFFF00"/>
                </a:solidFill>
              </a:rPr>
              <a:t>o</a:t>
            </a:r>
            <a:r>
              <a:rPr lang="en-US" sz="2400" i="1" dirty="0" smtClean="0">
                <a:solidFill>
                  <a:srgbClr val="FFFF00"/>
                </a:solidFill>
              </a:rPr>
              <a:t>r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900 </a:t>
            </a:r>
            <a:r>
              <a:rPr lang="en-US" sz="2400" b="1" dirty="0" smtClean="0">
                <a:solidFill>
                  <a:srgbClr val="FFFF00"/>
                </a:solidFill>
              </a:rPr>
              <a:t>°C under </a:t>
            </a:r>
            <a:r>
              <a:rPr lang="en-US" sz="2400" b="1" dirty="0" err="1" smtClean="0">
                <a:solidFill>
                  <a:srgbClr val="FFFF00"/>
                </a:solidFill>
              </a:rPr>
              <a:t>Ar</a:t>
            </a:r>
            <a:r>
              <a:rPr lang="en-US" sz="2400" b="1" dirty="0" smtClean="0">
                <a:solidFill>
                  <a:srgbClr val="FFFF00"/>
                </a:solidFill>
              </a:rPr>
              <a:t> for 30 min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714232" y="3768797"/>
            <a:ext cx="5715535" cy="20887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cap="small" dirty="0" smtClean="0"/>
              <a:t>Quantitative</a:t>
            </a:r>
            <a:endParaRPr lang="en-US" sz="2800" b="1" cap="small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698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Characterization</a:t>
            </a:r>
            <a:endParaRPr lang="en-US" sz="4000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714232" y="1532937"/>
            <a:ext cx="5715535" cy="206790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cap="small" dirty="0" smtClean="0"/>
              <a:t>Qualitative</a:t>
            </a:r>
            <a:endParaRPr lang="en-US" sz="2800" b="1" cap="small" dirty="0"/>
          </a:p>
        </p:txBody>
      </p:sp>
      <p:sp>
        <p:nvSpPr>
          <p:cNvPr id="6" name="TextBox 5"/>
          <p:cNvSpPr txBox="1"/>
          <p:nvPr/>
        </p:nvSpPr>
        <p:spPr>
          <a:xfrm>
            <a:off x="1916022" y="2146080"/>
            <a:ext cx="531195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Scanning Electron Microscopy (SEM)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6022" y="2745268"/>
            <a:ext cx="531195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Transmission Electron Microscopy (TEM)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6022" y="4402022"/>
            <a:ext cx="531195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BET Surface Area Analysis (SAA)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6022" y="4987763"/>
            <a:ext cx="5311954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Cyclic Voltammetry (CV)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3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1"/>
          <a:stretch/>
        </p:blipFill>
        <p:spPr>
          <a:xfrm>
            <a:off x="228600" y="1533526"/>
            <a:ext cx="5511801" cy="439102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698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solidFill>
                  <a:srgbClr val="FFC000"/>
                </a:solidFill>
                <a:latin typeface="Cambria" panose="02040503050406030204" pitchFamily="18" charset="0"/>
              </a:rPr>
              <a:t>Cryogels</a:t>
            </a:r>
            <a:r>
              <a:rPr lang="en-US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(lyophilized)</a:t>
            </a: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070987"/>
              </p:ext>
            </p:extLst>
          </p:nvPr>
        </p:nvGraphicFramePr>
        <p:xfrm>
          <a:off x="6076950" y="1547815"/>
          <a:ext cx="257175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353"/>
                <a:gridCol w="171839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Surface Area (m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/g)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2</a:t>
                      </a:r>
                      <a:r>
                        <a:rPr lang="en-US" b="1" baseline="0" dirty="0" smtClean="0"/>
                        <a:t> 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3 %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4 %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23.3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2 h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5 h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51.8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 h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65.1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448865" y="5757861"/>
            <a:ext cx="2833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9854" y="5757861"/>
            <a:ext cx="2833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13224" y="5757861"/>
            <a:ext cx="2833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6594" y="5757861"/>
            <a:ext cx="2833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79964" y="5757861"/>
            <a:ext cx="2833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3250" y="5323184"/>
            <a:ext cx="105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 mm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697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698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Aerogels</a:t>
            </a:r>
            <a:r>
              <a:rPr lang="en-US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(CPD)</a:t>
            </a: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187631"/>
              </p:ext>
            </p:extLst>
          </p:nvPr>
        </p:nvGraphicFramePr>
        <p:xfrm>
          <a:off x="6076950" y="1547815"/>
          <a:ext cx="257175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353"/>
                <a:gridCol w="171839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Type</a:t>
                      </a:r>
                      <a:endParaRPr lang="en-US" sz="2000" b="1" i="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Surface Area (m</a:t>
                      </a:r>
                      <a:r>
                        <a:rPr lang="en-US" baseline="30000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/g)</a:t>
                      </a:r>
                      <a:endParaRPr lang="en-US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2</a:t>
                      </a:r>
                      <a:r>
                        <a:rPr lang="en-US" b="1" baseline="0" dirty="0" smtClean="0"/>
                        <a:t> 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8"/>
          <a:stretch/>
        </p:blipFill>
        <p:spPr>
          <a:xfrm>
            <a:off x="228600" y="1536192"/>
            <a:ext cx="5513832" cy="43978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628650" y="5661819"/>
            <a:ext cx="500062" cy="476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5131" y="5178425"/>
            <a:ext cx="92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 </a:t>
            </a:r>
            <a:r>
              <a:rPr lang="el-GR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μ</a:t>
            </a: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698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spc="5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Carbon</a:t>
            </a:r>
            <a:r>
              <a:rPr lang="en-US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Aerogels</a:t>
            </a: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040602"/>
              </p:ext>
            </p:extLst>
          </p:nvPr>
        </p:nvGraphicFramePr>
        <p:xfrm>
          <a:off x="6076950" y="1536192"/>
          <a:ext cx="2742197" cy="4166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451"/>
                <a:gridCol w="716862"/>
                <a:gridCol w="1479884"/>
              </a:tblGrid>
              <a:tr h="52401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Type</a:t>
                      </a:r>
                      <a:endParaRPr lang="en-US" sz="1500" b="1" i="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Surface</a:t>
                      </a:r>
                      <a:r>
                        <a:rPr lang="en-US" sz="15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Area</a:t>
                      </a:r>
                      <a:r>
                        <a:rPr lang="en-US" sz="15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5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(</a:t>
                      </a: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m</a:t>
                      </a:r>
                      <a:r>
                        <a:rPr lang="en-US" sz="1600" baseline="30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2</a:t>
                      </a: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/g</a:t>
                      </a:r>
                      <a:r>
                        <a:rPr lang="en-US" sz="15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)</a:t>
                      </a:r>
                      <a:endParaRPr lang="en-US" sz="15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303597">
                <a:tc rowSpan="2">
                  <a:txBody>
                    <a:bodyPr/>
                    <a:lstStyle/>
                    <a:p>
                      <a:r>
                        <a:rPr lang="en-US" sz="1500" b="1" dirty="0" smtClean="0"/>
                        <a:t>  2</a:t>
                      </a:r>
                      <a:r>
                        <a:rPr lang="en-US" sz="1500" b="1" baseline="0" dirty="0" smtClean="0"/>
                        <a:t> %</a:t>
                      </a:r>
                      <a:endParaRPr lang="en-US" sz="1500" b="1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cap="all" baseline="0" dirty="0" err="1" smtClean="0"/>
                        <a:t>Cpd</a:t>
                      </a:r>
                      <a:endParaRPr lang="en-US" sz="1500" cap="all" baseline="0" dirty="0"/>
                    </a:p>
                  </a:txBody>
                  <a:tcPr marL="74860" marR="74860" marT="37430" marB="374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-</a:t>
                      </a:r>
                      <a:endParaRPr lang="en-US" sz="1500" dirty="0"/>
                    </a:p>
                  </a:txBody>
                  <a:tcPr marL="74860" marR="74860" marT="37430" marB="374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03597">
                <a:tc vMerge="1">
                  <a:txBody>
                    <a:bodyPr/>
                    <a:lstStyle/>
                    <a:p>
                      <a:endParaRPr lang="en-US" sz="1500" b="1" dirty="0"/>
                    </a:p>
                  </a:txBody>
                  <a:tcPr marL="74860" marR="74860" marT="37430" marB="374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cap="all" baseline="0" dirty="0" err="1" smtClean="0"/>
                        <a:t>Lyo</a:t>
                      </a:r>
                      <a:endParaRPr lang="en-US" sz="1500" cap="all" baseline="0" dirty="0"/>
                    </a:p>
                  </a:txBody>
                  <a:tcPr marL="74860" marR="74860" marT="37430" marB="374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715*</a:t>
                      </a:r>
                      <a:endParaRPr lang="en-US" sz="1500" dirty="0"/>
                    </a:p>
                  </a:txBody>
                  <a:tcPr marL="74860" marR="74860" marT="37430" marB="374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608774"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  3 %</a:t>
                      </a:r>
                      <a:endParaRPr lang="en-US" sz="1500" b="1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cap="all" baseline="0" dirty="0" err="1" smtClean="0"/>
                        <a:t>Lyo</a:t>
                      </a:r>
                      <a:endParaRPr lang="en-US" sz="1500" cap="all" baseline="0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-</a:t>
                      </a:r>
                      <a:endParaRPr lang="en-US" sz="1500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  4 %</a:t>
                      </a:r>
                      <a:endParaRPr lang="en-US" sz="1500" b="1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cap="all" baseline="0" dirty="0" err="1" smtClean="0"/>
                        <a:t>Lyo</a:t>
                      </a:r>
                      <a:endParaRPr lang="en-US" sz="1500" cap="all" baseline="0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-</a:t>
                      </a:r>
                      <a:endParaRPr lang="en-US" sz="1500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622300"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  2 h</a:t>
                      </a:r>
                      <a:endParaRPr lang="en-US" sz="1500" b="1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cap="all" baseline="0" dirty="0" err="1" smtClean="0"/>
                        <a:t>Lyo</a:t>
                      </a:r>
                      <a:endParaRPr lang="en-US" sz="1500" cap="all" baseline="0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-</a:t>
                      </a:r>
                      <a:endParaRPr lang="en-US" sz="1500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  5 h</a:t>
                      </a:r>
                      <a:endParaRPr lang="en-US" sz="1500" b="1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cap="all" baseline="0" dirty="0" err="1" smtClean="0"/>
                        <a:t>Lyo</a:t>
                      </a:r>
                      <a:endParaRPr lang="en-US" sz="1500" cap="all" baseline="0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-</a:t>
                      </a:r>
                      <a:endParaRPr lang="en-US" sz="1500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10 h</a:t>
                      </a:r>
                      <a:endParaRPr lang="en-US" sz="1500" b="1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cap="all" baseline="0" dirty="0" smtClean="0"/>
                        <a:t>LYO</a:t>
                      </a:r>
                      <a:endParaRPr lang="en-US" sz="1500" cap="all" baseline="0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-</a:t>
                      </a:r>
                      <a:endParaRPr lang="en-US" sz="1500" dirty="0"/>
                    </a:p>
                  </a:txBody>
                  <a:tcPr marL="74860" marR="74860" marT="37430" marB="374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6"/>
          <a:stretch/>
        </p:blipFill>
        <p:spPr>
          <a:xfrm>
            <a:off x="228600" y="1536192"/>
            <a:ext cx="5513832" cy="440740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48469" y="5695952"/>
            <a:ext cx="74056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5600" y="5231111"/>
            <a:ext cx="92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6 </a:t>
            </a:r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759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698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TEM Image of Carbon Aerogel</a:t>
            </a:r>
            <a:endParaRPr lang="en-US" sz="4000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2"/>
          <a:stretch/>
        </p:blipFill>
        <p:spPr>
          <a:xfrm>
            <a:off x="1044677" y="1144541"/>
            <a:ext cx="7145594" cy="491336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631782" y="5699125"/>
            <a:ext cx="24288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74669" y="5699125"/>
            <a:ext cx="24288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17556" y="5699125"/>
            <a:ext cx="24288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60443" y="5699126"/>
            <a:ext cx="24288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03330" y="5699125"/>
            <a:ext cx="24288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95726" y="5237459"/>
            <a:ext cx="92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 </a:t>
            </a:r>
            <a:r>
              <a:rPr lang="el-G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4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1500" y="6985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Incorporation Into Device</a:t>
            </a:r>
            <a:endParaRPr lang="en-US" sz="4000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005" y="3771661"/>
            <a:ext cx="1996259" cy="1376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96" y="1651877"/>
            <a:ext cx="1233199" cy="147794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4956" y="2120275"/>
            <a:ext cx="1066800" cy="981878"/>
          </a:xfrm>
          <a:prstGeom prst="roundRect">
            <a:avLst/>
          </a:prstGeom>
          <a:blipFill dpi="0" rotWithShape="1">
            <a:blip r:embed="rId4">
              <a:alphaModFix amt="71000"/>
            </a:blip>
            <a:srcRect/>
            <a:tile tx="0" ty="0" sx="100000" sy="100000" flip="none" algn="tl"/>
          </a:blipFill>
          <a:ln>
            <a:solidFill>
              <a:schemeClr val="bg1"/>
            </a:solidFill>
          </a:ln>
          <a:scene3d>
            <a:camera prst="isometricOffAxis1Right"/>
            <a:lightRig rig="threePt" dir="t"/>
          </a:scene3d>
          <a:sp3d prstMaterial="dkEdge">
            <a:bevelT w="69850"/>
            <a:bevelB w="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721756" y="2526160"/>
            <a:ext cx="63952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85587" y="2497132"/>
            <a:ext cx="530" cy="154915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86430" y="2526160"/>
            <a:ext cx="72842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421" y="3771661"/>
            <a:ext cx="2596553" cy="1691268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5481901" y="4424221"/>
            <a:ext cx="63952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26005" y="5148003"/>
            <a:ext cx="2245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Electrolyte solution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7042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92970866"/>
              </p:ext>
            </p:extLst>
          </p:nvPr>
        </p:nvGraphicFramePr>
        <p:xfrm>
          <a:off x="457199" y="501649"/>
          <a:ext cx="8105775" cy="580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91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El" animBg="0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1500" y="6985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Conclusions</a:t>
            </a:r>
            <a:endParaRPr lang="en-US" sz="4000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4880" y="1694180"/>
            <a:ext cx="7305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2CC"/>
                </a:solidFill>
              </a:rPr>
              <a:t>Agar can be used to make high surface area carbon aerogel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FFF2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2CC"/>
                </a:solidFill>
              </a:rPr>
              <a:t>There does not appear to be a relationship between the surface area of the </a:t>
            </a:r>
            <a:r>
              <a:rPr lang="en-US" sz="2400" dirty="0" err="1" smtClean="0">
                <a:solidFill>
                  <a:srgbClr val="FFF2CC"/>
                </a:solidFill>
              </a:rPr>
              <a:t>cryo</a:t>
            </a:r>
            <a:r>
              <a:rPr lang="en-US" sz="2400" dirty="0" smtClean="0">
                <a:solidFill>
                  <a:srgbClr val="FFF2CC"/>
                </a:solidFill>
              </a:rPr>
              <a:t>/aerogel and the surface area of the resultant carbon aerogel</a:t>
            </a:r>
          </a:p>
          <a:p>
            <a:endParaRPr lang="en-US" sz="2400" dirty="0" smtClean="0">
              <a:solidFill>
                <a:srgbClr val="FFF2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2CC"/>
                </a:solidFill>
              </a:rPr>
              <a:t>Initial testing indicates a </a:t>
            </a:r>
            <a:r>
              <a:rPr lang="en-US" sz="2400" dirty="0">
                <a:solidFill>
                  <a:srgbClr val="FFF2CC"/>
                </a:solidFill>
              </a:rPr>
              <a:t>significant (approx. 10-fold) increase in </a:t>
            </a:r>
            <a:r>
              <a:rPr lang="en-US" sz="2400" dirty="0" smtClean="0">
                <a:solidFill>
                  <a:srgbClr val="FFF2CC"/>
                </a:solidFill>
              </a:rPr>
              <a:t>capacitance when carbon aerogel is incorporated into structural EDLCs</a:t>
            </a:r>
            <a:endParaRPr lang="en-US" sz="2400" dirty="0">
              <a:solidFill>
                <a:srgbClr val="FFF2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1500" y="6985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Next Ste</a:t>
            </a:r>
            <a:r>
              <a:rPr lang="en-US" sz="40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ps</a:t>
            </a:r>
            <a:endParaRPr lang="en-US" sz="4000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4880" y="1694180"/>
            <a:ext cx="7305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2CC"/>
                </a:solidFill>
              </a:rPr>
              <a:t>Continue CPD trials to fill in data</a:t>
            </a:r>
            <a:endParaRPr lang="en-US" sz="2400" dirty="0" smtClean="0">
              <a:solidFill>
                <a:srgbClr val="FFF2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FFF2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2CC"/>
                </a:solidFill>
              </a:rPr>
              <a:t>Perfect incorporation method to minimize electrical shorting</a:t>
            </a:r>
            <a:endParaRPr lang="en-US" sz="2400" dirty="0" smtClean="0">
              <a:solidFill>
                <a:srgbClr val="FFF2CC"/>
              </a:solidFill>
            </a:endParaRPr>
          </a:p>
          <a:p>
            <a:endParaRPr lang="en-US" sz="2400" dirty="0" smtClean="0">
              <a:solidFill>
                <a:srgbClr val="FFF2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2CC"/>
                </a:solidFill>
              </a:rPr>
              <a:t>Measure other electrical performance metrics (leakage resistance, power density, etc.)</a:t>
            </a:r>
            <a:endParaRPr lang="en-US" sz="2400" dirty="0">
              <a:solidFill>
                <a:srgbClr val="FFF2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31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Electric Double-layer Capacitors</a:t>
            </a:r>
            <a:br>
              <a:rPr lang="en-US" sz="4000" dirty="0" smtClean="0">
                <a:solidFill>
                  <a:srgbClr val="FFC000"/>
                </a:solidFill>
                <a:latin typeface="Cambria" panose="02040503050406030204" pitchFamily="18" charset="0"/>
              </a:rPr>
            </a:br>
            <a:r>
              <a:rPr lang="en-US" sz="40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(EDLCs)</a:t>
            </a:r>
            <a:endParaRPr lang="en-US" sz="400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850" y="2763517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 smtClean="0"/>
              <a:t>batteries</a:t>
            </a:r>
            <a:endParaRPr lang="en-US" sz="3200" b="1" cap="small" dirty="0"/>
          </a:p>
        </p:txBody>
      </p:sp>
      <p:sp>
        <p:nvSpPr>
          <p:cNvPr id="6" name="TextBox 5"/>
          <p:cNvSpPr txBox="1"/>
          <p:nvPr/>
        </p:nvSpPr>
        <p:spPr>
          <a:xfrm>
            <a:off x="6605270" y="2763514"/>
            <a:ext cx="191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 smtClean="0"/>
              <a:t>capacitors</a:t>
            </a:r>
            <a:endParaRPr lang="en-US" sz="3200" b="1" cap="small" dirty="0"/>
          </a:p>
        </p:txBody>
      </p:sp>
      <p:sp>
        <p:nvSpPr>
          <p:cNvPr id="8" name="TextBox 7"/>
          <p:cNvSpPr txBox="1"/>
          <p:nvPr/>
        </p:nvSpPr>
        <p:spPr>
          <a:xfrm>
            <a:off x="628650" y="3464560"/>
            <a:ext cx="2152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Toxic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Slow to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B0F0"/>
                </a:solidFill>
              </a:rPr>
              <a:t>High energy density</a:t>
            </a:r>
            <a:r>
              <a:rPr lang="en-US" sz="2000" dirty="0" smtClean="0"/>
              <a:t>; low power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B0F0"/>
                </a:solidFill>
              </a:rPr>
              <a:t>Long lifetime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Can be overcharged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4620" y="3464560"/>
            <a:ext cx="21767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B0F0"/>
                </a:solidFill>
              </a:rPr>
              <a:t>Quick to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B0F0"/>
                </a:solidFill>
              </a:rPr>
              <a:t>High power density</a:t>
            </a:r>
            <a:r>
              <a:rPr lang="en-US" sz="2000" dirty="0" smtClean="0"/>
              <a:t>, low energy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Short lifetime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2920" y="1992849"/>
            <a:ext cx="305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supercapacitors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82620" y="2763514"/>
            <a:ext cx="2740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B0F0"/>
                </a:solidFill>
              </a:rPr>
              <a:t>Quick to charge, quick to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B0F0"/>
                </a:solidFill>
              </a:rPr>
              <a:t>Cheap to produce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B0F0"/>
                </a:solidFill>
              </a:rPr>
              <a:t>Long lifetime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F0"/>
                </a:solidFill>
              </a:rPr>
              <a:t>High power </a:t>
            </a:r>
            <a:r>
              <a:rPr lang="en-US" sz="2000" b="1" dirty="0" smtClean="0">
                <a:solidFill>
                  <a:srgbClr val="00B0F0"/>
                </a:solidFill>
              </a:rPr>
              <a:t>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L</a:t>
            </a:r>
            <a:r>
              <a:rPr lang="en-US" sz="2000" b="1" dirty="0" smtClean="0">
                <a:solidFill>
                  <a:srgbClr val="FFFF00"/>
                </a:solidFill>
              </a:rPr>
              <a:t>ow </a:t>
            </a:r>
            <a:r>
              <a:rPr lang="en-US" sz="2000" b="1" dirty="0">
                <a:solidFill>
                  <a:srgbClr val="FFFF00"/>
                </a:solidFill>
              </a:rPr>
              <a:t>energy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1500" y="6985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tx1">
                    <a:lumMod val="95000"/>
                  </a:schemeClr>
                </a:solidFill>
                <a:latin typeface="Cambria" panose="02040503050406030204" pitchFamily="18" charset="0"/>
              </a:rPr>
              <a:t>Acknowledgements</a:t>
            </a:r>
            <a:endParaRPr lang="en-US" sz="4000" b="1" dirty="0">
              <a:solidFill>
                <a:schemeClr val="tx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" y="1395414"/>
            <a:ext cx="67341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Dr. Cindy </a:t>
            </a:r>
            <a:r>
              <a:rPr lang="en-US" dirty="0" smtClean="0">
                <a:latin typeface="Cambria" panose="02040503050406030204" pitchFamily="18" charset="0"/>
              </a:rPr>
              <a:t>Browder</a:t>
            </a:r>
          </a:p>
          <a:p>
            <a:r>
              <a:rPr lang="en-US" sz="1400" cap="small" dirty="0" smtClean="0">
                <a:latin typeface="Caslon 540" panose="02027200000000000000" pitchFamily="18" charset="0"/>
              </a:rPr>
              <a:t>Northern Arizona University</a:t>
            </a:r>
          </a:p>
          <a:p>
            <a:r>
              <a:rPr lang="en-US" sz="1400" i="1" dirty="0" smtClean="0">
                <a:latin typeface="Caslon 540" panose="02027200000000000000" pitchFamily="18" charset="0"/>
              </a:rPr>
              <a:t>Department of Chemistry and Biochemistry</a:t>
            </a:r>
          </a:p>
          <a:p>
            <a:endParaRPr lang="en-US" sz="1200" dirty="0">
              <a:latin typeface="Cambria" panose="02040503050406030204" pitchFamily="18" charset="0"/>
            </a:endParaRPr>
          </a:p>
          <a:p>
            <a:r>
              <a:rPr lang="en-US" sz="2000" b="1" dirty="0" smtClean="0">
                <a:latin typeface="Cambria" panose="02040503050406030204" pitchFamily="18" charset="0"/>
              </a:rPr>
              <a:t>Brett Cutler</a:t>
            </a:r>
            <a:endParaRPr lang="en-US" sz="2000" b="1" dirty="0">
              <a:latin typeface="Cambria" panose="02040503050406030204" pitchFamily="18" charset="0"/>
            </a:endParaRPr>
          </a:p>
          <a:p>
            <a:endParaRPr lang="en-US" sz="1200" dirty="0">
              <a:effectLst/>
              <a:latin typeface="Cambria" panose="02040503050406030204" pitchFamily="18" charset="0"/>
            </a:endParaRPr>
          </a:p>
          <a:p>
            <a:r>
              <a:rPr lang="en-US" dirty="0" smtClean="0">
                <a:effectLst/>
                <a:latin typeface="Cambria" panose="02040503050406030204" pitchFamily="18" charset="0"/>
              </a:rPr>
              <a:t>Dr. Nadine Barlow and Kathleen </a:t>
            </a:r>
            <a:r>
              <a:rPr lang="en-US" dirty="0" err="1" smtClean="0">
                <a:effectLst/>
                <a:latin typeface="Cambria" panose="02040503050406030204" pitchFamily="18" charset="0"/>
              </a:rPr>
              <a:t>Stigmon</a:t>
            </a:r>
            <a:endParaRPr lang="en-US" dirty="0" smtClean="0">
              <a:effectLst/>
              <a:latin typeface="Cambria" panose="02040503050406030204" pitchFamily="18" charset="0"/>
            </a:endParaRPr>
          </a:p>
          <a:p>
            <a:r>
              <a:rPr lang="en-US" sz="1400" cap="small" dirty="0">
                <a:latin typeface="Caslon 540" panose="02027200000000000000" pitchFamily="18" charset="0"/>
              </a:rPr>
              <a:t>Northern Arizona </a:t>
            </a:r>
            <a:r>
              <a:rPr lang="en-US" sz="1400" cap="small" dirty="0" smtClean="0">
                <a:latin typeface="Caslon 540" panose="02027200000000000000" pitchFamily="18" charset="0"/>
              </a:rPr>
              <a:t>University</a:t>
            </a:r>
            <a:endParaRPr lang="en-US" sz="1400" dirty="0" smtClean="0">
              <a:effectLst/>
              <a:latin typeface="Cambria" panose="02040503050406030204" pitchFamily="18" charset="0"/>
            </a:endParaRPr>
          </a:p>
          <a:p>
            <a:r>
              <a:rPr lang="en-US" sz="1400" i="1" dirty="0" smtClean="0">
                <a:latin typeface="Caslon 540" panose="02027200000000000000" pitchFamily="18" charset="0"/>
              </a:rPr>
              <a:t>Arizona Space Grant Consortium</a:t>
            </a:r>
          </a:p>
          <a:p>
            <a:endParaRPr lang="en-US" sz="1200" dirty="0" smtClean="0">
              <a:effectLst/>
              <a:latin typeface="Cambria" panose="02040503050406030204" pitchFamily="18" charset="0"/>
            </a:endParaRPr>
          </a:p>
          <a:p>
            <a:r>
              <a:rPr lang="en-US" dirty="0" smtClean="0">
                <a:effectLst/>
                <a:latin typeface="Cambria" panose="02040503050406030204" pitchFamily="18" charset="0"/>
              </a:rPr>
              <a:t>Dr. </a:t>
            </a:r>
            <a:r>
              <a:rPr lang="en-US" dirty="0" err="1" smtClean="0">
                <a:effectLst/>
                <a:latin typeface="Cambria" panose="02040503050406030204" pitchFamily="18" charset="0"/>
              </a:rPr>
              <a:t>MaryLynn</a:t>
            </a:r>
            <a:r>
              <a:rPr lang="en-US" dirty="0" smtClean="0">
                <a:effectLst/>
                <a:latin typeface="Cambria" panose="02040503050406030204" pitchFamily="18" charset="0"/>
              </a:rPr>
              <a:t> </a:t>
            </a:r>
            <a:r>
              <a:rPr lang="en-US" dirty="0" err="1" smtClean="0">
                <a:effectLst/>
                <a:latin typeface="Cambria" panose="02040503050406030204" pitchFamily="18" charset="0"/>
              </a:rPr>
              <a:t>Quartaroli</a:t>
            </a:r>
            <a:endParaRPr lang="en-US" dirty="0" smtClean="0">
              <a:effectLst/>
              <a:latin typeface="Cambria" panose="02040503050406030204" pitchFamily="18" charset="0"/>
            </a:endParaRPr>
          </a:p>
          <a:p>
            <a:r>
              <a:rPr lang="en-US" sz="1400" cap="small" dirty="0">
                <a:latin typeface="Caslon 540" panose="02027200000000000000" pitchFamily="18" charset="0"/>
              </a:rPr>
              <a:t>Northern Arizona </a:t>
            </a:r>
            <a:r>
              <a:rPr lang="en-US" sz="1400" cap="small" dirty="0" smtClean="0">
                <a:latin typeface="Caslon 540" panose="02027200000000000000" pitchFamily="18" charset="0"/>
              </a:rPr>
              <a:t>University</a:t>
            </a:r>
            <a:endParaRPr lang="en-US" sz="1400" dirty="0" smtClean="0">
              <a:effectLst/>
              <a:latin typeface="Cambria" panose="02040503050406030204" pitchFamily="18" charset="0"/>
            </a:endParaRPr>
          </a:p>
          <a:p>
            <a:r>
              <a:rPr lang="en-US" sz="1400" i="1" dirty="0" smtClean="0">
                <a:latin typeface="Cambria" panose="02040503050406030204" pitchFamily="18" charset="0"/>
              </a:rPr>
              <a:t>Hooper Undergraduate Research Award</a:t>
            </a:r>
            <a:endParaRPr lang="en-US" sz="1400" i="1" dirty="0" smtClean="0">
              <a:effectLst/>
              <a:latin typeface="Cambria" panose="02040503050406030204" pitchFamily="18" charset="0"/>
            </a:endParaRPr>
          </a:p>
          <a:p>
            <a:endParaRPr lang="en-US" sz="1200" dirty="0" smtClean="0">
              <a:effectLst/>
              <a:latin typeface="Cambria" panose="02040503050406030204" pitchFamily="18" charset="0"/>
            </a:endParaRPr>
          </a:p>
          <a:p>
            <a:r>
              <a:rPr lang="en-US" dirty="0" smtClean="0">
                <a:effectLst/>
                <a:latin typeface="Cambria" panose="02040503050406030204" pitchFamily="18" charset="0"/>
              </a:rPr>
              <a:t>Aubrey </a:t>
            </a:r>
            <a:r>
              <a:rPr lang="en-US" dirty="0" err="1" smtClean="0">
                <a:effectLst/>
                <a:latin typeface="Cambria" panose="02040503050406030204" pitchFamily="18" charset="0"/>
              </a:rPr>
              <a:t>Funke</a:t>
            </a:r>
            <a:endParaRPr lang="en-US" dirty="0" smtClean="0">
              <a:effectLst/>
              <a:latin typeface="Cambria" panose="02040503050406030204" pitchFamily="18" charset="0"/>
            </a:endParaRPr>
          </a:p>
          <a:p>
            <a:r>
              <a:rPr lang="en-US" sz="1400" cap="small" dirty="0" smtClean="0">
                <a:latin typeface="Caslon 540" panose="02027200000000000000" pitchFamily="18" charset="0"/>
              </a:rPr>
              <a:t>Northern Arizona University</a:t>
            </a:r>
          </a:p>
          <a:p>
            <a:r>
              <a:rPr lang="en-US" sz="1400" i="1" dirty="0" smtClean="0">
                <a:effectLst/>
                <a:latin typeface="Caslon 540" panose="02027200000000000000" pitchFamily="18" charset="0"/>
              </a:rPr>
              <a:t>Imaging &amp; Histology Core Facility</a:t>
            </a:r>
          </a:p>
          <a:p>
            <a:endParaRPr lang="en-US" sz="1200" dirty="0">
              <a:latin typeface="Cambria" panose="02040503050406030204" pitchFamily="18" charset="0"/>
            </a:endParaRPr>
          </a:p>
          <a:p>
            <a:r>
              <a:rPr lang="en-US" dirty="0" smtClean="0">
                <a:effectLst/>
                <a:latin typeface="Cambria" panose="02040503050406030204" pitchFamily="18" charset="0"/>
              </a:rPr>
              <a:t>David Wright</a:t>
            </a:r>
          </a:p>
          <a:p>
            <a:r>
              <a:rPr lang="en-US" sz="1400" cap="small" dirty="0" smtClean="0">
                <a:latin typeface="Caslon 540" panose="02027200000000000000" pitchFamily="18" charset="0"/>
              </a:rPr>
              <a:t>Arizona State University</a:t>
            </a:r>
          </a:p>
          <a:p>
            <a:r>
              <a:rPr lang="en-US" sz="1400" i="1" dirty="0" smtClean="0">
                <a:effectLst/>
                <a:latin typeface="Caslon 540" panose="02027200000000000000" pitchFamily="18" charset="0"/>
              </a:rPr>
              <a:t>LeRoy </a:t>
            </a:r>
            <a:r>
              <a:rPr lang="en-US" sz="1400" i="1" dirty="0" err="1" smtClean="0">
                <a:effectLst/>
                <a:latin typeface="Caslon 540" panose="02027200000000000000" pitchFamily="18" charset="0"/>
              </a:rPr>
              <a:t>Eyring</a:t>
            </a:r>
            <a:r>
              <a:rPr lang="en-US" sz="1400" i="1" dirty="0" smtClean="0">
                <a:effectLst/>
                <a:latin typeface="Caslon 540" panose="02027200000000000000" pitchFamily="18" charset="0"/>
              </a:rPr>
              <a:t> Center for Solid State Science</a:t>
            </a:r>
            <a:endParaRPr lang="en-US" sz="1400" i="1" dirty="0">
              <a:effectLst/>
              <a:latin typeface="Caslon 540" panose="02027200000000000000" pitchFamily="18" charset="0"/>
            </a:endParaRPr>
          </a:p>
          <a:p>
            <a:endParaRPr lang="en-US" sz="3200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302" y="1395414"/>
            <a:ext cx="842678" cy="1091160"/>
          </a:xfrm>
          <a:prstGeom prst="rect">
            <a:avLst/>
          </a:prstGeom>
        </p:spPr>
      </p:pic>
      <p:pic>
        <p:nvPicPr>
          <p:cNvPr id="7" name="Picture 6" descr="https://spacegrant.arizona.edu/sites/spacegrant.arizona.edu/files/about/logos/nic_print750x624p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791" y="1395414"/>
            <a:ext cx="1311491" cy="109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43" y="4571034"/>
            <a:ext cx="1454295" cy="661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02" y="2838085"/>
            <a:ext cx="842678" cy="1282604"/>
          </a:xfrm>
          <a:prstGeom prst="rect">
            <a:avLst/>
          </a:prstGeom>
        </p:spPr>
      </p:pic>
      <p:pic>
        <p:nvPicPr>
          <p:cNvPr id="9" name="Picture 2" descr="http://www.celgard.com/celgardimages/logos+photos/Celgard_Symbol_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956" y="2838085"/>
            <a:ext cx="1216243" cy="13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57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soothetube.com/wp-content/uploads/2013/12/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/>
          </p:nvPr>
        </p:nvGraphicFramePr>
        <p:xfrm>
          <a:off x="457199" y="501649"/>
          <a:ext cx="8105775" cy="580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729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7234" y="5016634"/>
            <a:ext cx="1371428" cy="1156286"/>
          </a:xfrm>
          <a:prstGeom prst="rect">
            <a:avLst/>
          </a:prstGeom>
        </p:spPr>
      </p:pic>
      <p:sp>
        <p:nvSpPr>
          <p:cNvPr id="17" name="Explosion 2 16"/>
          <p:cNvSpPr/>
          <p:nvPr/>
        </p:nvSpPr>
        <p:spPr>
          <a:xfrm>
            <a:off x="5600030" y="1212380"/>
            <a:ext cx="2086318" cy="1126574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28" y="1710957"/>
            <a:ext cx="3250858" cy="4455491"/>
          </a:xfrm>
          <a:prstGeom prst="rect">
            <a:avLst/>
          </a:prstGeom>
        </p:spPr>
      </p:pic>
      <p:cxnSp>
        <p:nvCxnSpPr>
          <p:cNvPr id="232" name="Straight Connector 231"/>
          <p:cNvCxnSpPr/>
          <p:nvPr/>
        </p:nvCxnSpPr>
        <p:spPr>
          <a:xfrm>
            <a:off x="4691008" y="5664994"/>
            <a:ext cx="1311743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>
            <a:off x="6765116" y="5664994"/>
            <a:ext cx="1311743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1190436" y="1852218"/>
            <a:ext cx="7443996" cy="3834207"/>
            <a:chOff x="-3248613" y="304654"/>
            <a:chExt cx="13394248" cy="6899026"/>
          </a:xfrm>
        </p:grpSpPr>
        <p:sp>
          <p:nvSpPr>
            <p:cNvPr id="120" name="Rectangle 119"/>
            <p:cNvSpPr/>
            <p:nvPr/>
          </p:nvSpPr>
          <p:spPr>
            <a:xfrm>
              <a:off x="3574198" y="1466019"/>
              <a:ext cx="250903" cy="384371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8367364" y="1466020"/>
              <a:ext cx="250903" cy="384371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825101" y="1466019"/>
              <a:ext cx="4542264" cy="38437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6083221" y="1466019"/>
              <a:ext cx="0" cy="3843713"/>
            </a:xfrm>
            <a:prstGeom prst="line">
              <a:avLst/>
            </a:prstGeom>
            <a:ln w="698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20" idx="1"/>
            </p:cNvCxnSpPr>
            <p:nvPr/>
          </p:nvCxnSpPr>
          <p:spPr>
            <a:xfrm flipH="1" flipV="1">
              <a:off x="3050091" y="3387876"/>
              <a:ext cx="524108" cy="1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 flipV="1">
              <a:off x="8618266" y="3387876"/>
              <a:ext cx="524108" cy="1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3082221" y="3373879"/>
              <a:ext cx="0" cy="3791239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Oval 126"/>
            <p:cNvSpPr/>
            <p:nvPr/>
          </p:nvSpPr>
          <p:spPr>
            <a:xfrm>
              <a:off x="5530308" y="2023580"/>
              <a:ext cx="178420" cy="17842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28" name="Oval 127"/>
            <p:cNvSpPr/>
            <p:nvPr/>
          </p:nvSpPr>
          <p:spPr>
            <a:xfrm>
              <a:off x="4775741" y="2947273"/>
              <a:ext cx="178420" cy="17842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29" name="Oval 128"/>
            <p:cNvSpPr/>
            <p:nvPr/>
          </p:nvSpPr>
          <p:spPr>
            <a:xfrm>
              <a:off x="5512652" y="3499387"/>
              <a:ext cx="178420" cy="17842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30" name="Oval 129"/>
            <p:cNvSpPr/>
            <p:nvPr/>
          </p:nvSpPr>
          <p:spPr>
            <a:xfrm>
              <a:off x="5441098" y="2750333"/>
              <a:ext cx="178420" cy="1784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31" name="Oval 130"/>
            <p:cNvSpPr/>
            <p:nvPr/>
          </p:nvSpPr>
          <p:spPr>
            <a:xfrm>
              <a:off x="4695825" y="4128503"/>
              <a:ext cx="178420" cy="1784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32" name="Oval 131"/>
            <p:cNvSpPr/>
            <p:nvPr/>
          </p:nvSpPr>
          <p:spPr>
            <a:xfrm>
              <a:off x="5530308" y="4690645"/>
              <a:ext cx="178420" cy="17842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33" name="Oval 132"/>
            <p:cNvSpPr/>
            <p:nvPr/>
          </p:nvSpPr>
          <p:spPr>
            <a:xfrm>
              <a:off x="4671665" y="1766044"/>
              <a:ext cx="178420" cy="1784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34" name="Oval 133"/>
            <p:cNvSpPr/>
            <p:nvPr/>
          </p:nvSpPr>
          <p:spPr>
            <a:xfrm>
              <a:off x="6721629" y="1665682"/>
              <a:ext cx="178420" cy="17842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35" name="Oval 134"/>
            <p:cNvSpPr/>
            <p:nvPr/>
          </p:nvSpPr>
          <p:spPr>
            <a:xfrm>
              <a:off x="6632419" y="2423166"/>
              <a:ext cx="178420" cy="1784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36" name="Oval 135"/>
            <p:cNvSpPr/>
            <p:nvPr/>
          </p:nvSpPr>
          <p:spPr>
            <a:xfrm>
              <a:off x="7410682" y="2750333"/>
              <a:ext cx="178420" cy="1784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37" name="Oval 136"/>
            <p:cNvSpPr/>
            <p:nvPr/>
          </p:nvSpPr>
          <p:spPr>
            <a:xfrm>
              <a:off x="6831283" y="3125693"/>
              <a:ext cx="178420" cy="17842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72275" y="3950083"/>
              <a:ext cx="178420" cy="1784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39" name="Oval 138"/>
            <p:cNvSpPr/>
            <p:nvPr/>
          </p:nvSpPr>
          <p:spPr>
            <a:xfrm>
              <a:off x="7499891" y="3760512"/>
              <a:ext cx="178420" cy="17842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40" name="Oval 139"/>
            <p:cNvSpPr/>
            <p:nvPr/>
          </p:nvSpPr>
          <p:spPr>
            <a:xfrm>
              <a:off x="6941866" y="4652610"/>
              <a:ext cx="178420" cy="17842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41" name="Oval 140"/>
            <p:cNvSpPr/>
            <p:nvPr/>
          </p:nvSpPr>
          <p:spPr>
            <a:xfrm>
              <a:off x="7455287" y="2018966"/>
              <a:ext cx="178420" cy="1784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42" name="Oval 141"/>
            <p:cNvSpPr/>
            <p:nvPr/>
          </p:nvSpPr>
          <p:spPr>
            <a:xfrm>
              <a:off x="4982969" y="5032875"/>
              <a:ext cx="178420" cy="1784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3539816" y="1276448"/>
              <a:ext cx="5112369" cy="18957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3539816" y="5310694"/>
              <a:ext cx="5112369" cy="18957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75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9109449" y="3386889"/>
              <a:ext cx="14535" cy="3816791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1166034" y="1844101"/>
              <a:ext cx="1701959" cy="60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mbria" panose="02040503050406030204" pitchFamily="18" charset="0"/>
                </a:rPr>
                <a:t>cathode</a:t>
              </a:r>
              <a:endParaRPr lang="en-US" sz="1200" b="1" dirty="0">
                <a:latin typeface="Cambria" panose="02040503050406030204" pitchFamily="18" charset="0"/>
              </a:endParaRPr>
            </a:p>
          </p:txBody>
        </p:sp>
        <p:cxnSp>
          <p:nvCxnSpPr>
            <p:cNvPr id="149" name="Straight Connector 148"/>
            <p:cNvCxnSpPr>
              <a:endCxn id="148" idx="3"/>
            </p:cNvCxnSpPr>
            <p:nvPr/>
          </p:nvCxnSpPr>
          <p:spPr>
            <a:xfrm flipH="1" flipV="1">
              <a:off x="2867993" y="2148687"/>
              <a:ext cx="838894" cy="457722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endCxn id="151" idx="2"/>
            </p:cNvCxnSpPr>
            <p:nvPr/>
          </p:nvCxnSpPr>
          <p:spPr>
            <a:xfrm flipV="1">
              <a:off x="6783936" y="963222"/>
              <a:ext cx="906396" cy="762314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7005699" y="354049"/>
              <a:ext cx="1369264" cy="60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mbria" panose="02040503050406030204" pitchFamily="18" charset="0"/>
                </a:rPr>
                <a:t>+ ion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544133" y="5618704"/>
              <a:ext cx="2304834" cy="1052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mbria" panose="02040503050406030204" pitchFamily="18" charset="0"/>
                </a:rPr>
                <a:t>porous separator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811710" y="1735428"/>
              <a:ext cx="1333925" cy="60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mbria" panose="02040503050406030204" pitchFamily="18" charset="0"/>
                </a:rPr>
                <a:t>- ion</a:t>
              </a:r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V="1">
              <a:off x="6903338" y="2335007"/>
              <a:ext cx="2324362" cy="1709511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3607824" y="304654"/>
              <a:ext cx="1375146" cy="60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mbria" panose="02040503050406030204" pitchFamily="18" charset="0"/>
                </a:rPr>
                <a:t>anode</a:t>
              </a:r>
              <a:endParaRPr lang="en-US" sz="1200" b="1" dirty="0">
                <a:latin typeface="Cambria" panose="02040503050406030204" pitchFamily="18" charset="0"/>
              </a:endParaRPr>
            </a:p>
          </p:txBody>
        </p:sp>
        <p:cxnSp>
          <p:nvCxnSpPr>
            <p:cNvPr id="157" name="Straight Connector 156"/>
            <p:cNvCxnSpPr>
              <a:endCxn id="156" idx="1"/>
            </p:cNvCxnSpPr>
            <p:nvPr/>
          </p:nvCxnSpPr>
          <p:spPr>
            <a:xfrm flipV="1">
              <a:off x="-842889" y="609240"/>
              <a:ext cx="4450713" cy="1711136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050091" y="7165118"/>
              <a:ext cx="2360265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6632419" y="7172643"/>
              <a:ext cx="2492778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554662" y="3250005"/>
              <a:ext cx="2199415" cy="1052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mbria" panose="02040503050406030204" pitchFamily="18" charset="0"/>
                </a:rPr>
                <a:t>electrolyte matrix</a:t>
              </a:r>
            </a:p>
          </p:txBody>
        </p:sp>
        <p:cxnSp>
          <p:nvCxnSpPr>
            <p:cNvPr id="161" name="Straight Connector 160"/>
            <p:cNvCxnSpPr>
              <a:endCxn id="160" idx="1"/>
            </p:cNvCxnSpPr>
            <p:nvPr/>
          </p:nvCxnSpPr>
          <p:spPr>
            <a:xfrm flipV="1">
              <a:off x="-3248613" y="3776109"/>
              <a:ext cx="3803276" cy="551525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endCxn id="152" idx="0"/>
            </p:cNvCxnSpPr>
            <p:nvPr/>
          </p:nvCxnSpPr>
          <p:spPr>
            <a:xfrm>
              <a:off x="6060724" y="4118485"/>
              <a:ext cx="1635826" cy="150022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 168"/>
          <p:cNvGrpSpPr/>
          <p:nvPr/>
        </p:nvGrpSpPr>
        <p:grpSpPr>
          <a:xfrm>
            <a:off x="4697957" y="2392303"/>
            <a:ext cx="3370395" cy="3294122"/>
            <a:chOff x="3052179" y="2667196"/>
            <a:chExt cx="12184568" cy="11908829"/>
          </a:xfrm>
        </p:grpSpPr>
        <p:sp>
          <p:nvSpPr>
            <p:cNvPr id="170" name="Rectangle 169"/>
            <p:cNvSpPr/>
            <p:nvPr/>
          </p:nvSpPr>
          <p:spPr>
            <a:xfrm>
              <a:off x="4100395" y="3046338"/>
              <a:ext cx="501805" cy="76874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13686727" y="3046339"/>
              <a:ext cx="501805" cy="76874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4602201" y="3046338"/>
              <a:ext cx="9084527" cy="76874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173" name="Straight Connector 172"/>
            <p:cNvCxnSpPr/>
            <p:nvPr/>
          </p:nvCxnSpPr>
          <p:spPr>
            <a:xfrm>
              <a:off x="9118442" y="3046338"/>
              <a:ext cx="0" cy="7687425"/>
            </a:xfrm>
            <a:prstGeom prst="line">
              <a:avLst/>
            </a:prstGeom>
            <a:ln w="92075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stCxn id="170" idx="1"/>
            </p:cNvCxnSpPr>
            <p:nvPr/>
          </p:nvCxnSpPr>
          <p:spPr>
            <a:xfrm flipH="1" flipV="1">
              <a:off x="3052181" y="6890051"/>
              <a:ext cx="1048215" cy="1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H="1" flipV="1">
              <a:off x="14188532" y="6890051"/>
              <a:ext cx="1048215" cy="1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3052179" y="6862058"/>
              <a:ext cx="3" cy="7713967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13324136" y="4139857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78" name="Oval 177"/>
            <p:cNvSpPr/>
            <p:nvPr/>
          </p:nvSpPr>
          <p:spPr>
            <a:xfrm>
              <a:off x="13314013" y="6632410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79" name="Oval 178"/>
            <p:cNvSpPr/>
            <p:nvPr/>
          </p:nvSpPr>
          <p:spPr>
            <a:xfrm>
              <a:off x="13314013" y="7433730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02200" y="5722365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1" name="Oval 180"/>
            <p:cNvSpPr/>
            <p:nvPr/>
          </p:nvSpPr>
          <p:spPr>
            <a:xfrm>
              <a:off x="4617405" y="8410301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2" name="Oval 181"/>
            <p:cNvSpPr/>
            <p:nvPr/>
          </p:nvSpPr>
          <p:spPr>
            <a:xfrm>
              <a:off x="13314012" y="9438517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3" name="Oval 182"/>
            <p:cNvSpPr/>
            <p:nvPr/>
          </p:nvSpPr>
          <p:spPr>
            <a:xfrm>
              <a:off x="4612717" y="3442040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4" name="Oval 183"/>
            <p:cNvSpPr/>
            <p:nvPr/>
          </p:nvSpPr>
          <p:spPr>
            <a:xfrm>
              <a:off x="13329887" y="3307250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5" name="Oval 184"/>
            <p:cNvSpPr/>
            <p:nvPr/>
          </p:nvSpPr>
          <p:spPr>
            <a:xfrm>
              <a:off x="4617405" y="4943815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6" name="Oval 185"/>
            <p:cNvSpPr/>
            <p:nvPr/>
          </p:nvSpPr>
          <p:spPr>
            <a:xfrm>
              <a:off x="4602201" y="6615357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7" name="Oval 186"/>
            <p:cNvSpPr/>
            <p:nvPr/>
          </p:nvSpPr>
          <p:spPr>
            <a:xfrm>
              <a:off x="13328514" y="4972464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8" name="Oval 187"/>
            <p:cNvSpPr/>
            <p:nvPr/>
          </p:nvSpPr>
          <p:spPr>
            <a:xfrm>
              <a:off x="4630285" y="7433731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9" name="Oval 188"/>
            <p:cNvSpPr/>
            <p:nvPr/>
          </p:nvSpPr>
          <p:spPr>
            <a:xfrm>
              <a:off x="13319929" y="5787805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0" name="Oval 189"/>
            <p:cNvSpPr/>
            <p:nvPr/>
          </p:nvSpPr>
          <p:spPr>
            <a:xfrm>
              <a:off x="13337826" y="8257703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1" name="Oval 190"/>
            <p:cNvSpPr/>
            <p:nvPr/>
          </p:nvSpPr>
          <p:spPr>
            <a:xfrm>
              <a:off x="4635414" y="4222443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2" name="Oval 191"/>
            <p:cNvSpPr/>
            <p:nvPr/>
          </p:nvSpPr>
          <p:spPr>
            <a:xfrm>
              <a:off x="4607947" y="10043538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031631" y="2667196"/>
              <a:ext cx="10224737" cy="37914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4031631" y="10735687"/>
              <a:ext cx="10224737" cy="37914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195" name="Straight Connector 194"/>
            <p:cNvCxnSpPr/>
            <p:nvPr/>
          </p:nvCxnSpPr>
          <p:spPr>
            <a:xfrm>
              <a:off x="15209454" y="6888079"/>
              <a:ext cx="0" cy="7687946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4335157" y="3321839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4208157" y="3445664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4345499" y="4009357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4218499" y="4133182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4349491" y="4689475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>
              <a:off x="4222491" y="481330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4345499" y="5426075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4218499" y="554990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4349491" y="6130925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4222491" y="625475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4343141" y="6989249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4216141" y="7113074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4349491" y="7648575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4222491" y="777240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4349491" y="8474075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4222491" y="859790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4349491" y="9540875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4222491" y="966470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13815896" y="344204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13815896" y="416146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13815896" y="4943815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13815896" y="5615305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13815896" y="647099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13815896" y="739174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13815896" y="811564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13815896" y="893479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13815896" y="9852428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4" name="Group 233"/>
          <p:cNvGrpSpPr/>
          <p:nvPr/>
        </p:nvGrpSpPr>
        <p:grpSpPr>
          <a:xfrm>
            <a:off x="4678051" y="2392303"/>
            <a:ext cx="3398808" cy="3313505"/>
            <a:chOff x="3011181" y="2667196"/>
            <a:chExt cx="12225566" cy="11918733"/>
          </a:xfrm>
        </p:grpSpPr>
        <p:sp>
          <p:nvSpPr>
            <p:cNvPr id="235" name="Rectangle 234"/>
            <p:cNvSpPr/>
            <p:nvPr/>
          </p:nvSpPr>
          <p:spPr>
            <a:xfrm>
              <a:off x="4100395" y="3046338"/>
              <a:ext cx="501805" cy="76874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13686727" y="3046339"/>
              <a:ext cx="501805" cy="76874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4602201" y="3046338"/>
              <a:ext cx="9084527" cy="76874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238" name="Straight Connector 237"/>
            <p:cNvCxnSpPr/>
            <p:nvPr/>
          </p:nvCxnSpPr>
          <p:spPr>
            <a:xfrm>
              <a:off x="9118442" y="3046338"/>
              <a:ext cx="0" cy="7687425"/>
            </a:xfrm>
            <a:prstGeom prst="line">
              <a:avLst/>
            </a:prstGeom>
            <a:ln w="98425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>
              <a:stCxn id="235" idx="1"/>
            </p:cNvCxnSpPr>
            <p:nvPr/>
          </p:nvCxnSpPr>
          <p:spPr>
            <a:xfrm flipH="1" flipV="1">
              <a:off x="3052181" y="6890051"/>
              <a:ext cx="1048215" cy="1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H="1" flipV="1">
              <a:off x="14188532" y="6890051"/>
              <a:ext cx="1048215" cy="1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3052179" y="6862057"/>
              <a:ext cx="0" cy="7654151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2" name="Oval 241"/>
            <p:cNvSpPr/>
            <p:nvPr/>
          </p:nvSpPr>
          <p:spPr>
            <a:xfrm>
              <a:off x="10909881" y="4511055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3" name="Oval 242"/>
            <p:cNvSpPr/>
            <p:nvPr/>
          </p:nvSpPr>
          <p:spPr>
            <a:xfrm>
              <a:off x="11579657" y="7040040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4" name="Oval 243"/>
            <p:cNvSpPr/>
            <p:nvPr/>
          </p:nvSpPr>
          <p:spPr>
            <a:xfrm>
              <a:off x="10902443" y="7877430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5" name="Oval 244"/>
            <p:cNvSpPr/>
            <p:nvPr/>
          </p:nvSpPr>
          <p:spPr>
            <a:xfrm>
              <a:off x="6265520" y="5787805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6" name="Oval 245"/>
            <p:cNvSpPr/>
            <p:nvPr/>
          </p:nvSpPr>
          <p:spPr>
            <a:xfrm>
              <a:off x="6791744" y="8624527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7" name="Oval 246"/>
            <p:cNvSpPr/>
            <p:nvPr/>
          </p:nvSpPr>
          <p:spPr>
            <a:xfrm>
              <a:off x="10734380" y="9973775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8" name="Oval 247"/>
            <p:cNvSpPr/>
            <p:nvPr/>
          </p:nvSpPr>
          <p:spPr>
            <a:xfrm>
              <a:off x="6211040" y="3442040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9" name="Oval 248"/>
            <p:cNvSpPr/>
            <p:nvPr/>
          </p:nvSpPr>
          <p:spPr>
            <a:xfrm>
              <a:off x="11509725" y="3442039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0" name="Oval 249"/>
            <p:cNvSpPr/>
            <p:nvPr/>
          </p:nvSpPr>
          <p:spPr>
            <a:xfrm>
              <a:off x="6791745" y="4848145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1" name="Oval 250"/>
            <p:cNvSpPr/>
            <p:nvPr/>
          </p:nvSpPr>
          <p:spPr>
            <a:xfrm>
              <a:off x="6294120" y="6709658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2" name="Oval 251"/>
            <p:cNvSpPr/>
            <p:nvPr/>
          </p:nvSpPr>
          <p:spPr>
            <a:xfrm>
              <a:off x="11436106" y="5329039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3" name="Oval 252"/>
            <p:cNvSpPr/>
            <p:nvPr/>
          </p:nvSpPr>
          <p:spPr>
            <a:xfrm>
              <a:off x="6046268" y="7685574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4" name="Oval 253"/>
            <p:cNvSpPr/>
            <p:nvPr/>
          </p:nvSpPr>
          <p:spPr>
            <a:xfrm>
              <a:off x="10909881" y="6223904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5" name="Oval 254"/>
            <p:cNvSpPr/>
            <p:nvPr/>
          </p:nvSpPr>
          <p:spPr>
            <a:xfrm>
              <a:off x="11090374" y="8826974"/>
              <a:ext cx="356839" cy="35683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6" name="Oval 255"/>
            <p:cNvSpPr/>
            <p:nvPr/>
          </p:nvSpPr>
          <p:spPr>
            <a:xfrm>
              <a:off x="5890355" y="4205931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7" name="Oval 256"/>
            <p:cNvSpPr/>
            <p:nvPr/>
          </p:nvSpPr>
          <p:spPr>
            <a:xfrm>
              <a:off x="6503482" y="9795356"/>
              <a:ext cx="356839" cy="3568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4031631" y="2667196"/>
              <a:ext cx="10224737" cy="37914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031631" y="10735687"/>
              <a:ext cx="10224737" cy="37914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260" name="Straight Connector 259"/>
            <p:cNvCxnSpPr/>
            <p:nvPr/>
          </p:nvCxnSpPr>
          <p:spPr>
            <a:xfrm>
              <a:off x="15209454" y="6888077"/>
              <a:ext cx="0" cy="762813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3011181" y="14417907"/>
              <a:ext cx="5278743" cy="22642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9963151" y="14441296"/>
              <a:ext cx="5262182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4335157" y="3321839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4208157" y="3445664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4345499" y="4009357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4218499" y="4133182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4349491" y="4689475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>
              <a:off x="4222491" y="481330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4345499" y="5426075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>
              <a:off x="4218499" y="554990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4349491" y="6130925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4222491" y="625475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4343141" y="6989249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4216141" y="7113074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4349491" y="7648575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4222491" y="777240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4349491" y="8474075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4222491" y="859790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4349491" y="9540875"/>
              <a:ext cx="0" cy="24765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4222491" y="966470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13815896" y="344204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13815896" y="416146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13815896" y="4943815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13815896" y="5615305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13815896" y="647099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13815896" y="739174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13815896" y="811564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13815896" y="8934790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13815896" y="9852428"/>
              <a:ext cx="254000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89"/>
            <p:cNvSpPr/>
            <p:nvPr/>
          </p:nvSpPr>
          <p:spPr>
            <a:xfrm>
              <a:off x="9740289" y="14302372"/>
              <a:ext cx="254000" cy="254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91" name="Straight Connector 290"/>
            <p:cNvCxnSpPr/>
            <p:nvPr/>
          </p:nvCxnSpPr>
          <p:spPr>
            <a:xfrm flipV="1">
              <a:off x="8367153" y="14302372"/>
              <a:ext cx="1530351" cy="127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Oval 291"/>
            <p:cNvSpPr/>
            <p:nvPr/>
          </p:nvSpPr>
          <p:spPr>
            <a:xfrm>
              <a:off x="8188766" y="14331929"/>
              <a:ext cx="254000" cy="25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3" name="Right Arrow 292"/>
            <p:cNvSpPr/>
            <p:nvPr/>
          </p:nvSpPr>
          <p:spPr>
            <a:xfrm>
              <a:off x="5439951" y="3353651"/>
              <a:ext cx="751494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4" name="Right Arrow 293"/>
            <p:cNvSpPr/>
            <p:nvPr/>
          </p:nvSpPr>
          <p:spPr>
            <a:xfrm>
              <a:off x="5128380" y="4111866"/>
              <a:ext cx="751494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5" name="Right Arrow 294"/>
            <p:cNvSpPr/>
            <p:nvPr/>
          </p:nvSpPr>
          <p:spPr>
            <a:xfrm>
              <a:off x="6009139" y="4754080"/>
              <a:ext cx="751494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6" name="Right Arrow 295"/>
            <p:cNvSpPr/>
            <p:nvPr/>
          </p:nvSpPr>
          <p:spPr>
            <a:xfrm>
              <a:off x="5495119" y="5678514"/>
              <a:ext cx="751494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7" name="Right Arrow 296"/>
            <p:cNvSpPr/>
            <p:nvPr/>
          </p:nvSpPr>
          <p:spPr>
            <a:xfrm>
              <a:off x="5508554" y="6632410"/>
              <a:ext cx="751494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8" name="Right Arrow 297"/>
            <p:cNvSpPr/>
            <p:nvPr/>
          </p:nvSpPr>
          <p:spPr>
            <a:xfrm>
              <a:off x="5257645" y="7623741"/>
              <a:ext cx="751494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9" name="Right Arrow 298"/>
            <p:cNvSpPr/>
            <p:nvPr/>
          </p:nvSpPr>
          <p:spPr>
            <a:xfrm>
              <a:off x="5975666" y="8542771"/>
              <a:ext cx="751494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0" name="Right Arrow 299"/>
            <p:cNvSpPr/>
            <p:nvPr/>
          </p:nvSpPr>
          <p:spPr>
            <a:xfrm>
              <a:off x="5709564" y="9717795"/>
              <a:ext cx="751494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1" name="Right Arrow 300"/>
            <p:cNvSpPr/>
            <p:nvPr/>
          </p:nvSpPr>
          <p:spPr>
            <a:xfrm flipH="1">
              <a:off x="11936496" y="3325342"/>
              <a:ext cx="813805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2" name="Right Arrow 301"/>
            <p:cNvSpPr/>
            <p:nvPr/>
          </p:nvSpPr>
          <p:spPr>
            <a:xfrm flipH="1">
              <a:off x="11325367" y="4404374"/>
              <a:ext cx="813805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3" name="Right Arrow 302"/>
            <p:cNvSpPr/>
            <p:nvPr/>
          </p:nvSpPr>
          <p:spPr>
            <a:xfrm flipH="1">
              <a:off x="11855708" y="5261614"/>
              <a:ext cx="813805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4" name="Right Arrow 303"/>
            <p:cNvSpPr/>
            <p:nvPr/>
          </p:nvSpPr>
          <p:spPr>
            <a:xfrm flipH="1">
              <a:off x="11323944" y="6136293"/>
              <a:ext cx="813805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5" name="Right Arrow 304"/>
            <p:cNvSpPr/>
            <p:nvPr/>
          </p:nvSpPr>
          <p:spPr>
            <a:xfrm flipH="1">
              <a:off x="11976837" y="6948197"/>
              <a:ext cx="813805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6" name="Right Arrow 305"/>
            <p:cNvSpPr/>
            <p:nvPr/>
          </p:nvSpPr>
          <p:spPr>
            <a:xfrm flipH="1">
              <a:off x="11311742" y="7768893"/>
              <a:ext cx="813805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7" name="Right Arrow 306"/>
            <p:cNvSpPr/>
            <p:nvPr/>
          </p:nvSpPr>
          <p:spPr>
            <a:xfrm flipH="1">
              <a:off x="11509725" y="8760836"/>
              <a:ext cx="813805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8" name="Right Arrow 307"/>
            <p:cNvSpPr/>
            <p:nvPr/>
          </p:nvSpPr>
          <p:spPr>
            <a:xfrm flipH="1">
              <a:off x="11152768" y="9879710"/>
              <a:ext cx="813805" cy="54496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185334" y="6147627"/>
            <a:ext cx="580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mbria" panose="02040503050406030204" pitchFamily="18" charset="0"/>
              </a:rPr>
              <a:t>"Electric double-layer capacitor (Activated carbon electrode - BOX type)" by </a:t>
            </a:r>
            <a:r>
              <a:rPr lang="en-US" sz="1400" i="1" dirty="0" err="1">
                <a:latin typeface="Cambria" panose="02040503050406030204" pitchFamily="18" charset="0"/>
              </a:rPr>
              <a:t>Tosaka</a:t>
            </a:r>
            <a:r>
              <a:rPr lang="en-US" sz="1400" i="1" dirty="0">
                <a:latin typeface="Cambria" panose="02040503050406030204" pitchFamily="18" charset="0"/>
              </a:rPr>
              <a:t> - Own work. Licensed under CC BY 3.0 via Wikimedia Commons </a:t>
            </a:r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6593" y="1649412"/>
            <a:ext cx="901648" cy="3231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Power!</a:t>
            </a:r>
            <a:endParaRPr lang="en-US" sz="15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97" name="Straight Connector 196"/>
          <p:cNvCxnSpPr>
            <a:endCxn id="148" idx="1"/>
          </p:cNvCxnSpPr>
          <p:nvPr/>
        </p:nvCxnSpPr>
        <p:spPr>
          <a:xfrm flipV="1">
            <a:off x="1160980" y="2877059"/>
            <a:ext cx="2482943" cy="82210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1335881" y="4401755"/>
            <a:ext cx="4822880" cy="82428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Electric Double-layer Capacitors</a:t>
            </a:r>
            <a:br>
              <a:rPr lang="en-US" sz="4000" dirty="0" smtClean="0">
                <a:solidFill>
                  <a:srgbClr val="FFC000"/>
                </a:solidFill>
                <a:latin typeface="Cambria" panose="02040503050406030204" pitchFamily="18" charset="0"/>
              </a:rPr>
            </a:br>
            <a:r>
              <a:rPr lang="en-US" sz="40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(EDLCs)</a:t>
            </a:r>
            <a:endParaRPr lang="en-US" sz="400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cxnSp>
        <p:nvCxnSpPr>
          <p:cNvPr id="200" name="Straight Connector 199"/>
          <p:cNvCxnSpPr/>
          <p:nvPr/>
        </p:nvCxnSpPr>
        <p:spPr>
          <a:xfrm>
            <a:off x="5787884" y="2058302"/>
            <a:ext cx="1964581" cy="63431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>
            <a:stCxn id="160" idx="3"/>
          </p:cNvCxnSpPr>
          <p:nvPr/>
        </p:nvCxnSpPr>
        <p:spPr>
          <a:xfrm flipV="1">
            <a:off x="4526495" y="3652808"/>
            <a:ext cx="1027181" cy="12870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5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69667" y="1025348"/>
                <a:ext cx="7917680" cy="766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𝐂𝐚𝐩𝐚𝐜𝐢𝐭𝐚𝐧𝐜𝐞</m:t>
                      </m:r>
                      <m:r>
                        <a:rPr lang="en-US" sz="24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𝐂𝐡𝐚𝐫𝐠𝐞</m:t>
                          </m:r>
                        </m:num>
                        <m:den>
                          <m:r>
                            <a:rPr lang="en-US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𝐕𝐨𝐥𝐭𝐚𝐠𝐞</m:t>
                          </m:r>
                        </m:den>
                      </m:f>
                      <m:r>
                        <a:rPr lang="en-US" sz="24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𝐄𝐥𝐞𝐜𝐭𝐫𝐨𝐝𝐞</m:t>
                          </m:r>
                          <m:r>
                            <a:rPr lang="en-US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𝐀𝐫𝐞𝐚</m:t>
                          </m:r>
                        </m:num>
                        <m:den>
                          <m:r>
                            <a:rPr lang="en-US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𝐃𝐢𝐬𝐭𝐚𝐧𝐜𝐞</m:t>
                          </m:r>
                          <m:r>
                            <a:rPr lang="en-US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𝐁𝐞𝐭𝐰𝐞𝐞𝐧</m:t>
                          </m:r>
                          <m:r>
                            <a:rPr lang="en-US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𝐄𝐥𝐞𝐜𝐭𝐫𝐨𝐝𝐞𝐬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67" y="1025348"/>
                <a:ext cx="7917680" cy="76642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4890499" y="852755"/>
            <a:ext cx="2845941" cy="6369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4"/>
          <a:stretch/>
        </p:blipFill>
        <p:spPr>
          <a:xfrm>
            <a:off x="2608047" y="2540922"/>
            <a:ext cx="4018784" cy="333600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835667" y="4366517"/>
            <a:ext cx="3585681" cy="0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191856" y="1309626"/>
            <a:ext cx="4395491" cy="654743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835667" y="2679700"/>
            <a:ext cx="0" cy="30532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09361" y="2679700"/>
            <a:ext cx="11987" cy="30532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"/>
          <a:stretch/>
        </p:blipFill>
        <p:spPr>
          <a:xfrm>
            <a:off x="2608045" y="2535755"/>
            <a:ext cx="4018785" cy="334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9" grpId="1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3.bp.blogspot.com/-Xn4Kxao7hEw/UZ47PZhkGTI/AAAAAAAAAZg/PSHYwaCNKWE/s1600/carbon-aerogel-source-gao-chao-466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1" y="738684"/>
            <a:ext cx="4438650" cy="26765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41" y="571997"/>
            <a:ext cx="2981325" cy="2943225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2425661" y="1544198"/>
            <a:ext cx="121185" cy="1211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6" idx="0"/>
          </p:cNvCxnSpPr>
          <p:nvPr/>
        </p:nvCxnSpPr>
        <p:spPr>
          <a:xfrm flipV="1">
            <a:off x="2486254" y="571997"/>
            <a:ext cx="4613046" cy="9722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6" idx="4"/>
          </p:cNvCxnSpPr>
          <p:nvPr/>
        </p:nvCxnSpPr>
        <p:spPr>
          <a:xfrm>
            <a:off x="2486254" y="1665383"/>
            <a:ext cx="4397146" cy="17953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2628" y="3833456"/>
            <a:ext cx="837343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Carbon</a:t>
            </a:r>
            <a:r>
              <a:rPr lang="en-US" sz="3200" dirty="0" smtClean="0">
                <a:latin typeface="Arial Black" panose="020B0A04020102020204" pitchFamily="34" charset="0"/>
              </a:rPr>
              <a:t> 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Aerogel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c</a:t>
            </a:r>
            <a:r>
              <a:rPr lang="en-US" sz="2400" dirty="0" smtClean="0">
                <a:cs typeface="Arial" panose="020B0604020202020204" pitchFamily="34" charset="0"/>
              </a:rPr>
              <a:t>onductive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extremely high surface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p</a:t>
            </a:r>
            <a:r>
              <a:rPr lang="en-US" sz="2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roduced using a multi-step procedure, toxic chemicals, and very sensitive conditions</a:t>
            </a:r>
            <a:endParaRPr lang="en-US" sz="2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0960" y="6306017"/>
            <a:ext cx="2470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Ren and Cheng, </a:t>
            </a:r>
            <a:r>
              <a:rPr lang="en-US" sz="1400" i="1" dirty="0" smtClean="0">
                <a:latin typeface="Cambria" panose="02040503050406030204" pitchFamily="18" charset="0"/>
              </a:rPr>
              <a:t>Nature</a:t>
            </a:r>
            <a:r>
              <a:rPr lang="en-US" sz="1400" dirty="0" smtClean="0">
                <a:latin typeface="Cambria" panose="02040503050406030204" pitchFamily="18" charset="0"/>
              </a:rPr>
              <a:t> </a:t>
            </a:r>
            <a:r>
              <a:rPr lang="en-US" sz="1400" b="1" dirty="0" smtClean="0">
                <a:latin typeface="Cambria" panose="02040503050406030204" pitchFamily="18" charset="0"/>
              </a:rPr>
              <a:t>2013</a:t>
            </a:r>
            <a:r>
              <a:rPr lang="en-US" sz="1400" dirty="0" smtClean="0">
                <a:latin typeface="Cambria" panose="02040503050406030204" pitchFamily="18" charset="0"/>
              </a:rPr>
              <a:t> </a:t>
            </a:r>
            <a:endParaRPr lang="en-US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8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69746" y="13026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This Project:</a:t>
            </a:r>
            <a:endParaRPr lang="en-US" sz="4000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1690689"/>
            <a:ext cx="819877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Can we use an alternative material that is cheap, easy, and sustainable to make high surface area carbon aerogel?</a:t>
            </a:r>
          </a:p>
          <a:p>
            <a:endParaRPr lang="en-US" sz="2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Will this alternative carbon aerogel increase the capacitance of </a:t>
            </a:r>
            <a:r>
              <a:rPr lang="en-US" sz="2400" b="1" dirty="0" smtClean="0">
                <a:solidFill>
                  <a:srgbClr val="FFFF00"/>
                </a:solidFill>
              </a:rPr>
              <a:t>structural</a:t>
            </a: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EDLCs?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110" y="4037857"/>
            <a:ext cx="7500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sz="2400" b="1" dirty="0">
                <a:solidFill>
                  <a:srgbClr val="FFFF00"/>
                </a:solidFill>
              </a:rPr>
              <a:t>s</a:t>
            </a:r>
            <a:r>
              <a:rPr lang="en-US" sz="2400" b="1" dirty="0" smtClean="0">
                <a:solidFill>
                  <a:srgbClr val="FFFF00"/>
                </a:solidFill>
              </a:rPr>
              <a:t>tructural</a:t>
            </a:r>
            <a:r>
              <a:rPr lang="en-US" sz="2400" dirty="0" smtClean="0"/>
              <a:t> : device is designed to provide mechanical strength in addition to storing electrical power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6158" y="4966961"/>
            <a:ext cx="5936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Composite material – layered carbon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Solid-polymer electrolyte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048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9646"/>
            <a:ext cx="78867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Biopolymer: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Agar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19" y="1472363"/>
            <a:ext cx="2217291" cy="1812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7015" y="1782967"/>
            <a:ext cx="708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+</a:t>
            </a:r>
            <a:endParaRPr lang="en-US" sz="8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054" y="1485063"/>
            <a:ext cx="1668417" cy="1812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7819" y="1748051"/>
            <a:ext cx="708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+</a:t>
            </a:r>
            <a:endParaRPr lang="en-US" sz="8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824" y="1472363"/>
            <a:ext cx="2411001" cy="18230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2542" y="5579329"/>
            <a:ext cx="68090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http://</a:t>
            </a:r>
            <a:r>
              <a:rPr lang="en-US" sz="1400" dirty="0" smtClean="0">
                <a:latin typeface="Cambria" panose="02040503050406030204" pitchFamily="18" charset="0"/>
              </a:rPr>
              <a:t>www.chemistryland.com/CHM107Lab/Lab5/WaterTest/Lab5Exp1water.html</a:t>
            </a:r>
          </a:p>
          <a:p>
            <a:endParaRPr lang="en-US" sz="1400" dirty="0">
              <a:latin typeface="Cambria" panose="02040503050406030204" pitchFamily="18" charset="0"/>
            </a:endParaRPr>
          </a:p>
          <a:p>
            <a:r>
              <a:rPr lang="en-US" sz="1400" dirty="0" err="1" smtClean="0">
                <a:latin typeface="Cambria" panose="02040503050406030204" pitchFamily="18" charset="0"/>
              </a:rPr>
              <a:t>Magnascan</a:t>
            </a:r>
            <a:r>
              <a:rPr lang="en-US" sz="1400" dirty="0" smtClean="0">
                <a:latin typeface="Cambria" panose="02040503050406030204" pitchFamily="18" charset="0"/>
              </a:rPr>
              <a:t>/bigstock.com</a:t>
            </a:r>
            <a:r>
              <a:rPr lang="en-US" sz="1400" dirty="0">
                <a:latin typeface="Cambria" panose="02040503050406030204" pitchFamily="18" charset="0"/>
              </a:rPr>
              <a:t>; Check Man, Cross Man and Jump Man © </a:t>
            </a:r>
            <a:r>
              <a:rPr lang="en-US" sz="1400" dirty="0" err="1">
                <a:latin typeface="Cambria" panose="02040503050406030204" pitchFamily="18" charset="0"/>
              </a:rPr>
              <a:t>ioannis</a:t>
            </a:r>
            <a:r>
              <a:rPr lang="en-US" sz="1400" dirty="0">
                <a:latin typeface="Cambria" panose="02040503050406030204" pitchFamily="18" charset="0"/>
              </a:rPr>
              <a:t> </a:t>
            </a:r>
            <a:r>
              <a:rPr lang="en-US" sz="1400" dirty="0" err="1">
                <a:latin typeface="Cambria" panose="02040503050406030204" pitchFamily="18" charset="0"/>
              </a:rPr>
              <a:t>kounadeas</a:t>
            </a:r>
            <a:r>
              <a:rPr lang="en-US" sz="1400" dirty="0">
                <a:latin typeface="Cambria" panose="02040503050406030204" pitchFamily="18" charset="0"/>
              </a:rPr>
              <a:t> - </a:t>
            </a:r>
            <a:r>
              <a:rPr lang="en-US" sz="1400" dirty="0" smtClean="0">
                <a:latin typeface="Cambria" panose="02040503050406030204" pitchFamily="18" charset="0"/>
              </a:rPr>
              <a:t>Fotolia.com</a:t>
            </a:r>
          </a:p>
          <a:p>
            <a:endParaRPr lang="en-US" sz="1400" dirty="0">
              <a:latin typeface="Cambria" panose="02040503050406030204" pitchFamily="18" charset="0"/>
            </a:endParaRPr>
          </a:p>
          <a:p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04966" y="4090400"/>
            <a:ext cx="821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 =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26898" y="4272377"/>
            <a:ext cx="2054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 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Hydro</a:t>
            </a:r>
            <a:r>
              <a:rPr lang="en-US" sz="3200" b="1" dirty="0" smtClean="0"/>
              <a:t>gel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02619" y="3285162"/>
            <a:ext cx="221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</a:t>
            </a:r>
            <a:r>
              <a:rPr lang="en-US" sz="2000" b="1" dirty="0" smtClean="0"/>
              <a:t>owdered polysaccharide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362616" y="3285162"/>
            <a:ext cx="221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water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39678" y="3295436"/>
            <a:ext cx="221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heat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5972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3123" y="1557339"/>
            <a:ext cx="5919019" cy="249355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698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Parameters</a:t>
            </a:r>
            <a:endParaRPr lang="en-US" sz="4000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233" y="1557339"/>
            <a:ext cx="81987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Concentration of Agar in water</a:t>
            </a:r>
          </a:p>
          <a:p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	</a:t>
            </a:r>
            <a:endParaRPr lang="en-US" sz="2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Gelation time</a:t>
            </a:r>
          </a:p>
          <a:p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sz="2800" b="1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Drying method			</a:t>
            </a:r>
            <a:r>
              <a:rPr lang="en-US" sz="2800" b="1" dirty="0" smtClean="0">
                <a:solidFill>
                  <a:schemeClr val="bg1"/>
                </a:solidFill>
              </a:rPr>
              <a:t>Pyrolysis</a:t>
            </a:r>
          </a:p>
          <a:p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	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4999" y="2209799"/>
            <a:ext cx="75247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2 %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1324" y="2209799"/>
            <a:ext cx="75247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3 %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7649" y="2209799"/>
            <a:ext cx="75247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4 %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4999" y="3527109"/>
            <a:ext cx="75247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 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1323" y="3527109"/>
            <a:ext cx="75247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 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57649" y="3527109"/>
            <a:ext cx="75247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3975" y="3527109"/>
            <a:ext cx="75247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10 </a:t>
            </a:r>
            <a:r>
              <a:rPr lang="en-US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04999" y="4844419"/>
            <a:ext cx="18288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</a:rPr>
              <a:t>Supercritical</a:t>
            </a:r>
            <a:r>
              <a:rPr lang="en-US" b="1" dirty="0" smtClean="0">
                <a:solidFill>
                  <a:schemeClr val="bg1"/>
                </a:solidFill>
              </a:rPr>
              <a:t> CO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4999" y="5386092"/>
            <a:ext cx="18288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cap="small" spc="200" dirty="0" err="1" smtClean="0">
                <a:solidFill>
                  <a:schemeClr val="bg1"/>
                </a:solidFill>
              </a:rPr>
              <a:t>Lyophilization</a:t>
            </a:r>
            <a:endParaRPr lang="en-US" b="1" cap="small" spc="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8324" y="4844419"/>
            <a:ext cx="2867026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/>
              <a:t>600 °C in 5% H</a:t>
            </a:r>
            <a:r>
              <a:rPr lang="en-US" b="1" cap="small" baseline="-25000" dirty="0" smtClean="0"/>
              <a:t>2</a:t>
            </a:r>
            <a:r>
              <a:rPr lang="en-US" b="1" cap="small" dirty="0" smtClean="0"/>
              <a:t>/</a:t>
            </a:r>
            <a:r>
              <a:rPr lang="en-US" b="1" cap="small" dirty="0" err="1" smtClean="0"/>
              <a:t>Ar</a:t>
            </a:r>
            <a:r>
              <a:rPr lang="en-US" b="1" cap="small" dirty="0" smtClean="0"/>
              <a:t>, 1.5 min</a:t>
            </a:r>
            <a:endParaRPr lang="en-US" b="1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5648324" y="5386092"/>
            <a:ext cx="2867026" cy="369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/>
              <a:t>9</a:t>
            </a:r>
            <a:r>
              <a:rPr lang="en-US" b="1" cap="small" dirty="0" smtClean="0"/>
              <a:t>00 °C in </a:t>
            </a:r>
            <a:r>
              <a:rPr lang="en-US" b="1" cap="small" dirty="0" err="1" smtClean="0"/>
              <a:t>Ar</a:t>
            </a:r>
            <a:r>
              <a:rPr lang="en-US" b="1" cap="small" dirty="0" smtClean="0"/>
              <a:t>, 30 min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418691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V="1">
            <a:off x="4304873" y="2231199"/>
            <a:ext cx="5139" cy="2347366"/>
          </a:xfrm>
          <a:prstGeom prst="line">
            <a:avLst/>
          </a:prstGeom>
          <a:ln w="57150"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703781" y="3650846"/>
            <a:ext cx="878439" cy="1202076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03781" y="1974351"/>
            <a:ext cx="878439" cy="120207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7129" y="3143893"/>
            <a:ext cx="202401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hydro</a:t>
            </a: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gel</a:t>
            </a:r>
            <a:endParaRPr lang="en-US" sz="2800" dirty="0">
              <a:solidFill>
                <a:schemeClr val="bg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63172" y="1983875"/>
            <a:ext cx="2167847" cy="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63171" y="4840175"/>
            <a:ext cx="2167847" cy="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82220" y="1600257"/>
            <a:ext cx="198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lyophilize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3171" y="4852922"/>
            <a:ext cx="198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s</a:t>
            </a:r>
            <a:r>
              <a:rPr lang="en-US" dirty="0" smtClean="0">
                <a:latin typeface="Arial Black" panose="020B0A04020102020204" pitchFamily="34" charset="0"/>
              </a:rPr>
              <a:t>upercritical dry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6157" y="1707979"/>
            <a:ext cx="202401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cryo</a:t>
            </a:r>
            <a:r>
              <a:rPr lang="en-US" sz="28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gel</a:t>
            </a:r>
            <a:endParaRPr lang="en-US" sz="2800" dirty="0">
              <a:solidFill>
                <a:schemeClr val="bg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1018" y="4578565"/>
            <a:ext cx="202401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aero</a:t>
            </a: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gel</a:t>
            </a:r>
            <a:endParaRPr lang="en-US" sz="2800" dirty="0">
              <a:solidFill>
                <a:schemeClr val="bg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304873" y="3378689"/>
            <a:ext cx="2200702" cy="0"/>
          </a:xfrm>
          <a:prstGeom prst="straightConnector1">
            <a:avLst/>
          </a:prstGeom>
          <a:ln w="57150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04873" y="3009357"/>
            <a:ext cx="198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 Black" panose="020B0A04020102020204" pitchFamily="34" charset="0"/>
              </a:rPr>
              <a:t>pyrolyze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5575" y="2907529"/>
            <a:ext cx="2024010" cy="95410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arbon</a:t>
            </a:r>
            <a:r>
              <a:rPr lang="en-US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smtClean="0">
                <a:solidFill>
                  <a:schemeClr val="tx2">
                    <a:lumMod val="25000"/>
                  </a:schemeClr>
                </a:solidFill>
                <a:latin typeface="Arial Black" panose="020B0A04020102020204" pitchFamily="34" charset="0"/>
              </a:rPr>
              <a:t>aerogel</a:t>
            </a:r>
            <a:endParaRPr lang="en-US" sz="2800" dirty="0">
              <a:solidFill>
                <a:schemeClr val="tx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21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2325</TotalTime>
  <Words>617</Words>
  <Application>Microsoft Office PowerPoint</Application>
  <PresentationFormat>On-screen Show (4:3)</PresentationFormat>
  <Paragraphs>188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Cambria</vt:lpstr>
      <vt:lpstr>Cambria Math</vt:lpstr>
      <vt:lpstr>Caslon 540</vt:lpstr>
      <vt:lpstr>Courier New</vt:lpstr>
      <vt:lpstr>Times New Roman</vt:lpstr>
      <vt:lpstr>Trebuchet MS</vt:lpstr>
      <vt:lpstr>Office Theme</vt:lpstr>
      <vt:lpstr>PowerPoint Presentation</vt:lpstr>
      <vt:lpstr>Electric Double-layer Capacitors (EDLCs)</vt:lpstr>
      <vt:lpstr>Electric Double-layer Capacitors (EDLCs)</vt:lpstr>
      <vt:lpstr>PowerPoint Presentation</vt:lpstr>
      <vt:lpstr>PowerPoint Presentation</vt:lpstr>
      <vt:lpstr>This Project:</vt:lpstr>
      <vt:lpstr>Biopolymer: Agar</vt:lpstr>
      <vt:lpstr>Parameters</vt:lpstr>
      <vt:lpstr>PowerPoint Presentation</vt:lpstr>
      <vt:lpstr>Pyrolysis</vt:lpstr>
      <vt:lpstr>Characterization</vt:lpstr>
      <vt:lpstr>Cryogels (lyophilized)</vt:lpstr>
      <vt:lpstr>Aerogels (CPD)</vt:lpstr>
      <vt:lpstr>Carbon Aerogels</vt:lpstr>
      <vt:lpstr>TEM Image of Carbon Aerogel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BRL</cp:lastModifiedBy>
  <cp:revision>110</cp:revision>
  <dcterms:created xsi:type="dcterms:W3CDTF">2015-02-14T22:50:38Z</dcterms:created>
  <dcterms:modified xsi:type="dcterms:W3CDTF">2015-04-03T16:48:52Z</dcterms:modified>
</cp:coreProperties>
</file>