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74" r:id="rId4"/>
    <p:sldId id="310" r:id="rId5"/>
    <p:sldId id="297"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1" r:id="rId19"/>
    <p:sldId id="296"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E9FF"/>
    <a:srgbClr val="9E1117"/>
    <a:srgbClr val="0C0E9E"/>
    <a:srgbClr val="748AFF"/>
    <a:srgbClr val="82A1CD"/>
    <a:srgbClr val="612289"/>
    <a:srgbClr val="F9B6C5"/>
    <a:srgbClr val="0ADD0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90" autoAdjust="0"/>
  </p:normalViewPr>
  <p:slideViewPr>
    <p:cSldViewPr snapToGrid="0" snapToObjects="1">
      <p:cViewPr>
        <p:scale>
          <a:sx n="90" d="100"/>
          <a:sy n="90" d="100"/>
        </p:scale>
        <p:origin x="-1536" y="-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8B0E6F-801D-7E43-88D9-DD752A450390}" type="datetimeFigureOut">
              <a:rPr lang="en-US" smtClean="0"/>
              <a:t>4/3/15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CDD5C7-417D-324B-BC75-9C8F93198A86}" type="slidenum">
              <a:rPr lang="en-US" smtClean="0"/>
              <a:t>‹#›</a:t>
            </a:fld>
            <a:endParaRPr lang="en-US" dirty="0"/>
          </a:p>
        </p:txBody>
      </p:sp>
    </p:spTree>
    <p:extLst>
      <p:ext uri="{BB962C8B-B14F-4D97-AF65-F5344CB8AC3E}">
        <p14:creationId xmlns:p14="http://schemas.microsoft.com/office/powerpoint/2010/main" val="3647545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DD5C7-417D-324B-BC75-9C8F93198A86}" type="slidenum">
              <a:rPr lang="en-US" smtClean="0"/>
              <a:t>1</a:t>
            </a:fld>
            <a:endParaRPr lang="en-US" dirty="0"/>
          </a:p>
        </p:txBody>
      </p:sp>
    </p:spTree>
    <p:extLst>
      <p:ext uri="{BB962C8B-B14F-4D97-AF65-F5344CB8AC3E}">
        <p14:creationId xmlns:p14="http://schemas.microsoft.com/office/powerpoint/2010/main" val="121152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shared control, the intelligent controller relieves the human from low level tasks without sacrificing the cognitive superiority and adaptability of human beings, which are necessary for decision-making and acting in unforeseen situations.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-Perhaps a revolutionary breakthrough from BCI technology can be the ‘copiloting’ of aerial vehicles by multiple pilots including some who station at the ground. This copiloting not only reduces the stress (brain fatigue) of pilots, but also enhances the reliability and fault tolerance of aerial vehicles.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current</a:t>
            </a:r>
            <a:r>
              <a:rPr lang="en-US" sz="1200" kern="1200" baseline="0" dirty="0" smtClean="0">
                <a:solidFill>
                  <a:schemeClr val="tx1"/>
                </a:solidFill>
                <a:effectLst/>
                <a:latin typeface="+mn-lt"/>
                <a:ea typeface="+mn-ea"/>
                <a:cs typeface="+mn-cs"/>
              </a:rPr>
              <a:t> Stanford</a:t>
            </a:r>
            <a:r>
              <a:rPr lang="en-US" sz="1200" kern="1200" dirty="0" smtClean="0">
                <a:solidFill>
                  <a:schemeClr val="tx1"/>
                </a:solidFill>
                <a:effectLst/>
                <a:latin typeface="+mn-lt"/>
                <a:ea typeface="+mn-ea"/>
                <a:cs typeface="+mn-cs"/>
              </a:rPr>
              <a:t> HUMMINGBIRD human-robot interaction is much more bi-directional than before and operates more efficiently than completely autonomous operation. [Jones]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CDD5C7-417D-324B-BC75-9C8F93198A86}" type="slidenum">
              <a:rPr lang="en-US" smtClean="0"/>
              <a:t>5</a:t>
            </a:fld>
            <a:endParaRPr lang="en-US" dirty="0"/>
          </a:p>
        </p:txBody>
      </p:sp>
    </p:spTree>
    <p:extLst>
      <p:ext uri="{BB962C8B-B14F-4D97-AF65-F5344CB8AC3E}">
        <p14:creationId xmlns:p14="http://schemas.microsoft.com/office/powerpoint/2010/main" val="2843131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600" dirty="0" smtClean="0"/>
              <a:t>Main anticipated advantages of BMI in space applications:</a:t>
            </a:r>
          </a:p>
          <a:p>
            <a:pPr lvl="1"/>
            <a:r>
              <a:rPr lang="en-US" sz="4200" dirty="0" smtClean="0"/>
              <a:t>Reducing need for EVA</a:t>
            </a:r>
          </a:p>
          <a:p>
            <a:pPr lvl="1"/>
            <a:r>
              <a:rPr lang="en-US" sz="4200" dirty="0" smtClean="0"/>
              <a:t>Allow multitasking</a:t>
            </a:r>
          </a:p>
          <a:p>
            <a:pPr lvl="1"/>
            <a:r>
              <a:rPr lang="en-US" sz="4200" dirty="0" smtClean="0"/>
              <a:t>Enhance interfaces with AI during IVA</a:t>
            </a:r>
          </a:p>
          <a:p>
            <a:pPr lvl="1"/>
            <a:r>
              <a:rPr lang="en-US" sz="4200" dirty="0" smtClean="0"/>
              <a:t>Augment operational capabilities of astronauts</a:t>
            </a:r>
          </a:p>
          <a:p>
            <a:endParaRPr lang="en-US" dirty="0" smtClean="0"/>
          </a:p>
          <a:p>
            <a:endParaRPr lang="en-US" dirty="0" smtClean="0"/>
          </a:p>
          <a:p>
            <a:r>
              <a:rPr lang="en-US" dirty="0" smtClean="0"/>
              <a:t>-Rob</a:t>
            </a:r>
            <a:r>
              <a:rPr lang="en-US" baseline="0" dirty="0" smtClean="0"/>
              <a:t> Ambrose said at a keynote, chief of software, robotics and simulation division at NASA</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sz="1200" b="1" kern="1200" dirty="0" smtClean="0">
                <a:solidFill>
                  <a:schemeClr val="tx1"/>
                </a:solidFill>
                <a:effectLst/>
                <a:latin typeface="+mn-lt"/>
                <a:ea typeface="+mn-ea"/>
                <a:cs typeface="+mn-cs"/>
              </a:rPr>
              <a:t>In human space flight, astronauts are the most precious “payload” and astronaut time is extremely valuable. Astronauts operate under unusual and difficult conditions since the absence of gravity makes some of simple tasks tedious and cumbersome [Rossini]</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 the last decades, </a:t>
            </a:r>
            <a:r>
              <a:rPr lang="en-US" sz="1200" b="1" kern="1200" dirty="0" smtClean="0">
                <a:solidFill>
                  <a:schemeClr val="tx1"/>
                </a:solidFill>
                <a:effectLst/>
                <a:latin typeface="+mn-lt"/>
                <a:ea typeface="+mn-ea"/>
                <a:cs typeface="+mn-cs"/>
              </a:rPr>
              <a:t>research efforts </a:t>
            </a:r>
            <a:r>
              <a:rPr lang="en-US" sz="1200" kern="1200" dirty="0" smtClean="0">
                <a:solidFill>
                  <a:schemeClr val="tx1"/>
                </a:solidFill>
                <a:effectLst/>
                <a:latin typeface="+mn-lt"/>
                <a:ea typeface="+mn-ea"/>
                <a:cs typeface="+mn-cs"/>
              </a:rPr>
              <a:t>have been made to develop humanoid robots that could assist astronauts in performing space-related tasks. A robot for this purpose is expected to be as dexterous as a suited astronaut, and at the same time is envisioned to be able to collaborate with the astronaut, either autonomously or by </a:t>
            </a:r>
            <a:r>
              <a:rPr lang="en-US" sz="1200" kern="1200" dirty="0" err="1" smtClean="0">
                <a:solidFill>
                  <a:schemeClr val="tx1"/>
                </a:solidFill>
                <a:effectLst/>
                <a:latin typeface="+mn-lt"/>
                <a:ea typeface="+mn-ea"/>
                <a:cs typeface="+mn-cs"/>
              </a:rPr>
              <a:t>tele</a:t>
            </a:r>
            <a:r>
              <a:rPr lang="en-US" sz="1200" kern="1200" dirty="0" smtClean="0">
                <a:solidFill>
                  <a:schemeClr val="tx1"/>
                </a:solidFill>
                <a:effectLst/>
                <a:latin typeface="+mn-lt"/>
                <a:ea typeface="+mn-ea"/>
                <a:cs typeface="+mn-cs"/>
              </a:rPr>
              <a:t>-operation. </a:t>
            </a:r>
          </a:p>
          <a:p>
            <a:endParaRPr lang="en-US" dirty="0" smtClean="0"/>
          </a:p>
          <a:p>
            <a:r>
              <a:rPr lang="en-US" dirty="0" smtClean="0"/>
              <a:t>-</a:t>
            </a:r>
            <a:r>
              <a:rPr lang="en-US" sz="1200" kern="1200" dirty="0" smtClean="0">
                <a:solidFill>
                  <a:schemeClr val="tx1"/>
                </a:solidFill>
                <a:effectLst/>
                <a:latin typeface="+mn-lt"/>
                <a:ea typeface="+mn-ea"/>
                <a:cs typeface="+mn-cs"/>
              </a:rPr>
              <a:t>The subsequent losses of performances (from microgravity) are so important that, from certain perspectives, </a:t>
            </a:r>
            <a:r>
              <a:rPr lang="en-US" sz="1200" b="1" kern="1200" dirty="0" smtClean="0">
                <a:solidFill>
                  <a:schemeClr val="tx1"/>
                </a:solidFill>
                <a:effectLst/>
                <a:latin typeface="+mn-lt"/>
                <a:ea typeface="+mn-ea"/>
                <a:cs typeface="+mn-cs"/>
              </a:rPr>
              <a:t>humans operating in microgravity are in a similar situation to people affected by motor disabilities on earth</a:t>
            </a:r>
            <a:r>
              <a:rPr lang="en-US" sz="1200" kern="1200" dirty="0" smtClean="0">
                <a:solidFill>
                  <a:schemeClr val="tx1"/>
                </a:solidFill>
                <a:effectLst/>
                <a:latin typeface="+mn-lt"/>
                <a:ea typeface="+mn-ea"/>
                <a:cs typeface="+mn-cs"/>
              </a:rPr>
              <a:t>: both have, for different reasons, a deficit in the performances required to accomplish their motor tasks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-Robotic systems that can be manually controlled from inside a spacecraft or from the ground using traditional interfaces such as joysticks and display screens are also used to reduce the need for EVAs and where EVAs are not possible</a:t>
            </a:r>
            <a:r>
              <a:rPr lang="en-US" sz="1200" b="1" kern="1200" dirty="0" smtClean="0">
                <a:solidFill>
                  <a:schemeClr val="tx1"/>
                </a:solidFill>
                <a:effectLst/>
                <a:latin typeface="+mn-lt"/>
                <a:ea typeface="+mn-ea"/>
                <a:cs typeface="+mn-cs"/>
              </a:rPr>
              <a:t>. One such unit is the Special Purpose Dexterous Manipulator, a component of the ISS Mobile Servicing System which is capable of handling some of the delicate assembly, replacement, and repair tasks previously performed during EVAs. However, control of </a:t>
            </a:r>
            <a:r>
              <a:rPr lang="en-US" sz="1200" b="1" kern="1200" dirty="0" err="1" smtClean="0">
                <a:solidFill>
                  <a:schemeClr val="tx1"/>
                </a:solidFill>
                <a:effectLst/>
                <a:latin typeface="+mn-lt"/>
                <a:ea typeface="+mn-ea"/>
                <a:cs typeface="+mn-cs"/>
              </a:rPr>
              <a:t>teleoperated</a:t>
            </a:r>
            <a:r>
              <a:rPr lang="en-US" sz="1200" b="1" kern="1200" dirty="0" smtClean="0">
                <a:solidFill>
                  <a:schemeClr val="tx1"/>
                </a:solidFill>
                <a:effectLst/>
                <a:latin typeface="+mn-lt"/>
                <a:ea typeface="+mn-ea"/>
                <a:cs typeface="+mn-cs"/>
              </a:rPr>
              <a:t> manipulators remains complex, slow, and limited in applications. </a:t>
            </a:r>
            <a:endParaRPr lang="en-US" dirty="0"/>
          </a:p>
        </p:txBody>
      </p:sp>
      <p:sp>
        <p:nvSpPr>
          <p:cNvPr id="4" name="Slide Number Placeholder 3"/>
          <p:cNvSpPr>
            <a:spLocks noGrp="1"/>
          </p:cNvSpPr>
          <p:nvPr>
            <p:ph type="sldNum" sz="quarter" idx="10"/>
          </p:nvPr>
        </p:nvSpPr>
        <p:spPr/>
        <p:txBody>
          <a:bodyPr/>
          <a:lstStyle/>
          <a:p>
            <a:fld id="{2ECDD5C7-417D-324B-BC75-9C8F93198A86}" type="slidenum">
              <a:rPr lang="en-US" smtClean="0"/>
              <a:t>6</a:t>
            </a:fld>
            <a:endParaRPr lang="en-US" dirty="0"/>
          </a:p>
        </p:txBody>
      </p:sp>
    </p:spTree>
    <p:extLst>
      <p:ext uri="{BB962C8B-B14F-4D97-AF65-F5344CB8AC3E}">
        <p14:creationId xmlns:p14="http://schemas.microsoft.com/office/powerpoint/2010/main" val="406700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latin typeface="Wingdings"/>
                <a:ea typeface="Wingdings"/>
                <a:cs typeface="Wingdings"/>
                <a:sym typeface="Wingdings"/>
              </a:rPr>
              <a:t></a:t>
            </a:r>
            <a:r>
              <a:rPr lang="en-US" sz="1200" dirty="0" smtClean="0"/>
              <a:t>Rather than concentrating on how to control the robot by driving low-level actuation, the 	operator perceives the situation at hand and formulates what needs to happen to accomplish 	system-level goals (e.g. move left, follow red object)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Ideally, humans and machines would coexist in a unified system with the duties of each member optimized with respect to their inherent capabilities.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Human intelligence is more capable of inferring information from scarce telemetry, setting goals and planning missions, and responding appropriately to unexpected situations. At the same time, computers are capable of the many chores necessary to control robots at a low level, such as controlling multi-input/multi-output systems or processing large amounts of sensed data.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CDD5C7-417D-324B-BC75-9C8F93198A86}" type="slidenum">
              <a:rPr lang="en-US" smtClean="0"/>
              <a:t>7</a:t>
            </a:fld>
            <a:endParaRPr lang="en-US" dirty="0"/>
          </a:p>
        </p:txBody>
      </p:sp>
    </p:spTree>
    <p:extLst>
      <p:ext uri="{BB962C8B-B14F-4D97-AF65-F5344CB8AC3E}">
        <p14:creationId xmlns:p14="http://schemas.microsoft.com/office/powerpoint/2010/main" val="2267472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PPM stream uses gaps between pulses to define the pulse width for a channel, not the duration of the pulse itself </a:t>
            </a:r>
            <a:endParaRPr lang="en-US" dirty="0"/>
          </a:p>
        </p:txBody>
      </p:sp>
      <p:sp>
        <p:nvSpPr>
          <p:cNvPr id="4" name="Slide Number Placeholder 3"/>
          <p:cNvSpPr>
            <a:spLocks noGrp="1"/>
          </p:cNvSpPr>
          <p:nvPr>
            <p:ph type="sldNum" sz="quarter" idx="10"/>
          </p:nvPr>
        </p:nvSpPr>
        <p:spPr/>
        <p:txBody>
          <a:bodyPr/>
          <a:lstStyle/>
          <a:p>
            <a:fld id="{2ECDD5C7-417D-324B-BC75-9C8F93198A86}" type="slidenum">
              <a:rPr lang="en-US" smtClean="0"/>
              <a:t>14</a:t>
            </a:fld>
            <a:endParaRPr lang="en-US" dirty="0"/>
          </a:p>
        </p:txBody>
      </p:sp>
    </p:spTree>
    <p:extLst>
      <p:ext uri="{BB962C8B-B14F-4D97-AF65-F5344CB8AC3E}">
        <p14:creationId xmlns:p14="http://schemas.microsoft.com/office/powerpoint/2010/main" val="2143882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FECE72-5E40-714E-9780-0FF1E26EE4C5}" type="datetimeFigureOut">
              <a:rPr lang="en-US" smtClean="0"/>
              <a:t>4/3/15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172724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ECE72-5E40-714E-9780-0FF1E26EE4C5}" type="datetimeFigureOut">
              <a:rPr lang="en-US" smtClean="0"/>
              <a:t>4/3/15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2904724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ECE72-5E40-714E-9780-0FF1E26EE4C5}" type="datetimeFigureOut">
              <a:rPr lang="en-US" smtClean="0"/>
              <a:t>4/3/15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8894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ECE72-5E40-714E-9780-0FF1E26EE4C5}" type="datetimeFigureOut">
              <a:rPr lang="en-US" smtClean="0"/>
              <a:t>4/3/15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390739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ECE72-5E40-714E-9780-0FF1E26EE4C5}" type="datetimeFigureOut">
              <a:rPr lang="en-US" smtClean="0"/>
              <a:t>4/3/15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238048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FECE72-5E40-714E-9780-0FF1E26EE4C5}" type="datetimeFigureOut">
              <a:rPr lang="en-US" smtClean="0"/>
              <a:t>4/3/15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2526654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FECE72-5E40-714E-9780-0FF1E26EE4C5}" type="datetimeFigureOut">
              <a:rPr lang="en-US" smtClean="0"/>
              <a:t>4/3/15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571393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FECE72-5E40-714E-9780-0FF1E26EE4C5}" type="datetimeFigureOut">
              <a:rPr lang="en-US" smtClean="0"/>
              <a:t>4/3/15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21074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ECE72-5E40-714E-9780-0FF1E26EE4C5}" type="datetimeFigureOut">
              <a:rPr lang="en-US" smtClean="0"/>
              <a:t>4/3/15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7184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FECE72-5E40-714E-9780-0FF1E26EE4C5}" type="datetimeFigureOut">
              <a:rPr lang="en-US" smtClean="0"/>
              <a:t>4/3/15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326301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FECE72-5E40-714E-9780-0FF1E26EE4C5}" type="datetimeFigureOut">
              <a:rPr lang="en-US" smtClean="0"/>
              <a:t>4/3/15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B16DC4-9FFC-5B42-AB75-0100736B9AE4}" type="slidenum">
              <a:rPr lang="en-US" smtClean="0"/>
              <a:t>‹#›</a:t>
            </a:fld>
            <a:endParaRPr lang="en-US" dirty="0"/>
          </a:p>
        </p:txBody>
      </p:sp>
    </p:spTree>
    <p:extLst>
      <p:ext uri="{BB962C8B-B14F-4D97-AF65-F5344CB8AC3E}">
        <p14:creationId xmlns:p14="http://schemas.microsoft.com/office/powerpoint/2010/main" val="15775830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ECE72-5E40-714E-9780-0FF1E26EE4C5}" type="datetimeFigureOut">
              <a:rPr lang="en-US" smtClean="0"/>
              <a:t>4/3/15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16DC4-9FFC-5B42-AB75-0100736B9AE4}" type="slidenum">
              <a:rPr lang="en-US" smtClean="0"/>
              <a:t>‹#›</a:t>
            </a:fld>
            <a:endParaRPr lang="en-US" dirty="0"/>
          </a:p>
        </p:txBody>
      </p:sp>
    </p:spTree>
    <p:extLst>
      <p:ext uri="{BB962C8B-B14F-4D97-AF65-F5344CB8AC3E}">
        <p14:creationId xmlns:p14="http://schemas.microsoft.com/office/powerpoint/2010/main" val="4176776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3.gif"/><Relationship Id="rId12" Type="http://schemas.openxmlformats.org/officeDocument/2006/relationships/image" Target="../media/image24.jpg"/><Relationship Id="rId13" Type="http://schemas.openxmlformats.org/officeDocument/2006/relationships/image" Target="../media/image1.jpg"/><Relationship Id="rId1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4.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0.png"/><Relationship Id="rId10" Type="http://schemas.openxmlformats.org/officeDocument/2006/relationships/image" Target="../media/image3.png"/></Relationships>
</file>

<file path=ppt/slides/_rels/slide11.xml.rels><?xml version="1.0" encoding="UTF-8" standalone="yes"?>
<Relationships xmlns="http://schemas.openxmlformats.org/package/2006/relationships"><Relationship Id="rId11" Type="http://schemas.openxmlformats.org/officeDocument/2006/relationships/image" Target="../media/image23.gif"/><Relationship Id="rId12" Type="http://schemas.openxmlformats.org/officeDocument/2006/relationships/image" Target="../media/image24.jpg"/><Relationship Id="rId13" Type="http://schemas.openxmlformats.org/officeDocument/2006/relationships/image" Target="../media/image25.jpg"/><Relationship Id="rId14" Type="http://schemas.openxmlformats.org/officeDocument/2006/relationships/image" Target="../media/image1.jpg"/><Relationship Id="rId1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4.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0.png"/><Relationship Id="rId10" Type="http://schemas.openxmlformats.org/officeDocument/2006/relationships/image" Target="../media/image3.png"/></Relationships>
</file>

<file path=ppt/slides/_rels/slide12.xml.rels><?xml version="1.0" encoding="UTF-8" standalone="yes"?>
<Relationships xmlns="http://schemas.openxmlformats.org/package/2006/relationships"><Relationship Id="rId11" Type="http://schemas.openxmlformats.org/officeDocument/2006/relationships/image" Target="../media/image26.jpg"/><Relationship Id="rId12" Type="http://schemas.openxmlformats.org/officeDocument/2006/relationships/image" Target="../media/image23.gif"/><Relationship Id="rId13" Type="http://schemas.openxmlformats.org/officeDocument/2006/relationships/image" Target="../media/image24.jpg"/><Relationship Id="rId14" Type="http://schemas.openxmlformats.org/officeDocument/2006/relationships/image" Target="../media/image25.jpg"/><Relationship Id="rId15" Type="http://schemas.openxmlformats.org/officeDocument/2006/relationships/image" Target="../media/image1.jpg"/><Relationship Id="rId16"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4.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0.png"/><Relationship Id="rId10" Type="http://schemas.openxmlformats.org/officeDocument/2006/relationships/image" Target="../media/image3.png"/></Relationships>
</file>

<file path=ppt/slides/_rels/slide13.xml.rels><?xml version="1.0" encoding="UTF-8" standalone="yes"?>
<Relationships xmlns="http://schemas.openxmlformats.org/package/2006/relationships"><Relationship Id="rId11" Type="http://schemas.openxmlformats.org/officeDocument/2006/relationships/image" Target="../media/image29.jpg"/><Relationship Id="rId12" Type="http://schemas.openxmlformats.org/officeDocument/2006/relationships/image" Target="../media/image1.jpg"/><Relationship Id="rId13"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4.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png"/><Relationship Id="rId8" Type="http://schemas.openxmlformats.org/officeDocument/2006/relationships/image" Target="../media/image3.png"/><Relationship Id="rId9" Type="http://schemas.openxmlformats.org/officeDocument/2006/relationships/image" Target="../media/image27.jpg"/><Relationship Id="rId10" Type="http://schemas.openxmlformats.org/officeDocument/2006/relationships/image" Target="../media/image28.jpg"/></Relationships>
</file>

<file path=ppt/slides/_rels/slide14.xml.rels><?xml version="1.0" encoding="UTF-8" standalone="yes"?>
<Relationships xmlns="http://schemas.openxmlformats.org/package/2006/relationships"><Relationship Id="rId11" Type="http://schemas.openxmlformats.org/officeDocument/2006/relationships/image" Target="../media/image31.jpg"/><Relationship Id="rId12" Type="http://schemas.openxmlformats.org/officeDocument/2006/relationships/image" Target="../media/image1.jpg"/><Relationship Id="rId13"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4.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png"/><Relationship Id="rId9" Type="http://schemas.openxmlformats.org/officeDocument/2006/relationships/image" Target="../media/image3.png"/><Relationship Id="rId10" Type="http://schemas.openxmlformats.org/officeDocument/2006/relationships/image" Target="../media/image30.jpg"/></Relationships>
</file>

<file path=ppt/slides/_rels/slide15.xml.rels><?xml version="1.0" encoding="UTF-8" standalone="yes"?>
<Relationships xmlns="http://schemas.openxmlformats.org/package/2006/relationships"><Relationship Id="rId11" Type="http://schemas.openxmlformats.org/officeDocument/2006/relationships/image" Target="../media/image1.jpg"/><Relationship Id="rId12"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4.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png"/><Relationship Id="rId8" Type="http://schemas.openxmlformats.org/officeDocument/2006/relationships/image" Target="../media/image3.png"/><Relationship Id="rId9" Type="http://schemas.openxmlformats.org/officeDocument/2006/relationships/image" Target="../media/image32.jpeg"/><Relationship Id="rId10" Type="http://schemas.openxmlformats.org/officeDocument/2006/relationships/image" Target="../media/image33.jpg"/></Relationships>
</file>

<file path=ppt/slides/_rels/slide16.xml.rels><?xml version="1.0" encoding="UTF-8" standalone="yes"?>
<Relationships xmlns="http://schemas.openxmlformats.org/package/2006/relationships"><Relationship Id="rId11" Type="http://schemas.openxmlformats.org/officeDocument/2006/relationships/image" Target="../media/image19.jp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35.jpg"/><Relationship Id="rId7" Type="http://schemas.openxmlformats.org/officeDocument/2006/relationships/image" Target="../media/image1.jpg"/><Relationship Id="rId8" Type="http://schemas.openxmlformats.org/officeDocument/2006/relationships/image" Target="../media/image2.jpg"/><Relationship Id="rId9" Type="http://schemas.openxmlformats.org/officeDocument/2006/relationships/image" Target="../media/image17.jpg"/><Relationship Id="rId10"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png"/><Relationship Id="rId8" Type="http://schemas.openxmlformats.org/officeDocument/2006/relationships/image" Target="../media/image3.png"/><Relationship Id="rId9" Type="http://schemas.openxmlformats.org/officeDocument/2006/relationships/image" Target="../media/image36.png"/><Relationship Id="rId10" Type="http://schemas.openxmlformats.org/officeDocument/2006/relationships/image" Target="../media/image1.jpg"/><Relationship Id="rId11"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3.png"/><Relationship Id="rId6" Type="http://schemas.openxmlformats.org/officeDocument/2006/relationships/image" Target="../media/image5.jpg"/><Relationship Id="rId7" Type="http://schemas.openxmlformats.org/officeDocument/2006/relationships/image" Target="../media/image6.gi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4.JPG"/><Relationship Id="rId6" Type="http://schemas.openxmlformats.org/officeDocument/2006/relationships/image" Target="../media/image3.png"/><Relationship Id="rId7" Type="http://schemas.openxmlformats.org/officeDocument/2006/relationships/image" Target="../media/image8.jpg"/><Relationship Id="rId8"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jpg"/><Relationship Id="rId5" Type="http://schemas.openxmlformats.org/officeDocument/2006/relationships/image" Target="../media/image2.jpg"/><Relationship Id="rId6" Type="http://schemas.openxmlformats.org/officeDocument/2006/relationships/image" Target="../media/image4.JPG"/><Relationship Id="rId7" Type="http://schemas.openxmlformats.org/officeDocument/2006/relationships/image" Target="../media/image3.png"/><Relationship Id="rId8"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1.jpg"/><Relationship Id="rId6" Type="http://schemas.openxmlformats.org/officeDocument/2006/relationships/image" Target="../media/image2.jpg"/><Relationship Id="rId7" Type="http://schemas.openxmlformats.org/officeDocument/2006/relationships/image" Target="../media/image11.jpg"/><Relationship Id="rId8"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1.jpg"/><Relationship Id="rId6" Type="http://schemas.openxmlformats.org/officeDocument/2006/relationships/image" Target="../media/image2.jpg"/><Relationship Id="rId7" Type="http://schemas.openxmlformats.org/officeDocument/2006/relationships/image" Target="../media/image13.jpg"/><Relationship Id="rId8" Type="http://schemas.openxmlformats.org/officeDocument/2006/relationships/image" Target="../media/image14.jpg"/><Relationship Id="rId9"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1.jpg"/><Relationship Id="rId6"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png"/><Relationship Id="rId8" Type="http://schemas.openxmlformats.org/officeDocument/2006/relationships/image" Target="../media/image3.png"/><Relationship Id="rId9" Type="http://schemas.openxmlformats.org/officeDocument/2006/relationships/image" Target="../media/image1.jpg"/><Relationship Id="rId10"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4.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png"/><Relationship Id="rId9" Type="http://schemas.openxmlformats.org/officeDocument/2006/relationships/image" Target="../media/image3.png"/><Relationship Id="rId10" Type="http://schemas.openxmlformats.org/officeDocument/2006/relationships/image" Target="../media/image1.jpg"/><Relationship Id="rId11"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771" y="747902"/>
            <a:ext cx="8316565" cy="1470025"/>
          </a:xfrm>
        </p:spPr>
        <p:txBody>
          <a:bodyPr>
            <a:normAutofit/>
          </a:bodyPr>
          <a:lstStyle/>
          <a:p>
            <a:r>
              <a:rPr lang="en-US" b="1" dirty="0" smtClean="0"/>
              <a:t>Myoelectric Control of a </a:t>
            </a:r>
            <a:br>
              <a:rPr lang="en-US" b="1" dirty="0" smtClean="0"/>
            </a:br>
            <a:r>
              <a:rPr lang="en-US" b="1" dirty="0" smtClean="0"/>
              <a:t>Small </a:t>
            </a:r>
            <a:r>
              <a:rPr lang="en-US" b="1" dirty="0" err="1" smtClean="0"/>
              <a:t>Quadcopter</a:t>
            </a:r>
            <a:endParaRPr lang="en-US" b="1" dirty="0"/>
          </a:p>
        </p:txBody>
      </p:sp>
      <p:sp>
        <p:nvSpPr>
          <p:cNvPr id="3" name="Subtitle 2"/>
          <p:cNvSpPr>
            <a:spLocks noGrp="1"/>
          </p:cNvSpPr>
          <p:nvPr>
            <p:ph type="subTitle" idx="1"/>
          </p:nvPr>
        </p:nvSpPr>
        <p:spPr>
          <a:xfrm>
            <a:off x="855266" y="2108697"/>
            <a:ext cx="7238622" cy="1752600"/>
          </a:xfrm>
        </p:spPr>
        <p:txBody>
          <a:bodyPr>
            <a:normAutofit fontScale="92500" lnSpcReduction="10000"/>
          </a:bodyPr>
          <a:lstStyle/>
          <a:p>
            <a:r>
              <a:rPr lang="en-US" sz="2600" dirty="0" smtClean="0">
                <a:solidFill>
                  <a:schemeClr val="bg1">
                    <a:lumMod val="50000"/>
                  </a:schemeClr>
                </a:solidFill>
              </a:rPr>
              <a:t>Alison Gibson</a:t>
            </a:r>
          </a:p>
          <a:p>
            <a:r>
              <a:rPr lang="en-US" sz="2600" dirty="0" smtClean="0">
                <a:solidFill>
                  <a:schemeClr val="bg1">
                    <a:lumMod val="50000"/>
                  </a:schemeClr>
                </a:solidFill>
              </a:rPr>
              <a:t>Dr. Panagiotis Artemiadis</a:t>
            </a:r>
          </a:p>
          <a:p>
            <a:r>
              <a:rPr lang="en-US" sz="1900" dirty="0" smtClean="0">
                <a:solidFill>
                  <a:schemeClr val="bg1">
                    <a:lumMod val="65000"/>
                  </a:schemeClr>
                </a:solidFill>
              </a:rPr>
              <a:t>School of Engineering for Matter, Transport and Energy</a:t>
            </a:r>
          </a:p>
          <a:p>
            <a:r>
              <a:rPr lang="en-US" sz="1900" dirty="0" smtClean="0">
                <a:solidFill>
                  <a:schemeClr val="bg1">
                    <a:lumMod val="65000"/>
                  </a:schemeClr>
                </a:solidFill>
              </a:rPr>
              <a:t>Department of Mechanical and Aerospace Engineering</a:t>
            </a:r>
          </a:p>
          <a:p>
            <a:r>
              <a:rPr lang="en-US" sz="1900" dirty="0" smtClean="0">
                <a:solidFill>
                  <a:schemeClr val="bg1">
                    <a:lumMod val="65000"/>
                  </a:schemeClr>
                </a:solidFill>
              </a:rPr>
              <a:t>Arizona State University</a:t>
            </a:r>
            <a:endParaRPr lang="en-US" sz="1900" dirty="0">
              <a:solidFill>
                <a:schemeClr val="bg1">
                  <a:lumMod val="65000"/>
                </a:schemeClr>
              </a:solidFill>
            </a:endParaRPr>
          </a:p>
        </p:txBody>
      </p:sp>
      <p:pic>
        <p:nvPicPr>
          <p:cNvPr id="5" name="Picture 4" descr="NASA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6" y="5677417"/>
            <a:ext cx="1208430" cy="998461"/>
          </a:xfrm>
          <a:prstGeom prst="rect">
            <a:avLst/>
          </a:prstGeom>
        </p:spPr>
      </p:pic>
      <p:pic>
        <p:nvPicPr>
          <p:cNvPr id="6" name="Picture 5" descr="SG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798" y="5556519"/>
            <a:ext cx="756929" cy="1194072"/>
          </a:xfrm>
          <a:prstGeom prst="rect">
            <a:avLst/>
          </a:prstGeom>
        </p:spPr>
      </p:pic>
      <p:pic>
        <p:nvPicPr>
          <p:cNvPr id="7" name="Picture 6" descr="header_transpar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8317" y="3823941"/>
            <a:ext cx="4669532" cy="1120689"/>
          </a:xfrm>
          <a:prstGeom prst="rect">
            <a:avLst/>
          </a:prstGeom>
        </p:spPr>
      </p:pic>
      <p:sp>
        <p:nvSpPr>
          <p:cNvPr id="10" name="TextBox 9"/>
          <p:cNvSpPr txBox="1"/>
          <p:nvPr/>
        </p:nvSpPr>
        <p:spPr>
          <a:xfrm>
            <a:off x="2138316" y="4944630"/>
            <a:ext cx="5955572" cy="369332"/>
          </a:xfrm>
          <a:prstGeom prst="rect">
            <a:avLst/>
          </a:prstGeom>
          <a:noFill/>
        </p:spPr>
        <p:txBody>
          <a:bodyPr wrap="square" rtlCol="0">
            <a:spAutoFit/>
          </a:bodyPr>
          <a:lstStyle/>
          <a:p>
            <a:r>
              <a:rPr lang="en-US" b="1" dirty="0" smtClean="0"/>
              <a:t>Human-Oriented Robotics &amp; Control Laboratory</a:t>
            </a:r>
            <a:endParaRPr lang="en-US" b="1" dirty="0"/>
          </a:p>
        </p:txBody>
      </p:sp>
      <p:pic>
        <p:nvPicPr>
          <p:cNvPr id="11" name="Picture 10" descr="ASU_Ira_A._Fulton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8930" y="5741398"/>
            <a:ext cx="3105069" cy="1116601"/>
          </a:xfrm>
          <a:prstGeom prst="rect">
            <a:avLst/>
          </a:prstGeom>
        </p:spPr>
      </p:pic>
    </p:spTree>
    <p:extLst>
      <p:ext uri="{BB962C8B-B14F-4D97-AF65-F5344CB8AC3E}">
        <p14:creationId xmlns:p14="http://schemas.microsoft.com/office/powerpoint/2010/main" val="13036647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40" name="Picture 39" descr="RollPitchYa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5" y="1094614"/>
            <a:ext cx="2550031" cy="1497266"/>
          </a:xfrm>
          <a:prstGeom prst="rect">
            <a:avLst/>
          </a:prstGeom>
        </p:spPr>
      </p:pic>
      <p:pic>
        <p:nvPicPr>
          <p:cNvPr id="30" name="Picture 29" descr="top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251769" y="2574162"/>
            <a:ext cx="1023662" cy="2728847"/>
          </a:xfrm>
          <a:prstGeom prst="rect">
            <a:avLst/>
          </a:prstGeom>
        </p:spPr>
      </p:pic>
      <p:sp>
        <p:nvSpPr>
          <p:cNvPr id="41" name="Rectangle 40"/>
          <p:cNvSpPr/>
          <p:nvPr/>
        </p:nvSpPr>
        <p:spPr>
          <a:xfrm>
            <a:off x="1802414" y="4110749"/>
            <a:ext cx="441418" cy="315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SU_Ira_A._Fulton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9" name="Picture 8" descr="40205-3(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10" name="Picture 9" descr="51qd1nDSM9L._SX300_.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11" name="Picture 10" descr="desktop-computer1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pic>
        <p:nvPicPr>
          <p:cNvPr id="12" name="Picture 11" descr="header_transparen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3" name="Rectangle 12"/>
          <p:cNvSpPr/>
          <p:nvPr/>
        </p:nvSpPr>
        <p:spPr>
          <a:xfrm>
            <a:off x="2592093" y="1081103"/>
            <a:ext cx="999197" cy="1593243"/>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pic>
        <p:nvPicPr>
          <p:cNvPr id="29" name="Picture 28" descr="figure6.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722180" y="2648610"/>
            <a:ext cx="1053748" cy="1986317"/>
          </a:xfrm>
          <a:prstGeom prst="rect">
            <a:avLst/>
          </a:prstGeom>
        </p:spPr>
      </p:pic>
      <p:pic>
        <p:nvPicPr>
          <p:cNvPr id="31" name="Picture 30" descr="bottom.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1247169" y="3938206"/>
            <a:ext cx="872844" cy="2560856"/>
          </a:xfrm>
          <a:prstGeom prst="rect">
            <a:avLst/>
          </a:prstGeom>
        </p:spPr>
      </p:pic>
      <p:sp>
        <p:nvSpPr>
          <p:cNvPr id="32" name="Oval 31"/>
          <p:cNvSpPr/>
          <p:nvPr/>
        </p:nvSpPr>
        <p:spPr bwMode="auto">
          <a:xfrm>
            <a:off x="1210201" y="3748012"/>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33" name="Straight Connector 32"/>
          <p:cNvCxnSpPr/>
          <p:nvPr/>
        </p:nvCxnSpPr>
        <p:spPr bwMode="auto">
          <a:xfrm flipV="1">
            <a:off x="1356609" y="3545352"/>
            <a:ext cx="683647" cy="321157"/>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2" name="TextBox 1"/>
          <p:cNvSpPr txBox="1"/>
          <p:nvPr/>
        </p:nvSpPr>
        <p:spPr>
          <a:xfrm>
            <a:off x="574255" y="2681188"/>
            <a:ext cx="3338288" cy="461665"/>
          </a:xfrm>
          <a:prstGeom prst="rect">
            <a:avLst/>
          </a:prstGeom>
          <a:noFill/>
        </p:spPr>
        <p:txBody>
          <a:bodyPr wrap="square" rtlCol="0">
            <a:spAutoFit/>
          </a:bodyPr>
          <a:lstStyle/>
          <a:p>
            <a:r>
              <a:rPr lang="en-US" sz="2400" b="1" dirty="0" err="1" smtClean="0"/>
              <a:t>sEMG</a:t>
            </a:r>
            <a:r>
              <a:rPr lang="en-US" sz="2400" b="1" dirty="0" smtClean="0"/>
              <a:t> Electrodes</a:t>
            </a:r>
            <a:endParaRPr lang="en-US" sz="2400" b="1" dirty="0"/>
          </a:p>
        </p:txBody>
      </p:sp>
      <p:sp>
        <p:nvSpPr>
          <p:cNvPr id="34" name="Oval 33"/>
          <p:cNvSpPr/>
          <p:nvPr/>
        </p:nvSpPr>
        <p:spPr bwMode="auto">
          <a:xfrm>
            <a:off x="1505942" y="5092061"/>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35" name="Straight Connector 34"/>
          <p:cNvCxnSpPr/>
          <p:nvPr/>
        </p:nvCxnSpPr>
        <p:spPr bwMode="auto">
          <a:xfrm flipV="1">
            <a:off x="1625326" y="4714343"/>
            <a:ext cx="414930" cy="388135"/>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36" name="TextBox 35"/>
          <p:cNvSpPr txBox="1"/>
          <p:nvPr/>
        </p:nvSpPr>
        <p:spPr>
          <a:xfrm rot="16200000">
            <a:off x="-1021711" y="3104894"/>
            <a:ext cx="2526583" cy="323165"/>
          </a:xfrm>
          <a:prstGeom prst="rect">
            <a:avLst/>
          </a:prstGeom>
          <a:noFill/>
        </p:spPr>
        <p:txBody>
          <a:bodyPr wrap="square" rtlCol="0">
            <a:spAutoFit/>
          </a:bodyPr>
          <a:lstStyle/>
          <a:p>
            <a:r>
              <a:rPr lang="en-US" sz="1500" i="1" dirty="0" smtClean="0"/>
              <a:t>Posterior View</a:t>
            </a:r>
            <a:endParaRPr lang="en-US" sz="1500" i="1" dirty="0"/>
          </a:p>
        </p:txBody>
      </p:sp>
      <p:sp>
        <p:nvSpPr>
          <p:cNvPr id="37" name="TextBox 36"/>
          <p:cNvSpPr txBox="1"/>
          <p:nvPr/>
        </p:nvSpPr>
        <p:spPr>
          <a:xfrm rot="16200000">
            <a:off x="-1005225" y="4427299"/>
            <a:ext cx="2526583" cy="323165"/>
          </a:xfrm>
          <a:prstGeom prst="rect">
            <a:avLst/>
          </a:prstGeom>
          <a:noFill/>
        </p:spPr>
        <p:txBody>
          <a:bodyPr wrap="square" rtlCol="0">
            <a:spAutoFit/>
          </a:bodyPr>
          <a:lstStyle/>
          <a:p>
            <a:r>
              <a:rPr lang="en-US" sz="1500" i="1" dirty="0" smtClean="0"/>
              <a:t>Anterior View</a:t>
            </a:r>
            <a:endParaRPr lang="en-US" sz="1500" i="1" dirty="0"/>
          </a:p>
        </p:txBody>
      </p:sp>
      <p:sp>
        <p:nvSpPr>
          <p:cNvPr id="39" name="TextBox 38"/>
          <p:cNvSpPr txBox="1"/>
          <p:nvPr/>
        </p:nvSpPr>
        <p:spPr>
          <a:xfrm>
            <a:off x="850450" y="4345011"/>
            <a:ext cx="2526583" cy="369332"/>
          </a:xfrm>
          <a:prstGeom prst="rect">
            <a:avLst/>
          </a:prstGeom>
          <a:noFill/>
        </p:spPr>
        <p:txBody>
          <a:bodyPr wrap="square" rtlCol="0">
            <a:spAutoFit/>
          </a:bodyPr>
          <a:lstStyle/>
          <a:p>
            <a:r>
              <a:rPr lang="en-US" dirty="0" smtClean="0"/>
              <a:t>Flexor Carpi </a:t>
            </a:r>
            <a:r>
              <a:rPr lang="en-US" dirty="0" err="1" smtClean="0"/>
              <a:t>Radialis</a:t>
            </a:r>
            <a:endParaRPr lang="en-US" dirty="0"/>
          </a:p>
        </p:txBody>
      </p:sp>
      <p:sp>
        <p:nvSpPr>
          <p:cNvPr id="4" name="Rectangle 3"/>
          <p:cNvSpPr/>
          <p:nvPr/>
        </p:nvSpPr>
        <p:spPr>
          <a:xfrm>
            <a:off x="2398059" y="3369235"/>
            <a:ext cx="291353" cy="216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841812" y="3334444"/>
            <a:ext cx="291353" cy="1362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flipV="1">
            <a:off x="3042268" y="3147121"/>
            <a:ext cx="1132828" cy="2255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715597" y="2803550"/>
            <a:ext cx="2526583" cy="400110"/>
          </a:xfrm>
          <a:prstGeom prst="rect">
            <a:avLst/>
          </a:prstGeom>
          <a:noFill/>
        </p:spPr>
        <p:txBody>
          <a:bodyPr wrap="square" rtlCol="0">
            <a:spAutoFit/>
          </a:bodyPr>
          <a:lstStyle/>
          <a:p>
            <a:r>
              <a:rPr lang="en-US" sz="2000" dirty="0" smtClean="0">
                <a:solidFill>
                  <a:srgbClr val="62B82A"/>
                </a:solidFill>
              </a:rPr>
              <a:t>Pitch up (R&amp;L) </a:t>
            </a:r>
          </a:p>
        </p:txBody>
      </p:sp>
      <p:sp>
        <p:nvSpPr>
          <p:cNvPr id="48" name="TextBox 47"/>
          <p:cNvSpPr txBox="1"/>
          <p:nvPr/>
        </p:nvSpPr>
        <p:spPr>
          <a:xfrm>
            <a:off x="4411905" y="3867600"/>
            <a:ext cx="2526583" cy="400110"/>
          </a:xfrm>
          <a:prstGeom prst="rect">
            <a:avLst/>
          </a:prstGeom>
          <a:noFill/>
        </p:spPr>
        <p:txBody>
          <a:bodyPr wrap="square" rtlCol="0">
            <a:spAutoFit/>
          </a:bodyPr>
          <a:lstStyle/>
          <a:p>
            <a:r>
              <a:rPr lang="en-US" sz="2000" dirty="0" smtClean="0">
                <a:solidFill>
                  <a:srgbClr val="62B82A"/>
                </a:solidFill>
              </a:rPr>
              <a:t>Pitch down (R&amp;L)</a:t>
            </a:r>
          </a:p>
        </p:txBody>
      </p:sp>
      <p:sp>
        <p:nvSpPr>
          <p:cNvPr id="38" name="TextBox 37"/>
          <p:cNvSpPr txBox="1"/>
          <p:nvPr/>
        </p:nvSpPr>
        <p:spPr>
          <a:xfrm>
            <a:off x="1098230" y="3147121"/>
            <a:ext cx="2526583" cy="369332"/>
          </a:xfrm>
          <a:prstGeom prst="rect">
            <a:avLst/>
          </a:prstGeom>
          <a:noFill/>
        </p:spPr>
        <p:txBody>
          <a:bodyPr wrap="square" rtlCol="0">
            <a:spAutoFit/>
          </a:bodyPr>
          <a:lstStyle/>
          <a:p>
            <a:r>
              <a:rPr lang="en-US" dirty="0" smtClean="0"/>
              <a:t>Extensor </a:t>
            </a:r>
            <a:r>
              <a:rPr lang="en-US" dirty="0" err="1" smtClean="0"/>
              <a:t>Digitorum</a:t>
            </a:r>
            <a:endParaRPr lang="en-US" dirty="0"/>
          </a:p>
        </p:txBody>
      </p:sp>
      <p:cxnSp>
        <p:nvCxnSpPr>
          <p:cNvPr id="51" name="Straight Arrow Connector 50"/>
          <p:cNvCxnSpPr/>
          <p:nvPr/>
        </p:nvCxnSpPr>
        <p:spPr>
          <a:xfrm flipV="1">
            <a:off x="2882059" y="4110749"/>
            <a:ext cx="1141028" cy="4247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bwMode="auto">
          <a:xfrm>
            <a:off x="768052" y="5135182"/>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57" name="Straight Connector 56"/>
          <p:cNvCxnSpPr/>
          <p:nvPr/>
        </p:nvCxnSpPr>
        <p:spPr bwMode="auto">
          <a:xfrm>
            <a:off x="873924" y="5291847"/>
            <a:ext cx="475165" cy="436381"/>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59" name="TextBox 58"/>
          <p:cNvSpPr txBox="1"/>
          <p:nvPr/>
        </p:nvSpPr>
        <p:spPr>
          <a:xfrm>
            <a:off x="637974" y="5679597"/>
            <a:ext cx="2526583" cy="369332"/>
          </a:xfrm>
          <a:prstGeom prst="rect">
            <a:avLst/>
          </a:prstGeom>
          <a:noFill/>
        </p:spPr>
        <p:txBody>
          <a:bodyPr wrap="square" rtlCol="0">
            <a:spAutoFit/>
          </a:bodyPr>
          <a:lstStyle/>
          <a:p>
            <a:r>
              <a:rPr lang="en-US" dirty="0" smtClean="0"/>
              <a:t>Pronator </a:t>
            </a:r>
            <a:r>
              <a:rPr lang="en-US" dirty="0" err="1" smtClean="0"/>
              <a:t>Teres</a:t>
            </a:r>
            <a:endParaRPr lang="en-US" dirty="0"/>
          </a:p>
        </p:txBody>
      </p:sp>
      <p:pic>
        <p:nvPicPr>
          <p:cNvPr id="45" name="Picture 44" descr="NASA_logo.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46" name="Picture 45" descr="SG_Logo.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2344888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40" name="Picture 39" descr="RollPitchYa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5" y="1094614"/>
            <a:ext cx="2550031" cy="1497266"/>
          </a:xfrm>
          <a:prstGeom prst="rect">
            <a:avLst/>
          </a:prstGeom>
        </p:spPr>
      </p:pic>
      <p:pic>
        <p:nvPicPr>
          <p:cNvPr id="30" name="Picture 29" descr="top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251769" y="2574162"/>
            <a:ext cx="1023662" cy="2728847"/>
          </a:xfrm>
          <a:prstGeom prst="rect">
            <a:avLst/>
          </a:prstGeom>
        </p:spPr>
      </p:pic>
      <p:sp>
        <p:nvSpPr>
          <p:cNvPr id="41" name="Rectangle 40"/>
          <p:cNvSpPr/>
          <p:nvPr/>
        </p:nvSpPr>
        <p:spPr>
          <a:xfrm>
            <a:off x="1802414" y="4110749"/>
            <a:ext cx="441418" cy="315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SU_Ira_A._Fulton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9" name="Picture 8" descr="40205-3(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10" name="Picture 9" descr="51qd1nDSM9L._SX300_.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11" name="Picture 10" descr="desktop-computer1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pic>
        <p:nvPicPr>
          <p:cNvPr id="12" name="Picture 11" descr="header_transparen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3" name="Rectangle 12"/>
          <p:cNvSpPr/>
          <p:nvPr/>
        </p:nvSpPr>
        <p:spPr>
          <a:xfrm>
            <a:off x="2592093" y="1081103"/>
            <a:ext cx="999197" cy="1593243"/>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pic>
        <p:nvPicPr>
          <p:cNvPr id="29" name="Picture 28" descr="figure6.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722180" y="2648610"/>
            <a:ext cx="1053748" cy="1986317"/>
          </a:xfrm>
          <a:prstGeom prst="rect">
            <a:avLst/>
          </a:prstGeom>
        </p:spPr>
      </p:pic>
      <p:pic>
        <p:nvPicPr>
          <p:cNvPr id="31" name="Picture 30" descr="bottom.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1247169" y="3938206"/>
            <a:ext cx="872844" cy="2560856"/>
          </a:xfrm>
          <a:prstGeom prst="rect">
            <a:avLst/>
          </a:prstGeom>
        </p:spPr>
      </p:pic>
      <p:sp>
        <p:nvSpPr>
          <p:cNvPr id="32" name="Oval 31"/>
          <p:cNvSpPr/>
          <p:nvPr/>
        </p:nvSpPr>
        <p:spPr bwMode="auto">
          <a:xfrm>
            <a:off x="1210201" y="3748012"/>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33" name="Straight Connector 32"/>
          <p:cNvCxnSpPr/>
          <p:nvPr/>
        </p:nvCxnSpPr>
        <p:spPr bwMode="auto">
          <a:xfrm flipV="1">
            <a:off x="1356609" y="3545352"/>
            <a:ext cx="683647" cy="321157"/>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2" name="TextBox 1"/>
          <p:cNvSpPr txBox="1"/>
          <p:nvPr/>
        </p:nvSpPr>
        <p:spPr>
          <a:xfrm>
            <a:off x="574255" y="2681188"/>
            <a:ext cx="3338288" cy="461665"/>
          </a:xfrm>
          <a:prstGeom prst="rect">
            <a:avLst/>
          </a:prstGeom>
          <a:noFill/>
        </p:spPr>
        <p:txBody>
          <a:bodyPr wrap="square" rtlCol="0">
            <a:spAutoFit/>
          </a:bodyPr>
          <a:lstStyle/>
          <a:p>
            <a:r>
              <a:rPr lang="en-US" sz="2400" b="1" dirty="0" err="1" smtClean="0"/>
              <a:t>sEMG</a:t>
            </a:r>
            <a:r>
              <a:rPr lang="en-US" sz="2400" b="1" dirty="0" smtClean="0"/>
              <a:t> Electrodes</a:t>
            </a:r>
            <a:endParaRPr lang="en-US" sz="2400" b="1" dirty="0"/>
          </a:p>
        </p:txBody>
      </p:sp>
      <p:sp>
        <p:nvSpPr>
          <p:cNvPr id="34" name="Oval 33"/>
          <p:cNvSpPr/>
          <p:nvPr/>
        </p:nvSpPr>
        <p:spPr bwMode="auto">
          <a:xfrm>
            <a:off x="1505942" y="5092061"/>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35" name="Straight Connector 34"/>
          <p:cNvCxnSpPr/>
          <p:nvPr/>
        </p:nvCxnSpPr>
        <p:spPr bwMode="auto">
          <a:xfrm flipV="1">
            <a:off x="1625326" y="4714343"/>
            <a:ext cx="414930" cy="388135"/>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36" name="TextBox 35"/>
          <p:cNvSpPr txBox="1"/>
          <p:nvPr/>
        </p:nvSpPr>
        <p:spPr>
          <a:xfrm rot="16200000">
            <a:off x="-1021711" y="3104894"/>
            <a:ext cx="2526583" cy="323165"/>
          </a:xfrm>
          <a:prstGeom prst="rect">
            <a:avLst/>
          </a:prstGeom>
          <a:noFill/>
        </p:spPr>
        <p:txBody>
          <a:bodyPr wrap="square" rtlCol="0">
            <a:spAutoFit/>
          </a:bodyPr>
          <a:lstStyle/>
          <a:p>
            <a:r>
              <a:rPr lang="en-US" sz="1500" i="1" dirty="0" smtClean="0"/>
              <a:t>Posterior View</a:t>
            </a:r>
            <a:endParaRPr lang="en-US" sz="1500" i="1" dirty="0"/>
          </a:p>
        </p:txBody>
      </p:sp>
      <p:sp>
        <p:nvSpPr>
          <p:cNvPr id="37" name="TextBox 36"/>
          <p:cNvSpPr txBox="1"/>
          <p:nvPr/>
        </p:nvSpPr>
        <p:spPr>
          <a:xfrm rot="16200000">
            <a:off x="-1005225" y="4427299"/>
            <a:ext cx="2526583" cy="323165"/>
          </a:xfrm>
          <a:prstGeom prst="rect">
            <a:avLst/>
          </a:prstGeom>
          <a:noFill/>
        </p:spPr>
        <p:txBody>
          <a:bodyPr wrap="square" rtlCol="0">
            <a:spAutoFit/>
          </a:bodyPr>
          <a:lstStyle/>
          <a:p>
            <a:r>
              <a:rPr lang="en-US" sz="1500" i="1" dirty="0" smtClean="0"/>
              <a:t>Anterior View</a:t>
            </a:r>
            <a:endParaRPr lang="en-US" sz="1500" i="1" dirty="0"/>
          </a:p>
        </p:txBody>
      </p:sp>
      <p:sp>
        <p:nvSpPr>
          <p:cNvPr id="39" name="TextBox 38"/>
          <p:cNvSpPr txBox="1"/>
          <p:nvPr/>
        </p:nvSpPr>
        <p:spPr>
          <a:xfrm>
            <a:off x="850450" y="4345011"/>
            <a:ext cx="2526583" cy="369332"/>
          </a:xfrm>
          <a:prstGeom prst="rect">
            <a:avLst/>
          </a:prstGeom>
          <a:noFill/>
        </p:spPr>
        <p:txBody>
          <a:bodyPr wrap="square" rtlCol="0">
            <a:spAutoFit/>
          </a:bodyPr>
          <a:lstStyle/>
          <a:p>
            <a:r>
              <a:rPr lang="en-US" dirty="0" smtClean="0"/>
              <a:t>Flexor Carpi </a:t>
            </a:r>
            <a:r>
              <a:rPr lang="en-US" dirty="0" err="1" smtClean="0"/>
              <a:t>Radialis</a:t>
            </a:r>
            <a:endParaRPr lang="en-US" dirty="0"/>
          </a:p>
        </p:txBody>
      </p:sp>
      <p:sp>
        <p:nvSpPr>
          <p:cNvPr id="4" name="Rectangle 3"/>
          <p:cNvSpPr/>
          <p:nvPr/>
        </p:nvSpPr>
        <p:spPr>
          <a:xfrm>
            <a:off x="2398059" y="3369235"/>
            <a:ext cx="291353" cy="216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841812" y="3334444"/>
            <a:ext cx="291353" cy="1362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flipV="1">
            <a:off x="3042268" y="3147121"/>
            <a:ext cx="1132828" cy="2255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715597" y="2803550"/>
            <a:ext cx="2526583" cy="400110"/>
          </a:xfrm>
          <a:prstGeom prst="rect">
            <a:avLst/>
          </a:prstGeom>
          <a:noFill/>
        </p:spPr>
        <p:txBody>
          <a:bodyPr wrap="square" rtlCol="0">
            <a:spAutoFit/>
          </a:bodyPr>
          <a:lstStyle/>
          <a:p>
            <a:r>
              <a:rPr lang="en-US" sz="2000" dirty="0" smtClean="0">
                <a:solidFill>
                  <a:srgbClr val="62B82A"/>
                </a:solidFill>
              </a:rPr>
              <a:t>Pitch up (R&amp;L) </a:t>
            </a:r>
          </a:p>
        </p:txBody>
      </p:sp>
      <p:sp>
        <p:nvSpPr>
          <p:cNvPr id="48" name="TextBox 47"/>
          <p:cNvSpPr txBox="1"/>
          <p:nvPr/>
        </p:nvSpPr>
        <p:spPr>
          <a:xfrm>
            <a:off x="4411905" y="3867600"/>
            <a:ext cx="2526583" cy="400110"/>
          </a:xfrm>
          <a:prstGeom prst="rect">
            <a:avLst/>
          </a:prstGeom>
          <a:noFill/>
        </p:spPr>
        <p:txBody>
          <a:bodyPr wrap="square" rtlCol="0">
            <a:spAutoFit/>
          </a:bodyPr>
          <a:lstStyle/>
          <a:p>
            <a:r>
              <a:rPr lang="en-US" sz="2000" dirty="0" smtClean="0">
                <a:solidFill>
                  <a:srgbClr val="62B82A"/>
                </a:solidFill>
              </a:rPr>
              <a:t>Pitch down (R&amp;L)</a:t>
            </a:r>
          </a:p>
        </p:txBody>
      </p:sp>
      <p:pic>
        <p:nvPicPr>
          <p:cNvPr id="3" name="Picture 2" descr="0199210896.pronation.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35753" y="4682300"/>
            <a:ext cx="1487424" cy="1362456"/>
          </a:xfrm>
          <a:prstGeom prst="rect">
            <a:avLst/>
          </a:prstGeom>
        </p:spPr>
      </p:pic>
      <p:sp>
        <p:nvSpPr>
          <p:cNvPr id="38" name="TextBox 37"/>
          <p:cNvSpPr txBox="1"/>
          <p:nvPr/>
        </p:nvSpPr>
        <p:spPr>
          <a:xfrm>
            <a:off x="1098230" y="3147121"/>
            <a:ext cx="2526583" cy="369332"/>
          </a:xfrm>
          <a:prstGeom prst="rect">
            <a:avLst/>
          </a:prstGeom>
          <a:noFill/>
        </p:spPr>
        <p:txBody>
          <a:bodyPr wrap="square" rtlCol="0">
            <a:spAutoFit/>
          </a:bodyPr>
          <a:lstStyle/>
          <a:p>
            <a:r>
              <a:rPr lang="en-US" dirty="0" smtClean="0"/>
              <a:t>Extensor </a:t>
            </a:r>
            <a:r>
              <a:rPr lang="en-US" dirty="0" err="1" smtClean="0"/>
              <a:t>Digitorum</a:t>
            </a:r>
            <a:endParaRPr lang="en-US" dirty="0"/>
          </a:p>
        </p:txBody>
      </p:sp>
      <p:cxnSp>
        <p:nvCxnSpPr>
          <p:cNvPr id="51" name="Straight Arrow Connector 50"/>
          <p:cNvCxnSpPr/>
          <p:nvPr/>
        </p:nvCxnSpPr>
        <p:spPr>
          <a:xfrm flipV="1">
            <a:off x="2882059" y="4110749"/>
            <a:ext cx="1141028" cy="4247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221402" y="4921803"/>
            <a:ext cx="2526583" cy="707886"/>
          </a:xfrm>
          <a:prstGeom prst="rect">
            <a:avLst/>
          </a:prstGeom>
          <a:noFill/>
        </p:spPr>
        <p:txBody>
          <a:bodyPr wrap="square" rtlCol="0">
            <a:spAutoFit/>
          </a:bodyPr>
          <a:lstStyle/>
          <a:p>
            <a:r>
              <a:rPr lang="en-US" sz="2000" dirty="0" smtClean="0">
                <a:solidFill>
                  <a:srgbClr val="9E1117"/>
                </a:solidFill>
              </a:rPr>
              <a:t>Roll Left (R)</a:t>
            </a:r>
          </a:p>
          <a:p>
            <a:r>
              <a:rPr lang="en-US" sz="2000" dirty="0" smtClean="0">
                <a:solidFill>
                  <a:srgbClr val="9E1117"/>
                </a:solidFill>
              </a:rPr>
              <a:t>Roll Right (L)</a:t>
            </a:r>
          </a:p>
        </p:txBody>
      </p:sp>
      <p:sp>
        <p:nvSpPr>
          <p:cNvPr id="56" name="Oval 55"/>
          <p:cNvSpPr/>
          <p:nvPr/>
        </p:nvSpPr>
        <p:spPr bwMode="auto">
          <a:xfrm>
            <a:off x="768052" y="5135182"/>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57" name="Straight Connector 56"/>
          <p:cNvCxnSpPr/>
          <p:nvPr/>
        </p:nvCxnSpPr>
        <p:spPr bwMode="auto">
          <a:xfrm>
            <a:off x="873924" y="5291847"/>
            <a:ext cx="475165" cy="436381"/>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59" name="TextBox 58"/>
          <p:cNvSpPr txBox="1"/>
          <p:nvPr/>
        </p:nvSpPr>
        <p:spPr>
          <a:xfrm>
            <a:off x="637974" y="5679597"/>
            <a:ext cx="2526583" cy="369332"/>
          </a:xfrm>
          <a:prstGeom prst="rect">
            <a:avLst/>
          </a:prstGeom>
          <a:noFill/>
        </p:spPr>
        <p:txBody>
          <a:bodyPr wrap="square" rtlCol="0">
            <a:spAutoFit/>
          </a:bodyPr>
          <a:lstStyle/>
          <a:p>
            <a:r>
              <a:rPr lang="en-US" dirty="0" smtClean="0"/>
              <a:t>Pronator </a:t>
            </a:r>
            <a:r>
              <a:rPr lang="en-US" dirty="0" err="1" smtClean="0"/>
              <a:t>Teres</a:t>
            </a:r>
            <a:endParaRPr lang="en-US" dirty="0"/>
          </a:p>
        </p:txBody>
      </p:sp>
      <p:cxnSp>
        <p:nvCxnSpPr>
          <p:cNvPr id="60" name="Straight Arrow Connector 59"/>
          <p:cNvCxnSpPr>
            <a:endCxn id="3" idx="1"/>
          </p:cNvCxnSpPr>
          <p:nvPr/>
        </p:nvCxnSpPr>
        <p:spPr>
          <a:xfrm flipV="1">
            <a:off x="2143217" y="5363528"/>
            <a:ext cx="1592536" cy="5622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5" name="Picture 44" descr="NASA_logo.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46" name="Picture 45" descr="SG_Logo.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78717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40" name="Picture 39" descr="RollPitchYa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5" y="1094614"/>
            <a:ext cx="2550031" cy="1497266"/>
          </a:xfrm>
          <a:prstGeom prst="rect">
            <a:avLst/>
          </a:prstGeom>
        </p:spPr>
      </p:pic>
      <p:pic>
        <p:nvPicPr>
          <p:cNvPr id="30" name="Picture 29" descr="top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251769" y="2574162"/>
            <a:ext cx="1023662" cy="2728847"/>
          </a:xfrm>
          <a:prstGeom prst="rect">
            <a:avLst/>
          </a:prstGeom>
        </p:spPr>
      </p:pic>
      <p:sp>
        <p:nvSpPr>
          <p:cNvPr id="41" name="Rectangle 40"/>
          <p:cNvSpPr/>
          <p:nvPr/>
        </p:nvSpPr>
        <p:spPr>
          <a:xfrm>
            <a:off x="1802414" y="4110749"/>
            <a:ext cx="441418" cy="315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SU_Ira_A._Fulton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9" name="Picture 8" descr="40205-3(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10" name="Picture 9" descr="51qd1nDSM9L._SX300_.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11" name="Picture 10" descr="desktop-computer1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pic>
        <p:nvPicPr>
          <p:cNvPr id="12" name="Picture 11" descr="header_transparen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3" name="Rectangle 12"/>
          <p:cNvSpPr/>
          <p:nvPr/>
        </p:nvSpPr>
        <p:spPr>
          <a:xfrm>
            <a:off x="2592093" y="1081103"/>
            <a:ext cx="999197" cy="1593243"/>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pic>
        <p:nvPicPr>
          <p:cNvPr id="28" name="Picture 27" descr="10-5340_aju13-02-A058-f1.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140916" y="3195196"/>
            <a:ext cx="2003084" cy="2873277"/>
          </a:xfrm>
          <a:prstGeom prst="rect">
            <a:avLst/>
          </a:prstGeom>
        </p:spPr>
      </p:pic>
      <p:pic>
        <p:nvPicPr>
          <p:cNvPr id="29" name="Picture 28" descr="figure6.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722180" y="2648610"/>
            <a:ext cx="1053748" cy="1986317"/>
          </a:xfrm>
          <a:prstGeom prst="rect">
            <a:avLst/>
          </a:prstGeom>
        </p:spPr>
      </p:pic>
      <p:pic>
        <p:nvPicPr>
          <p:cNvPr id="31" name="Picture 30" descr="bottom.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1247169" y="3938206"/>
            <a:ext cx="872844" cy="2560856"/>
          </a:xfrm>
          <a:prstGeom prst="rect">
            <a:avLst/>
          </a:prstGeom>
        </p:spPr>
      </p:pic>
      <p:sp>
        <p:nvSpPr>
          <p:cNvPr id="32" name="Oval 31"/>
          <p:cNvSpPr/>
          <p:nvPr/>
        </p:nvSpPr>
        <p:spPr bwMode="auto">
          <a:xfrm>
            <a:off x="1210201" y="3748012"/>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33" name="Straight Connector 32"/>
          <p:cNvCxnSpPr/>
          <p:nvPr/>
        </p:nvCxnSpPr>
        <p:spPr bwMode="auto">
          <a:xfrm flipV="1">
            <a:off x="1356609" y="3545352"/>
            <a:ext cx="683647" cy="321157"/>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2" name="TextBox 1"/>
          <p:cNvSpPr txBox="1"/>
          <p:nvPr/>
        </p:nvSpPr>
        <p:spPr>
          <a:xfrm>
            <a:off x="574255" y="2681188"/>
            <a:ext cx="3338288" cy="461665"/>
          </a:xfrm>
          <a:prstGeom prst="rect">
            <a:avLst/>
          </a:prstGeom>
          <a:noFill/>
        </p:spPr>
        <p:txBody>
          <a:bodyPr wrap="square" rtlCol="0">
            <a:spAutoFit/>
          </a:bodyPr>
          <a:lstStyle/>
          <a:p>
            <a:r>
              <a:rPr lang="en-US" sz="2400" b="1" dirty="0" err="1" smtClean="0"/>
              <a:t>sEMG</a:t>
            </a:r>
            <a:r>
              <a:rPr lang="en-US" sz="2400" b="1" dirty="0" smtClean="0"/>
              <a:t> Electrodes</a:t>
            </a:r>
            <a:endParaRPr lang="en-US" sz="2400" b="1" dirty="0"/>
          </a:p>
        </p:txBody>
      </p:sp>
      <p:sp>
        <p:nvSpPr>
          <p:cNvPr id="34" name="Oval 33"/>
          <p:cNvSpPr/>
          <p:nvPr/>
        </p:nvSpPr>
        <p:spPr bwMode="auto">
          <a:xfrm>
            <a:off x="1505942" y="5092061"/>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35" name="Straight Connector 34"/>
          <p:cNvCxnSpPr/>
          <p:nvPr/>
        </p:nvCxnSpPr>
        <p:spPr bwMode="auto">
          <a:xfrm flipV="1">
            <a:off x="1625326" y="4714343"/>
            <a:ext cx="414930" cy="388135"/>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36" name="TextBox 35"/>
          <p:cNvSpPr txBox="1"/>
          <p:nvPr/>
        </p:nvSpPr>
        <p:spPr>
          <a:xfrm rot="16200000">
            <a:off x="-1021711" y="3104894"/>
            <a:ext cx="2526583" cy="323165"/>
          </a:xfrm>
          <a:prstGeom prst="rect">
            <a:avLst/>
          </a:prstGeom>
          <a:noFill/>
        </p:spPr>
        <p:txBody>
          <a:bodyPr wrap="square" rtlCol="0">
            <a:spAutoFit/>
          </a:bodyPr>
          <a:lstStyle/>
          <a:p>
            <a:r>
              <a:rPr lang="en-US" sz="1500" i="1" dirty="0" smtClean="0"/>
              <a:t>Posterior View</a:t>
            </a:r>
            <a:endParaRPr lang="en-US" sz="1500" i="1" dirty="0"/>
          </a:p>
        </p:txBody>
      </p:sp>
      <p:sp>
        <p:nvSpPr>
          <p:cNvPr id="37" name="TextBox 36"/>
          <p:cNvSpPr txBox="1"/>
          <p:nvPr/>
        </p:nvSpPr>
        <p:spPr>
          <a:xfrm rot="16200000">
            <a:off x="-1005225" y="4427299"/>
            <a:ext cx="2526583" cy="323165"/>
          </a:xfrm>
          <a:prstGeom prst="rect">
            <a:avLst/>
          </a:prstGeom>
          <a:noFill/>
        </p:spPr>
        <p:txBody>
          <a:bodyPr wrap="square" rtlCol="0">
            <a:spAutoFit/>
          </a:bodyPr>
          <a:lstStyle/>
          <a:p>
            <a:r>
              <a:rPr lang="en-US" sz="1500" i="1" dirty="0" smtClean="0"/>
              <a:t>Anterior View</a:t>
            </a:r>
            <a:endParaRPr lang="en-US" sz="1500" i="1" dirty="0"/>
          </a:p>
        </p:txBody>
      </p:sp>
      <p:sp>
        <p:nvSpPr>
          <p:cNvPr id="39" name="TextBox 38"/>
          <p:cNvSpPr txBox="1"/>
          <p:nvPr/>
        </p:nvSpPr>
        <p:spPr>
          <a:xfrm>
            <a:off x="850450" y="4345011"/>
            <a:ext cx="2526583" cy="369332"/>
          </a:xfrm>
          <a:prstGeom prst="rect">
            <a:avLst/>
          </a:prstGeom>
          <a:noFill/>
        </p:spPr>
        <p:txBody>
          <a:bodyPr wrap="square" rtlCol="0">
            <a:spAutoFit/>
          </a:bodyPr>
          <a:lstStyle/>
          <a:p>
            <a:r>
              <a:rPr lang="en-US" dirty="0" smtClean="0"/>
              <a:t>Flexor Carpi </a:t>
            </a:r>
            <a:r>
              <a:rPr lang="en-US" dirty="0" err="1" smtClean="0"/>
              <a:t>Radialis</a:t>
            </a:r>
            <a:endParaRPr lang="en-US" dirty="0"/>
          </a:p>
        </p:txBody>
      </p:sp>
      <p:sp>
        <p:nvSpPr>
          <p:cNvPr id="4" name="Rectangle 3"/>
          <p:cNvSpPr/>
          <p:nvPr/>
        </p:nvSpPr>
        <p:spPr>
          <a:xfrm>
            <a:off x="2398059" y="3369235"/>
            <a:ext cx="291353" cy="216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841812" y="3334444"/>
            <a:ext cx="291353" cy="1362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flipV="1">
            <a:off x="3042268" y="3147121"/>
            <a:ext cx="1132828" cy="2255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715597" y="2803550"/>
            <a:ext cx="2526583" cy="400110"/>
          </a:xfrm>
          <a:prstGeom prst="rect">
            <a:avLst/>
          </a:prstGeom>
          <a:noFill/>
        </p:spPr>
        <p:txBody>
          <a:bodyPr wrap="square" rtlCol="0">
            <a:spAutoFit/>
          </a:bodyPr>
          <a:lstStyle/>
          <a:p>
            <a:r>
              <a:rPr lang="en-US" sz="2000" dirty="0" smtClean="0">
                <a:solidFill>
                  <a:srgbClr val="62B82A"/>
                </a:solidFill>
              </a:rPr>
              <a:t>Pitch up (R&amp;L) </a:t>
            </a:r>
          </a:p>
        </p:txBody>
      </p:sp>
      <p:sp>
        <p:nvSpPr>
          <p:cNvPr id="48" name="TextBox 47"/>
          <p:cNvSpPr txBox="1"/>
          <p:nvPr/>
        </p:nvSpPr>
        <p:spPr>
          <a:xfrm>
            <a:off x="4411905" y="3867600"/>
            <a:ext cx="2526583" cy="400110"/>
          </a:xfrm>
          <a:prstGeom prst="rect">
            <a:avLst/>
          </a:prstGeom>
          <a:noFill/>
        </p:spPr>
        <p:txBody>
          <a:bodyPr wrap="square" rtlCol="0">
            <a:spAutoFit/>
          </a:bodyPr>
          <a:lstStyle/>
          <a:p>
            <a:r>
              <a:rPr lang="en-US" sz="2000" dirty="0" smtClean="0">
                <a:solidFill>
                  <a:srgbClr val="62B82A"/>
                </a:solidFill>
              </a:rPr>
              <a:t>Pitch down (R&amp;L)</a:t>
            </a:r>
          </a:p>
        </p:txBody>
      </p:sp>
      <p:sp>
        <p:nvSpPr>
          <p:cNvPr id="49" name="TextBox 48"/>
          <p:cNvSpPr txBox="1"/>
          <p:nvPr/>
        </p:nvSpPr>
        <p:spPr>
          <a:xfrm>
            <a:off x="6815703" y="2798298"/>
            <a:ext cx="2526583" cy="461665"/>
          </a:xfrm>
          <a:prstGeom prst="rect">
            <a:avLst/>
          </a:prstGeom>
          <a:noFill/>
        </p:spPr>
        <p:txBody>
          <a:bodyPr wrap="square" rtlCol="0">
            <a:spAutoFit/>
          </a:bodyPr>
          <a:lstStyle/>
          <a:p>
            <a:r>
              <a:rPr lang="en-US" sz="2400" b="1" dirty="0" smtClean="0"/>
              <a:t>Accelerometers</a:t>
            </a:r>
            <a:endParaRPr lang="en-US" sz="2400" b="1" dirty="0"/>
          </a:p>
        </p:txBody>
      </p:sp>
      <p:sp>
        <p:nvSpPr>
          <p:cNvPr id="50" name="TextBox 49"/>
          <p:cNvSpPr txBox="1"/>
          <p:nvPr/>
        </p:nvSpPr>
        <p:spPr>
          <a:xfrm>
            <a:off x="7006048" y="3385827"/>
            <a:ext cx="2526583" cy="400110"/>
          </a:xfrm>
          <a:prstGeom prst="rect">
            <a:avLst/>
          </a:prstGeom>
          <a:noFill/>
        </p:spPr>
        <p:txBody>
          <a:bodyPr wrap="square" rtlCol="0">
            <a:spAutoFit/>
          </a:bodyPr>
          <a:lstStyle/>
          <a:p>
            <a:r>
              <a:rPr lang="en-US" sz="2000" dirty="0" smtClean="0">
                <a:solidFill>
                  <a:srgbClr val="0C0E9E"/>
                </a:solidFill>
              </a:rPr>
              <a:t>Throttle</a:t>
            </a:r>
            <a:endParaRPr lang="en-US" sz="2000" dirty="0">
              <a:solidFill>
                <a:srgbClr val="0C0E9E"/>
              </a:solidFill>
            </a:endParaRPr>
          </a:p>
        </p:txBody>
      </p:sp>
      <p:pic>
        <p:nvPicPr>
          <p:cNvPr id="3" name="Picture 2" descr="0199210896.pronation.1.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5753" y="4682300"/>
            <a:ext cx="1487424" cy="1362456"/>
          </a:xfrm>
          <a:prstGeom prst="rect">
            <a:avLst/>
          </a:prstGeom>
        </p:spPr>
      </p:pic>
      <p:sp>
        <p:nvSpPr>
          <p:cNvPr id="38" name="TextBox 37"/>
          <p:cNvSpPr txBox="1"/>
          <p:nvPr/>
        </p:nvSpPr>
        <p:spPr>
          <a:xfrm>
            <a:off x="1098230" y="3147121"/>
            <a:ext cx="2526583" cy="369332"/>
          </a:xfrm>
          <a:prstGeom prst="rect">
            <a:avLst/>
          </a:prstGeom>
          <a:noFill/>
        </p:spPr>
        <p:txBody>
          <a:bodyPr wrap="square" rtlCol="0">
            <a:spAutoFit/>
          </a:bodyPr>
          <a:lstStyle/>
          <a:p>
            <a:r>
              <a:rPr lang="en-US" dirty="0" smtClean="0"/>
              <a:t>Extensor </a:t>
            </a:r>
            <a:r>
              <a:rPr lang="en-US" dirty="0" err="1" smtClean="0"/>
              <a:t>Digitorum</a:t>
            </a:r>
            <a:endParaRPr lang="en-US" dirty="0"/>
          </a:p>
        </p:txBody>
      </p:sp>
      <p:cxnSp>
        <p:nvCxnSpPr>
          <p:cNvPr id="51" name="Straight Arrow Connector 50"/>
          <p:cNvCxnSpPr/>
          <p:nvPr/>
        </p:nvCxnSpPr>
        <p:spPr>
          <a:xfrm flipV="1">
            <a:off x="2882059" y="4110749"/>
            <a:ext cx="1141028" cy="4247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221402" y="4921803"/>
            <a:ext cx="2526583" cy="707886"/>
          </a:xfrm>
          <a:prstGeom prst="rect">
            <a:avLst/>
          </a:prstGeom>
          <a:noFill/>
        </p:spPr>
        <p:txBody>
          <a:bodyPr wrap="square" rtlCol="0">
            <a:spAutoFit/>
          </a:bodyPr>
          <a:lstStyle/>
          <a:p>
            <a:r>
              <a:rPr lang="en-US" sz="2000" dirty="0" smtClean="0">
                <a:solidFill>
                  <a:srgbClr val="9E1117"/>
                </a:solidFill>
              </a:rPr>
              <a:t>Roll Left (R)</a:t>
            </a:r>
          </a:p>
          <a:p>
            <a:r>
              <a:rPr lang="en-US" sz="2000" dirty="0" smtClean="0">
                <a:solidFill>
                  <a:srgbClr val="9E1117"/>
                </a:solidFill>
              </a:rPr>
              <a:t>Roll Right (L)</a:t>
            </a:r>
          </a:p>
        </p:txBody>
      </p:sp>
      <p:sp>
        <p:nvSpPr>
          <p:cNvPr id="56" name="Oval 55"/>
          <p:cNvSpPr/>
          <p:nvPr/>
        </p:nvSpPr>
        <p:spPr bwMode="auto">
          <a:xfrm>
            <a:off x="768052" y="5135182"/>
            <a:ext cx="152400" cy="183685"/>
          </a:xfrm>
          <a:prstGeom prst="ellipse">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dirty="0">
              <a:ln>
                <a:noFill/>
              </a:ln>
              <a:solidFill>
                <a:schemeClr val="tx1"/>
              </a:solidFill>
              <a:effectLst/>
              <a:latin typeface="Arial" charset="0"/>
            </a:endParaRPr>
          </a:p>
        </p:txBody>
      </p:sp>
      <p:cxnSp>
        <p:nvCxnSpPr>
          <p:cNvPr id="57" name="Straight Connector 56"/>
          <p:cNvCxnSpPr/>
          <p:nvPr/>
        </p:nvCxnSpPr>
        <p:spPr bwMode="auto">
          <a:xfrm>
            <a:off x="873924" y="5291847"/>
            <a:ext cx="475165" cy="436381"/>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59" name="TextBox 58"/>
          <p:cNvSpPr txBox="1"/>
          <p:nvPr/>
        </p:nvSpPr>
        <p:spPr>
          <a:xfrm>
            <a:off x="637974" y="5679597"/>
            <a:ext cx="2526583" cy="369332"/>
          </a:xfrm>
          <a:prstGeom prst="rect">
            <a:avLst/>
          </a:prstGeom>
          <a:noFill/>
        </p:spPr>
        <p:txBody>
          <a:bodyPr wrap="square" rtlCol="0">
            <a:spAutoFit/>
          </a:bodyPr>
          <a:lstStyle/>
          <a:p>
            <a:r>
              <a:rPr lang="en-US" dirty="0" smtClean="0"/>
              <a:t>Pronator </a:t>
            </a:r>
            <a:r>
              <a:rPr lang="en-US" dirty="0" err="1" smtClean="0"/>
              <a:t>Teres</a:t>
            </a:r>
            <a:endParaRPr lang="en-US" dirty="0"/>
          </a:p>
        </p:txBody>
      </p:sp>
      <p:cxnSp>
        <p:nvCxnSpPr>
          <p:cNvPr id="60" name="Straight Arrow Connector 59"/>
          <p:cNvCxnSpPr>
            <a:endCxn id="3" idx="1"/>
          </p:cNvCxnSpPr>
          <p:nvPr/>
        </p:nvCxnSpPr>
        <p:spPr>
          <a:xfrm flipV="1">
            <a:off x="2143217" y="5363528"/>
            <a:ext cx="1592536" cy="5622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3" name="Picture 42" descr="NASA_logo.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45" name="Picture 44" descr="SG_Logo.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991164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5" name="Picture 4" descr="ASU_Ira_A._Fulton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9" name="Picture 8" descr="40205-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10" name="Picture 9" descr="51qd1nDSM9L._SX300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11" name="Picture 10" descr="desktop-computer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pic>
        <p:nvPicPr>
          <p:cNvPr id="12" name="Picture 11" descr="header_transpare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3" name="Rectangle 12"/>
          <p:cNvSpPr/>
          <p:nvPr/>
        </p:nvSpPr>
        <p:spPr>
          <a:xfrm>
            <a:off x="3882833" y="1600016"/>
            <a:ext cx="620353" cy="973278"/>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pic>
        <p:nvPicPr>
          <p:cNvPr id="15" name="Picture 14" descr="DataProcessing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882" y="3014030"/>
            <a:ext cx="2332999" cy="1511812"/>
          </a:xfrm>
          <a:prstGeom prst="rect">
            <a:avLst/>
          </a:prstGeom>
          <a:ln>
            <a:solidFill>
              <a:schemeClr val="tx1"/>
            </a:solidFill>
          </a:ln>
        </p:spPr>
      </p:pic>
      <p:pic>
        <p:nvPicPr>
          <p:cNvPr id="17" name="Picture 16" descr="DataProcessing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3601" y="3014029"/>
            <a:ext cx="2325063" cy="1518873"/>
          </a:xfrm>
          <a:prstGeom prst="rect">
            <a:avLst/>
          </a:prstGeom>
          <a:ln>
            <a:solidFill>
              <a:srgbClr val="000000"/>
            </a:solidFill>
          </a:ln>
        </p:spPr>
      </p:pic>
      <p:sp>
        <p:nvSpPr>
          <p:cNvPr id="18" name="Right Arrow 17"/>
          <p:cNvSpPr/>
          <p:nvPr/>
        </p:nvSpPr>
        <p:spPr>
          <a:xfrm>
            <a:off x="3012168" y="3648382"/>
            <a:ext cx="296932" cy="230898"/>
          </a:xfrm>
          <a:prstGeom prst="rightArrow">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02826" y="4460284"/>
            <a:ext cx="2719786" cy="477054"/>
          </a:xfrm>
          <a:prstGeom prst="rect">
            <a:avLst/>
          </a:prstGeom>
          <a:noFill/>
        </p:spPr>
        <p:txBody>
          <a:bodyPr wrap="square" rtlCol="0">
            <a:spAutoFit/>
          </a:bodyPr>
          <a:lstStyle/>
          <a:p>
            <a:r>
              <a:rPr lang="en-US" sz="2500" b="1" dirty="0" smtClean="0"/>
              <a:t>Raw EMG Signals</a:t>
            </a:r>
            <a:endParaRPr lang="en-US" sz="2500" b="1" dirty="0"/>
          </a:p>
        </p:txBody>
      </p:sp>
      <p:sp>
        <p:nvSpPr>
          <p:cNvPr id="20" name="TextBox 19"/>
          <p:cNvSpPr txBox="1"/>
          <p:nvPr/>
        </p:nvSpPr>
        <p:spPr>
          <a:xfrm>
            <a:off x="3396223" y="4486232"/>
            <a:ext cx="2617155" cy="938719"/>
          </a:xfrm>
          <a:prstGeom prst="rect">
            <a:avLst/>
          </a:prstGeom>
          <a:noFill/>
        </p:spPr>
        <p:txBody>
          <a:bodyPr wrap="square" rtlCol="0">
            <a:spAutoFit/>
          </a:bodyPr>
          <a:lstStyle/>
          <a:p>
            <a:r>
              <a:rPr lang="en-US" sz="2500" b="1" dirty="0" smtClean="0"/>
              <a:t>Linear Envelope</a:t>
            </a:r>
          </a:p>
          <a:p>
            <a:r>
              <a:rPr lang="en-US" sz="1500" dirty="0" smtClean="0"/>
              <a:t>- full-wave rectification</a:t>
            </a:r>
          </a:p>
          <a:p>
            <a:r>
              <a:rPr lang="en-US" sz="1500" dirty="0" smtClean="0"/>
              <a:t>- low-pass filter (8 Hz cutoff </a:t>
            </a:r>
            <a:r>
              <a:rPr lang="en-US" sz="1500" i="1" dirty="0" smtClean="0"/>
              <a:t>f</a:t>
            </a:r>
            <a:r>
              <a:rPr lang="en-US" sz="1500" dirty="0" smtClean="0"/>
              <a:t>)</a:t>
            </a:r>
            <a:endParaRPr lang="en-US" sz="1500" i="1" dirty="0"/>
          </a:p>
        </p:txBody>
      </p:sp>
      <p:pic>
        <p:nvPicPr>
          <p:cNvPr id="21" name="Picture 20" descr="DataProcessing3.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8200" y="3014030"/>
            <a:ext cx="2211090" cy="1511812"/>
          </a:xfrm>
          <a:prstGeom prst="rect">
            <a:avLst/>
          </a:prstGeom>
          <a:ln>
            <a:solidFill>
              <a:srgbClr val="000000"/>
            </a:solidFill>
          </a:ln>
        </p:spPr>
      </p:pic>
      <p:sp>
        <p:nvSpPr>
          <p:cNvPr id="22" name="Right Arrow 21"/>
          <p:cNvSpPr/>
          <p:nvPr/>
        </p:nvSpPr>
        <p:spPr>
          <a:xfrm>
            <a:off x="5767494" y="3663810"/>
            <a:ext cx="296932" cy="230898"/>
          </a:xfrm>
          <a:prstGeom prst="rightArrow">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5982544" y="4435508"/>
            <a:ext cx="2889430" cy="861774"/>
          </a:xfrm>
          <a:prstGeom prst="rect">
            <a:avLst/>
          </a:prstGeom>
          <a:noFill/>
        </p:spPr>
        <p:txBody>
          <a:bodyPr wrap="square" rtlCol="0">
            <a:spAutoFit/>
          </a:bodyPr>
          <a:lstStyle/>
          <a:p>
            <a:r>
              <a:rPr lang="en-US" sz="2500" b="1" dirty="0" err="1" smtClean="0"/>
              <a:t>V</a:t>
            </a:r>
            <a:r>
              <a:rPr lang="en-US" sz="2500" b="1" baseline="-25000" dirty="0" err="1" smtClean="0"/>
              <a:t>max</a:t>
            </a:r>
            <a:r>
              <a:rPr lang="en-US" sz="2500" b="1" dirty="0" smtClean="0"/>
              <a:t> Normalization</a:t>
            </a:r>
          </a:p>
          <a:p>
            <a:endParaRPr lang="en-US" sz="2500" b="1" dirty="0" smtClean="0"/>
          </a:p>
        </p:txBody>
      </p:sp>
      <p:pic>
        <p:nvPicPr>
          <p:cNvPr id="26" name="Picture 25" descr="NASA_log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27" name="Picture 26" descr="SG_Logo.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200738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Flowchar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5" name="Picture 4" descr="ASU_Ira_A._Fulton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9" name="Picture 8" descr="40205-3(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10" name="Picture 9" descr="51qd1nDSM9L._SX300_.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11" name="Picture 10" descr="desktop-computer1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pic>
        <p:nvPicPr>
          <p:cNvPr id="12" name="Picture 11" descr="header_transparen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sp>
        <p:nvSpPr>
          <p:cNvPr id="15" name="Rectangle 14"/>
          <p:cNvSpPr/>
          <p:nvPr/>
        </p:nvSpPr>
        <p:spPr>
          <a:xfrm>
            <a:off x="4444241" y="1600016"/>
            <a:ext cx="620353" cy="973278"/>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PulseTrai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433" y="3107295"/>
            <a:ext cx="2699523" cy="2993864"/>
          </a:xfrm>
          <a:prstGeom prst="rect">
            <a:avLst/>
          </a:prstGeom>
        </p:spPr>
      </p:pic>
      <p:sp>
        <p:nvSpPr>
          <p:cNvPr id="17" name="TextBox 16"/>
          <p:cNvSpPr txBox="1"/>
          <p:nvPr/>
        </p:nvSpPr>
        <p:spPr>
          <a:xfrm>
            <a:off x="31733" y="2694362"/>
            <a:ext cx="3991354" cy="646331"/>
          </a:xfrm>
          <a:prstGeom prst="rect">
            <a:avLst/>
          </a:prstGeom>
          <a:noFill/>
        </p:spPr>
        <p:txBody>
          <a:bodyPr wrap="square" rtlCol="0">
            <a:spAutoFit/>
          </a:bodyPr>
          <a:lstStyle/>
          <a:p>
            <a:r>
              <a:rPr lang="en-US" b="1" dirty="0" smtClean="0"/>
              <a:t>PPM (Pulse Position Modulation) </a:t>
            </a:r>
          </a:p>
          <a:p>
            <a:endParaRPr lang="en-US" b="1" dirty="0"/>
          </a:p>
        </p:txBody>
      </p:sp>
      <p:sp>
        <p:nvSpPr>
          <p:cNvPr id="3" name="Rectangle 2"/>
          <p:cNvSpPr/>
          <p:nvPr/>
        </p:nvSpPr>
        <p:spPr>
          <a:xfrm>
            <a:off x="6115757" y="4267485"/>
            <a:ext cx="243216" cy="3231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083726" y="5535351"/>
            <a:ext cx="243216" cy="3231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scope.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9513" y="2713728"/>
            <a:ext cx="2447414" cy="3263219"/>
          </a:xfrm>
          <a:prstGeom prst="rect">
            <a:avLst/>
          </a:prstGeom>
        </p:spPr>
      </p:pic>
      <p:sp>
        <p:nvSpPr>
          <p:cNvPr id="25" name="Rectangle 24"/>
          <p:cNvSpPr/>
          <p:nvPr/>
        </p:nvSpPr>
        <p:spPr>
          <a:xfrm>
            <a:off x="8371020" y="5777993"/>
            <a:ext cx="243216" cy="3231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022116" y="3264420"/>
            <a:ext cx="3079388" cy="2554545"/>
          </a:xfrm>
          <a:prstGeom prst="rect">
            <a:avLst/>
          </a:prstGeom>
          <a:noFill/>
        </p:spPr>
        <p:txBody>
          <a:bodyPr wrap="square" rtlCol="0">
            <a:spAutoFit/>
          </a:bodyPr>
          <a:lstStyle/>
          <a:p>
            <a:pPr algn="just"/>
            <a:r>
              <a:rPr lang="en-US" sz="2000" dirty="0" smtClean="0"/>
              <a:t>• Can </a:t>
            </a:r>
            <a:r>
              <a:rPr lang="en-US" sz="2000" dirty="0"/>
              <a:t>pack numerous channels of data into one 20 </a:t>
            </a:r>
            <a:r>
              <a:rPr lang="en-US" sz="2000" dirty="0" smtClean="0"/>
              <a:t>millisecond </a:t>
            </a:r>
            <a:r>
              <a:rPr lang="en-US" sz="2000" dirty="0"/>
              <a:t>frame, whereas PWM can only contain one channel’s data in each 20 </a:t>
            </a:r>
            <a:r>
              <a:rPr lang="en-US" sz="2000" dirty="0" smtClean="0"/>
              <a:t>millisecond frame</a:t>
            </a:r>
            <a:r>
              <a:rPr lang="en-US" sz="2000" dirty="0"/>
              <a:t>	</a:t>
            </a:r>
            <a:endParaRPr lang="en-US" sz="2000" dirty="0" smtClean="0"/>
          </a:p>
          <a:p>
            <a:pPr algn="just"/>
            <a:endParaRPr lang="en-US" sz="2000" dirty="0"/>
          </a:p>
        </p:txBody>
      </p:sp>
      <p:pic>
        <p:nvPicPr>
          <p:cNvPr id="20" name="Picture 19" descr="NASA_log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21" name="Picture 20" descr="SG_Logo.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1290662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5" name="Picture 4" descr="ASU_Ira_A._Fulton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9" name="Picture 8" descr="40205-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10" name="Picture 9" descr="51qd1nDSM9L._SX300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11" name="Picture 10" descr="desktop-computer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pic>
        <p:nvPicPr>
          <p:cNvPr id="12" name="Picture 11" descr="header_transpare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sp>
        <p:nvSpPr>
          <p:cNvPr id="15" name="Rectangle 14"/>
          <p:cNvSpPr/>
          <p:nvPr/>
        </p:nvSpPr>
        <p:spPr>
          <a:xfrm>
            <a:off x="4444241" y="1600016"/>
            <a:ext cx="620353" cy="973278"/>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velocity2.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826" y="3262788"/>
            <a:ext cx="2943729" cy="2642033"/>
          </a:xfrm>
          <a:prstGeom prst="rect">
            <a:avLst/>
          </a:prstGeom>
        </p:spPr>
      </p:pic>
      <p:sp>
        <p:nvSpPr>
          <p:cNvPr id="21" name="TextBox 20"/>
          <p:cNvSpPr txBox="1"/>
          <p:nvPr/>
        </p:nvSpPr>
        <p:spPr>
          <a:xfrm>
            <a:off x="3440063" y="5444916"/>
            <a:ext cx="919067" cy="369332"/>
          </a:xfrm>
          <a:prstGeom prst="rect">
            <a:avLst/>
          </a:prstGeom>
          <a:noFill/>
        </p:spPr>
        <p:txBody>
          <a:bodyPr wrap="square" rtlCol="0">
            <a:spAutoFit/>
          </a:bodyPr>
          <a:lstStyle/>
          <a:p>
            <a:r>
              <a:rPr lang="en-US" i="1" dirty="0" smtClean="0">
                <a:latin typeface="Times"/>
                <a:cs typeface="Times"/>
              </a:rPr>
              <a:t> V</a:t>
            </a:r>
            <a:r>
              <a:rPr lang="en-US" i="1" baseline="-25000" dirty="0" smtClean="0">
                <a:latin typeface="Times"/>
                <a:cs typeface="Times"/>
              </a:rPr>
              <a:t>EMG</a:t>
            </a:r>
            <a:endParaRPr lang="en-US" i="1" dirty="0">
              <a:latin typeface="Times"/>
              <a:cs typeface="Times"/>
            </a:endParaRPr>
          </a:p>
        </p:txBody>
      </p:sp>
      <p:sp>
        <p:nvSpPr>
          <p:cNvPr id="22" name="TextBox 21"/>
          <p:cNvSpPr txBox="1"/>
          <p:nvPr/>
        </p:nvSpPr>
        <p:spPr>
          <a:xfrm>
            <a:off x="471152" y="2897866"/>
            <a:ext cx="5130014" cy="369332"/>
          </a:xfrm>
          <a:prstGeom prst="rect">
            <a:avLst/>
          </a:prstGeom>
          <a:noFill/>
        </p:spPr>
        <p:txBody>
          <a:bodyPr wrap="square" rtlCol="0">
            <a:spAutoFit/>
          </a:bodyPr>
          <a:lstStyle/>
          <a:p>
            <a:r>
              <a:rPr lang="en-US" i="1" dirty="0" smtClean="0">
                <a:latin typeface="Times"/>
                <a:cs typeface="Times"/>
              </a:rPr>
              <a:t> PAUSE</a:t>
            </a:r>
            <a:endParaRPr lang="en-US" i="1" dirty="0">
              <a:latin typeface="Times"/>
              <a:cs typeface="Times"/>
            </a:endParaRPr>
          </a:p>
        </p:txBody>
      </p:sp>
      <p:sp>
        <p:nvSpPr>
          <p:cNvPr id="3" name="Rectangle 2"/>
          <p:cNvSpPr/>
          <p:nvPr/>
        </p:nvSpPr>
        <p:spPr>
          <a:xfrm>
            <a:off x="636850" y="3982108"/>
            <a:ext cx="243216" cy="3231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77795" y="5344544"/>
            <a:ext cx="243216" cy="3231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1827" y="3944474"/>
            <a:ext cx="5867400" cy="369332"/>
          </a:xfrm>
          <a:prstGeom prst="rect">
            <a:avLst/>
          </a:prstGeom>
          <a:noFill/>
        </p:spPr>
        <p:txBody>
          <a:bodyPr wrap="square" rtlCol="0">
            <a:spAutoFit/>
          </a:bodyPr>
          <a:lstStyle/>
          <a:p>
            <a:r>
              <a:rPr lang="en-US" dirty="0" smtClean="0">
                <a:latin typeface="Times"/>
                <a:cs typeface="Times"/>
              </a:rPr>
              <a:t>1500 </a:t>
            </a:r>
            <a:r>
              <a:rPr lang="en-US" dirty="0" err="1" smtClean="0">
                <a:latin typeface="Times"/>
                <a:cs typeface="Times"/>
              </a:rPr>
              <a:t>μs</a:t>
            </a:r>
            <a:endParaRPr lang="en-US" dirty="0">
              <a:latin typeface="Times"/>
              <a:cs typeface="Times"/>
            </a:endParaRPr>
          </a:p>
        </p:txBody>
      </p:sp>
      <p:sp>
        <p:nvSpPr>
          <p:cNvPr id="20" name="TextBox 19"/>
          <p:cNvSpPr txBox="1"/>
          <p:nvPr/>
        </p:nvSpPr>
        <p:spPr>
          <a:xfrm>
            <a:off x="133423" y="5396025"/>
            <a:ext cx="5867400" cy="338554"/>
          </a:xfrm>
          <a:prstGeom prst="rect">
            <a:avLst/>
          </a:prstGeom>
          <a:noFill/>
        </p:spPr>
        <p:txBody>
          <a:bodyPr wrap="square" rtlCol="0">
            <a:spAutoFit/>
          </a:bodyPr>
          <a:lstStyle/>
          <a:p>
            <a:r>
              <a:rPr lang="en-US" sz="1600" dirty="0">
                <a:latin typeface="Times"/>
                <a:cs typeface="Times"/>
              </a:rPr>
              <a:t>500 </a:t>
            </a:r>
            <a:r>
              <a:rPr lang="en-US" sz="1600" dirty="0" err="1">
                <a:latin typeface="Times"/>
                <a:cs typeface="Times"/>
              </a:rPr>
              <a:t>μs</a:t>
            </a:r>
            <a:endParaRPr lang="en-US" sz="1600" dirty="0">
              <a:latin typeface="Times"/>
              <a:cs typeface="Times"/>
            </a:endParaRPr>
          </a:p>
        </p:txBody>
      </p:sp>
      <p:sp>
        <p:nvSpPr>
          <p:cNvPr id="25" name="Rectangle 24"/>
          <p:cNvSpPr/>
          <p:nvPr/>
        </p:nvSpPr>
        <p:spPr>
          <a:xfrm>
            <a:off x="3175219" y="5667029"/>
            <a:ext cx="243216" cy="3231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22203" y="3491473"/>
            <a:ext cx="243216" cy="3231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107671" y="3816305"/>
            <a:ext cx="1251459" cy="369332"/>
          </a:xfrm>
          <a:prstGeom prst="rect">
            <a:avLst/>
          </a:prstGeom>
          <a:noFill/>
        </p:spPr>
        <p:txBody>
          <a:bodyPr wrap="square" rtlCol="0">
            <a:spAutoFit/>
          </a:bodyPr>
          <a:lstStyle/>
          <a:p>
            <a:endParaRPr lang="en-US" dirty="0"/>
          </a:p>
        </p:txBody>
      </p:sp>
      <p:pic>
        <p:nvPicPr>
          <p:cNvPr id="4" name="Picture 3" descr="Functio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3087" y="3282031"/>
            <a:ext cx="4892103" cy="1068547"/>
          </a:xfrm>
          <a:prstGeom prst="rect">
            <a:avLst/>
          </a:prstGeom>
        </p:spPr>
      </p:pic>
      <p:sp>
        <p:nvSpPr>
          <p:cNvPr id="7" name="TextBox 6"/>
          <p:cNvSpPr txBox="1"/>
          <p:nvPr/>
        </p:nvSpPr>
        <p:spPr>
          <a:xfrm>
            <a:off x="4043555" y="4549701"/>
            <a:ext cx="5025240" cy="923330"/>
          </a:xfrm>
          <a:prstGeom prst="rect">
            <a:avLst/>
          </a:prstGeom>
          <a:noFill/>
        </p:spPr>
        <p:txBody>
          <a:bodyPr wrap="square" rtlCol="0">
            <a:spAutoFit/>
          </a:bodyPr>
          <a:lstStyle/>
          <a:p>
            <a:r>
              <a:rPr lang="en-US" dirty="0" smtClean="0"/>
              <a:t>• As muscle co-contraction increases, the pause between PPM pulses for the corresponding channels/maneuvers will increase</a:t>
            </a:r>
            <a:endParaRPr lang="en-US" dirty="0"/>
          </a:p>
        </p:txBody>
      </p:sp>
      <p:pic>
        <p:nvPicPr>
          <p:cNvPr id="26" name="Picture 25" descr="NASA_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29" name="Picture 28" descr="SG_Log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44876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5" name="Picture 4" descr="ASU_Ira_A._Fulton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12" name="Picture 11" descr="header_transpar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sp>
        <p:nvSpPr>
          <p:cNvPr id="3" name="Rectangle 2"/>
          <p:cNvSpPr/>
          <p:nvPr/>
        </p:nvSpPr>
        <p:spPr>
          <a:xfrm>
            <a:off x="6633036" y="4152221"/>
            <a:ext cx="2007229" cy="120238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 name="TextBox 1"/>
          <p:cNvSpPr txBox="1"/>
          <p:nvPr/>
        </p:nvSpPr>
        <p:spPr>
          <a:xfrm>
            <a:off x="5244315" y="4363908"/>
            <a:ext cx="4803659" cy="553998"/>
          </a:xfrm>
          <a:prstGeom prst="rect">
            <a:avLst/>
          </a:prstGeom>
          <a:noFill/>
        </p:spPr>
        <p:txBody>
          <a:bodyPr wrap="square" rtlCol="0">
            <a:spAutoFit/>
          </a:bodyPr>
          <a:lstStyle/>
          <a:p>
            <a:pPr algn="ctr"/>
            <a:r>
              <a:rPr lang="en-US" sz="1500" b="1" dirty="0" smtClean="0"/>
              <a:t>ORX 2.4 GHz DIY</a:t>
            </a:r>
          </a:p>
          <a:p>
            <a:pPr algn="ctr"/>
            <a:r>
              <a:rPr lang="en-US" sz="1500" b="1" dirty="0" smtClean="0"/>
              <a:t>Transmitter Module</a:t>
            </a:r>
            <a:endParaRPr lang="en-US" sz="1500" b="1" dirty="0"/>
          </a:p>
        </p:txBody>
      </p:sp>
      <p:sp>
        <p:nvSpPr>
          <p:cNvPr id="18" name="Rectangle 17"/>
          <p:cNvSpPr/>
          <p:nvPr/>
        </p:nvSpPr>
        <p:spPr>
          <a:xfrm>
            <a:off x="8195848" y="3118353"/>
            <a:ext cx="45719" cy="103386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Trapezoid 20"/>
          <p:cNvSpPr/>
          <p:nvPr/>
        </p:nvSpPr>
        <p:spPr>
          <a:xfrm flipH="1">
            <a:off x="7864090" y="3996857"/>
            <a:ext cx="110092" cy="135100"/>
          </a:xfrm>
          <a:prstGeom prst="trapezoid">
            <a:avLst/>
          </a:prstGeom>
          <a:solidFill>
            <a:srgbClr val="FF6600"/>
          </a:solidFill>
          <a:ln>
            <a:solidFill>
              <a:srgbClr val="FF6600"/>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25" name="Straight Connector 24"/>
          <p:cNvCxnSpPr/>
          <p:nvPr/>
        </p:nvCxnSpPr>
        <p:spPr>
          <a:xfrm>
            <a:off x="6126137" y="4417948"/>
            <a:ext cx="50689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129134" y="4624388"/>
            <a:ext cx="50689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129134" y="4833199"/>
            <a:ext cx="506899"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884885" y="4206261"/>
            <a:ext cx="308812" cy="369332"/>
          </a:xfrm>
          <a:prstGeom prst="rect">
            <a:avLst/>
          </a:prstGeom>
          <a:noFill/>
        </p:spPr>
        <p:txBody>
          <a:bodyPr wrap="square" rtlCol="0">
            <a:spAutoFit/>
          </a:bodyPr>
          <a:lstStyle/>
          <a:p>
            <a:r>
              <a:rPr lang="en-US" dirty="0"/>
              <a:t>+</a:t>
            </a:r>
          </a:p>
        </p:txBody>
      </p:sp>
      <p:sp>
        <p:nvSpPr>
          <p:cNvPr id="29" name="TextBox 28"/>
          <p:cNvSpPr txBox="1"/>
          <p:nvPr/>
        </p:nvSpPr>
        <p:spPr>
          <a:xfrm>
            <a:off x="5914517" y="4399191"/>
            <a:ext cx="308812" cy="369332"/>
          </a:xfrm>
          <a:prstGeom prst="rect">
            <a:avLst/>
          </a:prstGeom>
          <a:noFill/>
        </p:spPr>
        <p:txBody>
          <a:bodyPr wrap="square" rtlCol="0">
            <a:spAutoFit/>
          </a:bodyPr>
          <a:lstStyle/>
          <a:p>
            <a:r>
              <a:rPr lang="en-US" dirty="0" smtClean="0"/>
              <a:t>-</a:t>
            </a:r>
            <a:endParaRPr lang="en-US" dirty="0"/>
          </a:p>
        </p:txBody>
      </p:sp>
      <p:sp>
        <p:nvSpPr>
          <p:cNvPr id="30" name="TextBox 29"/>
          <p:cNvSpPr txBox="1"/>
          <p:nvPr/>
        </p:nvSpPr>
        <p:spPr>
          <a:xfrm>
            <a:off x="5698335" y="4664918"/>
            <a:ext cx="893390" cy="292388"/>
          </a:xfrm>
          <a:prstGeom prst="rect">
            <a:avLst/>
          </a:prstGeom>
          <a:noFill/>
        </p:spPr>
        <p:txBody>
          <a:bodyPr wrap="square" rtlCol="0">
            <a:spAutoFit/>
          </a:bodyPr>
          <a:lstStyle/>
          <a:p>
            <a:r>
              <a:rPr lang="en-US" sz="1300" dirty="0" smtClean="0"/>
              <a:t>PPM</a:t>
            </a:r>
            <a:endParaRPr lang="en-US" sz="1300" dirty="0"/>
          </a:p>
        </p:txBody>
      </p:sp>
      <p:pic>
        <p:nvPicPr>
          <p:cNvPr id="32" name="Picture 31" descr="radio-black-waves-hpg-m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6031" y="2614401"/>
            <a:ext cx="1424047" cy="1057319"/>
          </a:xfrm>
          <a:prstGeom prst="rect">
            <a:avLst/>
          </a:prstGeom>
        </p:spPr>
      </p:pic>
      <p:cxnSp>
        <p:nvCxnSpPr>
          <p:cNvPr id="43" name="Straight Arrow Connector 42"/>
          <p:cNvCxnSpPr/>
          <p:nvPr/>
        </p:nvCxnSpPr>
        <p:spPr>
          <a:xfrm flipH="1">
            <a:off x="5298363" y="4833199"/>
            <a:ext cx="44173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4" name="TextBox 43"/>
          <p:cNvSpPr txBox="1"/>
          <p:nvPr/>
        </p:nvSpPr>
        <p:spPr>
          <a:xfrm>
            <a:off x="4643330" y="4665194"/>
            <a:ext cx="1348342" cy="292388"/>
          </a:xfrm>
          <a:prstGeom prst="rect">
            <a:avLst/>
          </a:prstGeom>
          <a:noFill/>
        </p:spPr>
        <p:txBody>
          <a:bodyPr wrap="square" rtlCol="0">
            <a:spAutoFit/>
          </a:bodyPr>
          <a:lstStyle/>
          <a:p>
            <a:r>
              <a:rPr lang="en-US" sz="1300" dirty="0" err="1" smtClean="0"/>
              <a:t>Arduino</a:t>
            </a:r>
            <a:endParaRPr lang="en-US" sz="1300" dirty="0"/>
          </a:p>
        </p:txBody>
      </p:sp>
      <p:sp>
        <p:nvSpPr>
          <p:cNvPr id="45" name="Left Bracket 44"/>
          <p:cNvSpPr/>
          <p:nvPr/>
        </p:nvSpPr>
        <p:spPr>
          <a:xfrm>
            <a:off x="5764888" y="4402344"/>
            <a:ext cx="169380" cy="209404"/>
          </a:xfrm>
          <a:prstGeom prst="leftBracket">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cxnSp>
        <p:nvCxnSpPr>
          <p:cNvPr id="46" name="Straight Arrow Connector 45"/>
          <p:cNvCxnSpPr/>
          <p:nvPr/>
        </p:nvCxnSpPr>
        <p:spPr>
          <a:xfrm flipH="1">
            <a:off x="5320658" y="4512937"/>
            <a:ext cx="44173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7" name="TextBox 46"/>
          <p:cNvSpPr txBox="1"/>
          <p:nvPr/>
        </p:nvSpPr>
        <p:spPr>
          <a:xfrm>
            <a:off x="4063352" y="4332000"/>
            <a:ext cx="1348342" cy="292388"/>
          </a:xfrm>
          <a:prstGeom prst="rect">
            <a:avLst/>
          </a:prstGeom>
          <a:noFill/>
        </p:spPr>
        <p:txBody>
          <a:bodyPr wrap="square" rtlCol="0">
            <a:spAutoFit/>
          </a:bodyPr>
          <a:lstStyle/>
          <a:p>
            <a:r>
              <a:rPr lang="en-US" sz="1300" dirty="0" smtClean="0"/>
              <a:t>DC Power Supply</a:t>
            </a:r>
            <a:endParaRPr lang="en-US" sz="1300" dirty="0"/>
          </a:p>
        </p:txBody>
      </p:sp>
      <p:sp>
        <p:nvSpPr>
          <p:cNvPr id="48" name="Rectangle 47"/>
          <p:cNvSpPr/>
          <p:nvPr/>
        </p:nvSpPr>
        <p:spPr>
          <a:xfrm>
            <a:off x="330890" y="2857331"/>
            <a:ext cx="4572000" cy="646331"/>
          </a:xfrm>
          <a:prstGeom prst="rect">
            <a:avLst/>
          </a:prstGeom>
        </p:spPr>
        <p:txBody>
          <a:bodyPr>
            <a:spAutoFit/>
          </a:bodyPr>
          <a:lstStyle/>
          <a:p>
            <a:r>
              <a:rPr lang="en-US" dirty="0" smtClean="0"/>
              <a:t>• Connects </a:t>
            </a:r>
            <a:r>
              <a:rPr lang="en-US" dirty="0"/>
              <a:t>to DSM2 </a:t>
            </a:r>
            <a:r>
              <a:rPr lang="en-US" dirty="0" smtClean="0"/>
              <a:t>receiver on </a:t>
            </a:r>
            <a:r>
              <a:rPr lang="en-US" dirty="0" err="1" smtClean="0"/>
              <a:t>quadcopter</a:t>
            </a:r>
            <a:endParaRPr lang="en-US" dirty="0" smtClean="0"/>
          </a:p>
          <a:p>
            <a:r>
              <a:rPr lang="en-US" dirty="0" smtClean="0"/>
              <a:t>• Converts PPM to </a:t>
            </a:r>
            <a:r>
              <a:rPr lang="en-US" dirty="0" smtClean="0"/>
              <a:t>RF</a:t>
            </a:r>
            <a:endParaRPr lang="en-US" dirty="0" smtClean="0"/>
          </a:p>
        </p:txBody>
      </p:sp>
      <p:pic>
        <p:nvPicPr>
          <p:cNvPr id="50" name="Picture 49" descr="4020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77" y="3856822"/>
            <a:ext cx="2488459" cy="1823402"/>
          </a:xfrm>
          <a:prstGeom prst="rect">
            <a:avLst/>
          </a:prstGeom>
        </p:spPr>
      </p:pic>
      <p:pic>
        <p:nvPicPr>
          <p:cNvPr id="31" name="Picture 30" descr="NASA_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33" name="Picture 32" descr="SG_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pic>
        <p:nvPicPr>
          <p:cNvPr id="34" name="Picture 33" descr="Quadcopter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35" name="Picture 34" descr="40205-3(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36" name="Picture 35" descr="51qd1nDSM9L._SX300_.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37" name="Picture 36" descr="desktop-computer1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sp>
        <p:nvSpPr>
          <p:cNvPr id="38" name="Rectangle 37"/>
          <p:cNvSpPr/>
          <p:nvPr/>
        </p:nvSpPr>
        <p:spPr>
          <a:xfrm>
            <a:off x="5022137" y="1603861"/>
            <a:ext cx="620353" cy="973278"/>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099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5" name="Picture 4" descr="ASU_Ira_A._Fulton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9" name="Picture 8" descr="40205-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10" name="Picture 9" descr="51qd1nDSM9L._SX300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11" name="Picture 10" descr="desktop-computer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pic>
        <p:nvPicPr>
          <p:cNvPr id="12" name="Picture 11" descr="header_transpare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sp>
        <p:nvSpPr>
          <p:cNvPr id="15" name="Rectangle 14"/>
          <p:cNvSpPr/>
          <p:nvPr/>
        </p:nvSpPr>
        <p:spPr>
          <a:xfrm>
            <a:off x="5939352" y="1603861"/>
            <a:ext cx="620353" cy="973278"/>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Quadcopt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07355" y="2265339"/>
            <a:ext cx="2078646" cy="3114076"/>
          </a:xfrm>
          <a:prstGeom prst="rect">
            <a:avLst/>
          </a:prstGeom>
        </p:spPr>
      </p:pic>
      <p:pic>
        <p:nvPicPr>
          <p:cNvPr id="19" name="Picture 18" descr="Screen Shot 2014-11-06 at 1.19.3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4218" y="2783054"/>
            <a:ext cx="5129509" cy="2985834"/>
          </a:xfrm>
          <a:prstGeom prst="rect">
            <a:avLst/>
          </a:prstGeom>
        </p:spPr>
      </p:pic>
      <p:sp>
        <p:nvSpPr>
          <p:cNvPr id="4" name="TextBox 3"/>
          <p:cNvSpPr txBox="1"/>
          <p:nvPr/>
        </p:nvSpPr>
        <p:spPr>
          <a:xfrm>
            <a:off x="353308" y="5292323"/>
            <a:ext cx="3409332" cy="923330"/>
          </a:xfrm>
          <a:prstGeom prst="rect">
            <a:avLst/>
          </a:prstGeom>
          <a:noFill/>
        </p:spPr>
        <p:txBody>
          <a:bodyPr wrap="none" rtlCol="0">
            <a:spAutoFit/>
          </a:bodyPr>
          <a:lstStyle/>
          <a:p>
            <a:r>
              <a:rPr lang="en-US" dirty="0" smtClean="0"/>
              <a:t>• Programmable through </a:t>
            </a:r>
            <a:r>
              <a:rPr lang="en-US" dirty="0" err="1" smtClean="0"/>
              <a:t>MultiWii</a:t>
            </a:r>
            <a:r>
              <a:rPr lang="en-US" dirty="0" smtClean="0"/>
              <a:t> </a:t>
            </a:r>
          </a:p>
          <a:p>
            <a:r>
              <a:rPr lang="en-US" dirty="0"/>
              <a:t> </a:t>
            </a:r>
            <a:r>
              <a:rPr lang="en-US" dirty="0" smtClean="0"/>
              <a:t> open source code or GUI</a:t>
            </a:r>
          </a:p>
          <a:p>
            <a:endParaRPr lang="en-US" dirty="0"/>
          </a:p>
        </p:txBody>
      </p:sp>
      <p:sp>
        <p:nvSpPr>
          <p:cNvPr id="20" name="TextBox 19"/>
          <p:cNvSpPr txBox="1"/>
          <p:nvPr/>
        </p:nvSpPr>
        <p:spPr>
          <a:xfrm>
            <a:off x="524760" y="4790730"/>
            <a:ext cx="2962657" cy="369332"/>
          </a:xfrm>
          <a:prstGeom prst="rect">
            <a:avLst/>
          </a:prstGeom>
          <a:noFill/>
        </p:spPr>
        <p:txBody>
          <a:bodyPr wrap="none" rtlCol="0">
            <a:spAutoFit/>
          </a:bodyPr>
          <a:lstStyle/>
          <a:p>
            <a:r>
              <a:rPr lang="en-US" b="1" dirty="0" smtClean="0"/>
              <a:t> </a:t>
            </a:r>
            <a:r>
              <a:rPr lang="en-US" b="1" dirty="0" err="1" smtClean="0"/>
              <a:t>Turnigy</a:t>
            </a:r>
            <a:r>
              <a:rPr lang="en-US" b="1" dirty="0" smtClean="0"/>
              <a:t> Micro-X </a:t>
            </a:r>
            <a:r>
              <a:rPr lang="en-US" b="1" dirty="0" err="1" smtClean="0"/>
              <a:t>Quadcopter</a:t>
            </a:r>
            <a:endParaRPr lang="en-US" b="1" dirty="0"/>
          </a:p>
        </p:txBody>
      </p:sp>
      <p:pic>
        <p:nvPicPr>
          <p:cNvPr id="17" name="Picture 16" descr="NASA_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21" name="Picture 20" descr="SG_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39051056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U_Ira_A._Fulton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12" name="Picture 11" descr="header_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Next Steps</a:t>
            </a:r>
            <a:endParaRPr lang="en-US" dirty="0">
              <a:solidFill>
                <a:srgbClr val="5F5F5F"/>
              </a:solidFill>
            </a:endParaRPr>
          </a:p>
        </p:txBody>
      </p:sp>
      <p:pic>
        <p:nvPicPr>
          <p:cNvPr id="17" name="Picture 16" descr="NAS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21" name="Picture 20" descr="SG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
        <p:nvSpPr>
          <p:cNvPr id="22" name="Content Placeholder 2"/>
          <p:cNvSpPr>
            <a:spLocks noGrp="1"/>
          </p:cNvSpPr>
          <p:nvPr>
            <p:ph idx="1"/>
          </p:nvPr>
        </p:nvSpPr>
        <p:spPr>
          <a:xfrm>
            <a:off x="221505" y="1340548"/>
            <a:ext cx="8685711" cy="5120577"/>
          </a:xfrm>
        </p:spPr>
        <p:txBody>
          <a:bodyPr>
            <a:normAutofit fontScale="92500" lnSpcReduction="10000"/>
          </a:bodyPr>
          <a:lstStyle/>
          <a:p>
            <a:r>
              <a:rPr lang="en-US" sz="3600" dirty="0" smtClean="0"/>
              <a:t>Finalize/test the communication system</a:t>
            </a:r>
          </a:p>
          <a:p>
            <a:r>
              <a:rPr lang="en-US" sz="3600" dirty="0" smtClean="0"/>
              <a:t>Add a level of autonomy to the </a:t>
            </a:r>
            <a:r>
              <a:rPr lang="en-US" sz="3600" dirty="0" err="1" smtClean="0"/>
              <a:t>quadcopter</a:t>
            </a:r>
            <a:endParaRPr lang="en-US" sz="3600" dirty="0" smtClean="0"/>
          </a:p>
          <a:p>
            <a:pPr lvl="1"/>
            <a:r>
              <a:rPr lang="en-US" sz="2900" dirty="0" smtClean="0"/>
              <a:t>Trainer capability with traditional handheld controller</a:t>
            </a:r>
          </a:p>
          <a:p>
            <a:pPr lvl="1"/>
            <a:r>
              <a:rPr lang="en-US" sz="2900" dirty="0" smtClean="0"/>
              <a:t>Autopilot using </a:t>
            </a:r>
            <a:r>
              <a:rPr lang="en-US" sz="2900" dirty="0" err="1" smtClean="0"/>
              <a:t>Multiwii</a:t>
            </a:r>
            <a:endParaRPr lang="en-US" sz="2900" dirty="0" smtClean="0"/>
          </a:p>
          <a:p>
            <a:r>
              <a:rPr lang="en-US" sz="3600" dirty="0" smtClean="0"/>
              <a:t>Test with human users</a:t>
            </a:r>
          </a:p>
          <a:p>
            <a:pPr lvl="1"/>
            <a:r>
              <a:rPr lang="en-US" sz="3600" dirty="0" smtClean="0"/>
              <a:t>Traditional RC controller vs. BMI controller</a:t>
            </a:r>
          </a:p>
          <a:p>
            <a:pPr lvl="1"/>
            <a:r>
              <a:rPr lang="en-US" sz="3600" dirty="0" smtClean="0"/>
              <a:t>Which is easier to learn? Which is more intuitive (for novice users)? Does one offer better control?</a:t>
            </a:r>
            <a:endParaRPr lang="en-US" sz="3600" dirty="0"/>
          </a:p>
          <a:p>
            <a:pPr marL="457200" lvl="1" indent="0">
              <a:buNone/>
            </a:pPr>
            <a:r>
              <a:rPr lang="en-US" sz="2500" dirty="0"/>
              <a:t>	</a:t>
            </a:r>
            <a:endParaRPr lang="en-US" sz="2500" dirty="0" smtClean="0"/>
          </a:p>
          <a:p>
            <a:pPr marL="457200" lvl="1" indent="0">
              <a:buNone/>
            </a:pPr>
            <a:endParaRPr lang="en-US" sz="2900" dirty="0" smtClean="0"/>
          </a:p>
        </p:txBody>
      </p:sp>
    </p:spTree>
    <p:extLst>
      <p:ext uri="{BB962C8B-B14F-4D97-AF65-F5344CB8AC3E}">
        <p14:creationId xmlns:p14="http://schemas.microsoft.com/office/powerpoint/2010/main" val="8831399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74977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dirty="0" smtClean="0">
                <a:solidFill>
                  <a:schemeClr val="accent5"/>
                </a:solidFill>
                <a:effectLst>
                  <a:outerShdw blurRad="50800" dist="38100" dir="2700000" algn="tl" rotWithShape="0">
                    <a:prstClr val="black">
                      <a:alpha val="40000"/>
                    </a:prstClr>
                  </a:outerShdw>
                </a:effectLst>
              </a:rPr>
              <a:t>Thank you!</a:t>
            </a:r>
            <a:endParaRPr lang="en-US" sz="5000" dirty="0">
              <a:solidFill>
                <a:schemeClr val="accent5"/>
              </a:solidFill>
              <a:effectLst>
                <a:outerShdw blurRad="50800" dist="38100" dir="2700000" algn="tl" rotWithShape="0">
                  <a:prstClr val="black">
                    <a:alpha val="40000"/>
                  </a:prstClr>
                </a:outerShdw>
              </a:effectLst>
            </a:endParaRPr>
          </a:p>
        </p:txBody>
      </p:sp>
      <p:pic>
        <p:nvPicPr>
          <p:cNvPr id="11" name="Picture 10" descr="NASA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6" y="5677417"/>
            <a:ext cx="1208430" cy="998461"/>
          </a:xfrm>
          <a:prstGeom prst="rect">
            <a:avLst/>
          </a:prstGeom>
        </p:spPr>
      </p:pic>
      <p:pic>
        <p:nvPicPr>
          <p:cNvPr id="13" name="Picture 12" descr="SG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798" y="5556519"/>
            <a:ext cx="756929" cy="1194072"/>
          </a:xfrm>
          <a:prstGeom prst="rect">
            <a:avLst/>
          </a:prstGeom>
        </p:spPr>
      </p:pic>
      <p:pic>
        <p:nvPicPr>
          <p:cNvPr id="16" name="Picture 15" descr="ASU_Ira_A._Fulton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901" y="5741399"/>
            <a:ext cx="3105069" cy="1116601"/>
          </a:xfrm>
          <a:prstGeom prst="rect">
            <a:avLst/>
          </a:prstGeom>
        </p:spPr>
      </p:pic>
      <p:pic>
        <p:nvPicPr>
          <p:cNvPr id="17" name="Picture 16" descr="header_transpar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970" y="6110111"/>
            <a:ext cx="2395826" cy="574999"/>
          </a:xfrm>
          <a:prstGeom prst="rect">
            <a:avLst/>
          </a:prstGeom>
        </p:spPr>
      </p:pic>
      <p:sp>
        <p:nvSpPr>
          <p:cNvPr id="18" name="TextBox 17"/>
          <p:cNvSpPr txBox="1"/>
          <p:nvPr/>
        </p:nvSpPr>
        <p:spPr>
          <a:xfrm>
            <a:off x="7579376" y="5737002"/>
            <a:ext cx="2505420" cy="400110"/>
          </a:xfrm>
          <a:prstGeom prst="rect">
            <a:avLst/>
          </a:prstGeom>
          <a:noFill/>
        </p:spPr>
        <p:txBody>
          <a:bodyPr wrap="square" rtlCol="0">
            <a:spAutoFit/>
          </a:bodyPr>
          <a:lstStyle/>
          <a:p>
            <a:r>
              <a:rPr lang="en-US" sz="2000" b="1" dirty="0" smtClean="0">
                <a:solidFill>
                  <a:schemeClr val="accent6"/>
                </a:solidFill>
              </a:rPr>
              <a:t>HORC Lab</a:t>
            </a:r>
            <a:endParaRPr lang="en-US" sz="2000" b="1" dirty="0">
              <a:solidFill>
                <a:schemeClr val="accent6"/>
              </a:solidFill>
            </a:endParaRPr>
          </a:p>
        </p:txBody>
      </p:sp>
    </p:spTree>
    <p:extLst>
      <p:ext uri="{BB962C8B-B14F-4D97-AF65-F5344CB8AC3E}">
        <p14:creationId xmlns:p14="http://schemas.microsoft.com/office/powerpoint/2010/main" val="3146356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SA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5" name="Picture 4" descr="SG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pic>
        <p:nvPicPr>
          <p:cNvPr id="7" name="Picture 6" descr="ASU_Ira_A._Fulton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pic>
        <p:nvPicPr>
          <p:cNvPr id="8" name="Picture 7" descr="header_transpar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9" name="TextBox 8"/>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sp>
        <p:nvSpPr>
          <p:cNvPr id="11" name="Title 1"/>
          <p:cNvSpPr>
            <a:spLocks noGrp="1"/>
          </p:cNvSpPr>
          <p:nvPr>
            <p:ph type="title"/>
          </p:nvPr>
        </p:nvSpPr>
        <p:spPr>
          <a:xfrm>
            <a:off x="457200" y="125214"/>
            <a:ext cx="8229600" cy="1143000"/>
          </a:xfrm>
        </p:spPr>
        <p:txBody>
          <a:bodyPr/>
          <a:lstStyle/>
          <a:p>
            <a:r>
              <a:rPr lang="en-US" dirty="0" smtClean="0">
                <a:solidFill>
                  <a:srgbClr val="5F5F5F"/>
                </a:solidFill>
              </a:rPr>
              <a:t>What is Electromyography (EMG)?</a:t>
            </a:r>
            <a:endParaRPr lang="en-US" dirty="0">
              <a:solidFill>
                <a:srgbClr val="5F5F5F"/>
              </a:solidFill>
            </a:endParaRPr>
          </a:p>
        </p:txBody>
      </p:sp>
      <p:sp>
        <p:nvSpPr>
          <p:cNvPr id="12" name="Content Placeholder 2"/>
          <p:cNvSpPr>
            <a:spLocks noGrp="1"/>
          </p:cNvSpPr>
          <p:nvPr>
            <p:ph idx="1"/>
          </p:nvPr>
        </p:nvSpPr>
        <p:spPr>
          <a:xfrm>
            <a:off x="270434" y="1225866"/>
            <a:ext cx="8591127" cy="4525963"/>
          </a:xfrm>
        </p:spPr>
        <p:txBody>
          <a:bodyPr/>
          <a:lstStyle/>
          <a:p>
            <a:r>
              <a:rPr lang="en-US" dirty="0" smtClean="0"/>
              <a:t>Non-invasive Surface Electromyography (sEMG)</a:t>
            </a:r>
          </a:p>
          <a:p>
            <a:pPr marL="0" indent="0">
              <a:buNone/>
            </a:pPr>
            <a:r>
              <a:rPr lang="en-US" dirty="0" smtClean="0"/>
              <a:t>	</a:t>
            </a:r>
            <a:r>
              <a:rPr lang="en-US" sz="2800" dirty="0" smtClean="0"/>
              <a:t>-electrode detects electrical neural signals responsible for muscle contraction</a:t>
            </a:r>
            <a:endParaRPr lang="en-US" sz="2800" dirty="0"/>
          </a:p>
        </p:txBody>
      </p:sp>
      <p:sp>
        <p:nvSpPr>
          <p:cNvPr id="13" name="Oval 12"/>
          <p:cNvSpPr/>
          <p:nvPr/>
        </p:nvSpPr>
        <p:spPr>
          <a:xfrm>
            <a:off x="5463249" y="2807915"/>
            <a:ext cx="1299920" cy="81077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5183538" y="2866523"/>
            <a:ext cx="1843581" cy="646331"/>
          </a:xfrm>
          <a:prstGeom prst="rect">
            <a:avLst/>
          </a:prstGeom>
          <a:noFill/>
        </p:spPr>
        <p:txBody>
          <a:bodyPr wrap="square" rtlCol="0">
            <a:spAutoFit/>
          </a:bodyPr>
          <a:lstStyle/>
          <a:p>
            <a:pPr algn="ctr"/>
            <a:r>
              <a:rPr lang="en-US" dirty="0" smtClean="0"/>
              <a:t>EMG</a:t>
            </a:r>
          </a:p>
          <a:p>
            <a:pPr algn="ctr"/>
            <a:r>
              <a:rPr lang="en-US" dirty="0" smtClean="0"/>
              <a:t>electrode</a:t>
            </a:r>
            <a:endParaRPr lang="en-US" dirty="0"/>
          </a:p>
        </p:txBody>
      </p:sp>
      <p:cxnSp>
        <p:nvCxnSpPr>
          <p:cNvPr id="22" name="Straight Arrow Connector 21"/>
          <p:cNvCxnSpPr/>
          <p:nvPr/>
        </p:nvCxnSpPr>
        <p:spPr>
          <a:xfrm>
            <a:off x="6139547" y="3704906"/>
            <a:ext cx="0" cy="21168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5076056" y="3839707"/>
            <a:ext cx="2159516" cy="646331"/>
          </a:xfrm>
          <a:prstGeom prst="rect">
            <a:avLst/>
          </a:prstGeom>
          <a:noFill/>
        </p:spPr>
        <p:txBody>
          <a:bodyPr wrap="square" rtlCol="0">
            <a:spAutoFit/>
          </a:bodyPr>
          <a:lstStyle/>
          <a:p>
            <a:pPr algn="ctr"/>
            <a:r>
              <a:rPr lang="en-US" dirty="0" smtClean="0"/>
              <a:t>Instrumentation</a:t>
            </a:r>
          </a:p>
          <a:p>
            <a:pPr algn="ctr"/>
            <a:r>
              <a:rPr lang="en-US" dirty="0" smtClean="0"/>
              <a:t>Amplifier</a:t>
            </a:r>
            <a:endParaRPr lang="en-US" dirty="0"/>
          </a:p>
        </p:txBody>
      </p:sp>
      <p:sp>
        <p:nvSpPr>
          <p:cNvPr id="26" name="TextBox 25"/>
          <p:cNvSpPr txBox="1"/>
          <p:nvPr/>
        </p:nvSpPr>
        <p:spPr>
          <a:xfrm>
            <a:off x="5001470" y="4665669"/>
            <a:ext cx="2366594" cy="369332"/>
          </a:xfrm>
          <a:prstGeom prst="rect">
            <a:avLst/>
          </a:prstGeom>
          <a:noFill/>
        </p:spPr>
        <p:txBody>
          <a:bodyPr wrap="square" rtlCol="0">
            <a:spAutoFit/>
          </a:bodyPr>
          <a:lstStyle/>
          <a:p>
            <a:pPr algn="ctr"/>
            <a:r>
              <a:rPr lang="en-US" dirty="0" smtClean="0"/>
              <a:t>Band-Pass Filter</a:t>
            </a:r>
          </a:p>
        </p:txBody>
      </p:sp>
      <p:cxnSp>
        <p:nvCxnSpPr>
          <p:cNvPr id="28" name="Straight Arrow Connector 27"/>
          <p:cNvCxnSpPr/>
          <p:nvPr/>
        </p:nvCxnSpPr>
        <p:spPr>
          <a:xfrm>
            <a:off x="6139547" y="4519353"/>
            <a:ext cx="0" cy="21168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a:off x="6139547" y="5105634"/>
            <a:ext cx="0" cy="21168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4820024" y="5317539"/>
            <a:ext cx="2892029" cy="369332"/>
          </a:xfrm>
          <a:prstGeom prst="rect">
            <a:avLst/>
          </a:prstGeom>
          <a:noFill/>
        </p:spPr>
        <p:txBody>
          <a:bodyPr wrap="square" rtlCol="0">
            <a:spAutoFit/>
          </a:bodyPr>
          <a:lstStyle/>
          <a:p>
            <a:pPr algn="ctr"/>
            <a:r>
              <a:rPr lang="en-US" dirty="0" smtClean="0"/>
              <a:t>Data Acquisition System</a:t>
            </a:r>
          </a:p>
        </p:txBody>
      </p:sp>
      <p:pic>
        <p:nvPicPr>
          <p:cNvPr id="2" name="Picture 1" descr="vertical-sens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6094" y="2860835"/>
            <a:ext cx="1501607" cy="2682060"/>
          </a:xfrm>
          <a:prstGeom prst="rect">
            <a:avLst/>
          </a:prstGeom>
        </p:spPr>
      </p:pic>
      <p:pic>
        <p:nvPicPr>
          <p:cNvPr id="3" name="Picture 2" descr="neuralemg.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037552"/>
            <a:ext cx="4577440" cy="2293217"/>
          </a:xfrm>
          <a:prstGeom prst="rect">
            <a:avLst/>
          </a:prstGeom>
        </p:spPr>
      </p:pic>
    </p:spTree>
    <p:extLst>
      <p:ext uri="{BB962C8B-B14F-4D97-AF65-F5344CB8AC3E}">
        <p14:creationId xmlns:p14="http://schemas.microsoft.com/office/powerpoint/2010/main" val="39554695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39" y="65045"/>
            <a:ext cx="8229600" cy="1143000"/>
          </a:xfrm>
        </p:spPr>
        <p:txBody>
          <a:bodyPr/>
          <a:lstStyle/>
          <a:p>
            <a:r>
              <a:rPr lang="en-US" dirty="0" smtClean="0">
                <a:solidFill>
                  <a:srgbClr val="5F5F5F"/>
                </a:solidFill>
              </a:rPr>
              <a:t>Brain-Machine Interfaces (BMI)</a:t>
            </a:r>
            <a:endParaRPr lang="en-US" dirty="0">
              <a:solidFill>
                <a:srgbClr val="5F5F5F"/>
              </a:solidFill>
            </a:endParaRPr>
          </a:p>
        </p:txBody>
      </p:sp>
      <p:pic>
        <p:nvPicPr>
          <p:cNvPr id="4" name="Picture 3" descr="exampleEXOSKELET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159" y="2823338"/>
            <a:ext cx="1720891" cy="2687720"/>
          </a:xfrm>
          <a:prstGeom prst="rect">
            <a:avLst/>
          </a:prstGeom>
          <a:ln>
            <a:solidFill>
              <a:schemeClr val="bg2"/>
            </a:solidFill>
          </a:ln>
        </p:spPr>
      </p:pic>
      <p:pic>
        <p:nvPicPr>
          <p:cNvPr id="6" name="Picture 5" descr="NASA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7" name="Picture 6" descr="SG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pic>
        <p:nvPicPr>
          <p:cNvPr id="8" name="Picture 7" descr="ASU_Ira_A._Fulton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pic>
        <p:nvPicPr>
          <p:cNvPr id="9" name="Picture 8" descr="header_transpare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0" name="TextBox 9"/>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sp>
        <p:nvSpPr>
          <p:cNvPr id="11" name="TextBox 10"/>
          <p:cNvSpPr txBox="1"/>
          <p:nvPr/>
        </p:nvSpPr>
        <p:spPr>
          <a:xfrm>
            <a:off x="345231" y="1198797"/>
            <a:ext cx="8798770" cy="1815882"/>
          </a:xfrm>
          <a:prstGeom prst="rect">
            <a:avLst/>
          </a:prstGeom>
          <a:noFill/>
        </p:spPr>
        <p:txBody>
          <a:bodyPr wrap="square" rtlCol="0">
            <a:spAutoFit/>
          </a:bodyPr>
          <a:lstStyle/>
          <a:p>
            <a:r>
              <a:rPr lang="en-US" sz="2800" dirty="0" smtClean="0"/>
              <a:t>• Direct communication pathway between the brain </a:t>
            </a:r>
          </a:p>
          <a:p>
            <a:r>
              <a:rPr lang="en-US" sz="2800" dirty="0"/>
              <a:t> </a:t>
            </a:r>
            <a:r>
              <a:rPr lang="en-US" sz="2800" dirty="0" smtClean="0"/>
              <a:t>  and an external device</a:t>
            </a:r>
          </a:p>
          <a:p>
            <a:r>
              <a:rPr lang="en-US" sz="2800" dirty="0" smtClean="0"/>
              <a:t>• Assist, augment or repair human cognitive or sensory-</a:t>
            </a:r>
          </a:p>
          <a:p>
            <a:r>
              <a:rPr lang="en-US" sz="2800" dirty="0" smtClean="0"/>
              <a:t>   motor functions</a:t>
            </a:r>
            <a:endParaRPr lang="en-US" sz="2800" dirty="0"/>
          </a:p>
        </p:txBody>
      </p:sp>
      <p:pic>
        <p:nvPicPr>
          <p:cNvPr id="15" name="Picture 14" descr="PROSTHETI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679" y="3633820"/>
            <a:ext cx="2799661" cy="1848320"/>
          </a:xfrm>
          <a:prstGeom prst="rect">
            <a:avLst/>
          </a:prstGeom>
        </p:spPr>
      </p:pic>
      <p:pic>
        <p:nvPicPr>
          <p:cNvPr id="18" name="Picture 17" descr="crs-2-and-is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2288" y="3613332"/>
            <a:ext cx="2808491" cy="1868808"/>
          </a:xfrm>
          <a:prstGeom prst="rect">
            <a:avLst/>
          </a:prstGeom>
        </p:spPr>
      </p:pic>
      <p:sp>
        <p:nvSpPr>
          <p:cNvPr id="19" name="TextBox 18"/>
          <p:cNvSpPr txBox="1"/>
          <p:nvPr/>
        </p:nvSpPr>
        <p:spPr>
          <a:xfrm>
            <a:off x="1226451" y="5452408"/>
            <a:ext cx="2157694" cy="323165"/>
          </a:xfrm>
          <a:prstGeom prst="rect">
            <a:avLst/>
          </a:prstGeom>
          <a:noFill/>
        </p:spPr>
        <p:txBody>
          <a:bodyPr wrap="square" rtlCol="0">
            <a:spAutoFit/>
          </a:bodyPr>
          <a:lstStyle/>
          <a:p>
            <a:r>
              <a:rPr lang="en-US" sz="1500" i="1" dirty="0" smtClean="0"/>
              <a:t>neuro-prosthetics</a:t>
            </a:r>
            <a:endParaRPr lang="en-US" sz="1500" i="1" dirty="0"/>
          </a:p>
        </p:txBody>
      </p:sp>
      <p:sp>
        <p:nvSpPr>
          <p:cNvPr id="20" name="TextBox 19"/>
          <p:cNvSpPr txBox="1"/>
          <p:nvPr/>
        </p:nvSpPr>
        <p:spPr>
          <a:xfrm>
            <a:off x="4046824" y="5452408"/>
            <a:ext cx="2157694" cy="323165"/>
          </a:xfrm>
          <a:prstGeom prst="rect">
            <a:avLst/>
          </a:prstGeom>
          <a:noFill/>
        </p:spPr>
        <p:txBody>
          <a:bodyPr wrap="square" rtlCol="0">
            <a:spAutoFit/>
          </a:bodyPr>
          <a:lstStyle/>
          <a:p>
            <a:r>
              <a:rPr lang="en-US" sz="1500" i="1" dirty="0" smtClean="0"/>
              <a:t>exoskeletons</a:t>
            </a:r>
            <a:endParaRPr lang="en-US" sz="1500" i="1" dirty="0"/>
          </a:p>
        </p:txBody>
      </p:sp>
      <p:sp>
        <p:nvSpPr>
          <p:cNvPr id="21" name="TextBox 20"/>
          <p:cNvSpPr txBox="1"/>
          <p:nvPr/>
        </p:nvSpPr>
        <p:spPr>
          <a:xfrm>
            <a:off x="5881244" y="5452408"/>
            <a:ext cx="3772889" cy="323165"/>
          </a:xfrm>
          <a:prstGeom prst="rect">
            <a:avLst/>
          </a:prstGeom>
          <a:noFill/>
        </p:spPr>
        <p:txBody>
          <a:bodyPr wrap="square" rtlCol="0">
            <a:spAutoFit/>
          </a:bodyPr>
          <a:lstStyle/>
          <a:p>
            <a:r>
              <a:rPr lang="en-US" sz="1500" i="1" dirty="0"/>
              <a:t>a</a:t>
            </a:r>
            <a:r>
              <a:rPr lang="en-US" sz="1500" i="1" dirty="0" smtClean="0"/>
              <a:t>nthropomorphic control systems</a:t>
            </a:r>
            <a:endParaRPr lang="en-US" sz="1500" i="1" dirty="0"/>
          </a:p>
        </p:txBody>
      </p:sp>
    </p:spTree>
    <p:extLst>
      <p:ext uri="{BB962C8B-B14F-4D97-AF65-F5344CB8AC3E}">
        <p14:creationId xmlns:p14="http://schemas.microsoft.com/office/powerpoint/2010/main" val="36532389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39" y="65045"/>
            <a:ext cx="8229600" cy="1143000"/>
          </a:xfrm>
        </p:spPr>
        <p:txBody>
          <a:bodyPr/>
          <a:lstStyle/>
          <a:p>
            <a:r>
              <a:rPr lang="en-US" dirty="0" smtClean="0">
                <a:solidFill>
                  <a:srgbClr val="5F5F5F"/>
                </a:solidFill>
              </a:rPr>
              <a:t>Myoelectric Control of a Robot</a:t>
            </a:r>
            <a:endParaRPr lang="en-US" dirty="0">
              <a:solidFill>
                <a:srgbClr val="5F5F5F"/>
              </a:solidFill>
            </a:endParaRPr>
          </a:p>
        </p:txBody>
      </p:sp>
      <p:pic>
        <p:nvPicPr>
          <p:cNvPr id="6" name="Picture 5" descr="NAS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7" name="Picture 6" descr="SG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pic>
        <p:nvPicPr>
          <p:cNvPr id="8" name="Picture 7" descr="ASU_Ira_A._Fulton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pic>
        <p:nvPicPr>
          <p:cNvPr id="9" name="Picture 8" descr="header_transparen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0" name="TextBox 9"/>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16" name="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8000" y="1472497"/>
            <a:ext cx="8128000" cy="4572000"/>
          </a:xfrm>
          <a:prstGeom prst="rect">
            <a:avLst/>
          </a:prstGeom>
        </p:spPr>
      </p:pic>
    </p:spTree>
    <p:extLst>
      <p:ext uri="{BB962C8B-B14F-4D97-AF65-F5344CB8AC3E}">
        <p14:creationId xmlns:p14="http://schemas.microsoft.com/office/powerpoint/2010/main" val="3172912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6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58"/>
            <a:ext cx="8229600" cy="1143000"/>
          </a:xfrm>
        </p:spPr>
        <p:txBody>
          <a:bodyPr/>
          <a:lstStyle/>
          <a:p>
            <a:r>
              <a:rPr lang="en-US" dirty="0" smtClean="0">
                <a:solidFill>
                  <a:srgbClr val="5F5F5F"/>
                </a:solidFill>
              </a:rPr>
              <a:t>Background</a:t>
            </a:r>
            <a:endParaRPr lang="en-US" dirty="0">
              <a:solidFill>
                <a:srgbClr val="5F5F5F"/>
              </a:solidFill>
            </a:endParaRPr>
          </a:p>
        </p:txBody>
      </p:sp>
      <p:sp>
        <p:nvSpPr>
          <p:cNvPr id="3" name="Content Placeholder 2"/>
          <p:cNvSpPr>
            <a:spLocks noGrp="1"/>
          </p:cNvSpPr>
          <p:nvPr>
            <p:ph idx="1"/>
          </p:nvPr>
        </p:nvSpPr>
        <p:spPr>
          <a:xfrm>
            <a:off x="221505" y="1592657"/>
            <a:ext cx="8685711" cy="3280414"/>
          </a:xfrm>
        </p:spPr>
        <p:txBody>
          <a:bodyPr>
            <a:normAutofit fontScale="70000" lnSpcReduction="20000"/>
          </a:bodyPr>
          <a:lstStyle/>
          <a:p>
            <a:r>
              <a:rPr lang="en-US" sz="3600" dirty="0" smtClean="0"/>
              <a:t>Preliminary work in the Unmanned Tactical Aircraft (UTA) program found that the human-system interface was the most difficult technical issue </a:t>
            </a:r>
          </a:p>
          <a:p>
            <a:r>
              <a:rPr lang="en-US" sz="3600" dirty="0" smtClean="0"/>
              <a:t>BMI technology can address massive pilot workload challenges in fighter aircraft or UAV ground control stations</a:t>
            </a:r>
            <a:endParaRPr lang="en-US" sz="3600" dirty="0"/>
          </a:p>
          <a:p>
            <a:r>
              <a:rPr lang="en-US" sz="3300" dirty="0" smtClean="0"/>
              <a:t>The </a:t>
            </a:r>
            <a:r>
              <a:rPr lang="en-US" sz="3300" dirty="0"/>
              <a:t>robustness of autonomous robotic systems to unanticipated circumstances is currently insufficient for use in the field. The many skills of a human user often fill this gap in robotic capability</a:t>
            </a:r>
          </a:p>
        </p:txBody>
      </p:sp>
      <p:pic>
        <p:nvPicPr>
          <p:cNvPr id="6" name="Picture 5" descr="ASU_Ira_A._Fulton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pic>
        <p:nvPicPr>
          <p:cNvPr id="7" name="Picture 6" descr="header_transpar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8" name="TextBox 7"/>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sp>
        <p:nvSpPr>
          <p:cNvPr id="9" name="Title 1"/>
          <p:cNvSpPr txBox="1">
            <a:spLocks/>
          </p:cNvSpPr>
          <p:nvPr/>
        </p:nvSpPr>
        <p:spPr>
          <a:xfrm>
            <a:off x="478673" y="988734"/>
            <a:ext cx="6199933" cy="660367"/>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BMI for Aerospace Applications: Aeronautics</a:t>
            </a:r>
            <a:endParaRPr lang="en-US" sz="2800" b="1" dirty="0"/>
          </a:p>
        </p:txBody>
      </p:sp>
      <p:cxnSp>
        <p:nvCxnSpPr>
          <p:cNvPr id="12" name="Straight Connector 11"/>
          <p:cNvCxnSpPr/>
          <p:nvPr/>
        </p:nvCxnSpPr>
        <p:spPr>
          <a:xfrm>
            <a:off x="492185" y="1562172"/>
            <a:ext cx="8415031" cy="0"/>
          </a:xfrm>
          <a:prstGeom prst="line">
            <a:avLst/>
          </a:prstGeom>
          <a:ln>
            <a:solidFill>
              <a:srgbClr val="9E1117"/>
            </a:solidFill>
          </a:ln>
          <a:effectLst>
            <a:outerShdw blurRad="50800" dist="38100" dir="2700000" algn="tl" rotWithShape="0">
              <a:prstClr val="black">
                <a:alpha val="40000"/>
              </a:prstClr>
            </a:outerShdw>
            <a:reflection blurRad="6350" stA="50000" endA="300" endPos="55000" dir="5400000" sy="-100000" algn="bl" rotWithShape="0"/>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pic>
        <p:nvPicPr>
          <p:cNvPr id="11" name="Picture 10" descr="NASA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13" name="Picture 12" descr="SG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pic>
        <p:nvPicPr>
          <p:cNvPr id="14" name="Picture 13" descr="1024px-MQ-1_Predator_unmanned_aircraf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44" y="4240172"/>
            <a:ext cx="2760925" cy="1833427"/>
          </a:xfrm>
          <a:prstGeom prst="rect">
            <a:avLst/>
          </a:prstGeom>
        </p:spPr>
      </p:pic>
      <p:pic>
        <p:nvPicPr>
          <p:cNvPr id="15" name="Picture 14" descr="640_2014_09_12_11_03_3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9388" y="4240172"/>
            <a:ext cx="2735182" cy="1833427"/>
          </a:xfrm>
          <a:prstGeom prst="rect">
            <a:avLst/>
          </a:prstGeom>
        </p:spPr>
      </p:pic>
    </p:spTree>
    <p:extLst>
      <p:ext uri="{BB962C8B-B14F-4D97-AF65-F5344CB8AC3E}">
        <p14:creationId xmlns:p14="http://schemas.microsoft.com/office/powerpoint/2010/main" val="24737641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58"/>
            <a:ext cx="8229600" cy="1143000"/>
          </a:xfrm>
        </p:spPr>
        <p:txBody>
          <a:bodyPr/>
          <a:lstStyle/>
          <a:p>
            <a:r>
              <a:rPr lang="en-US" dirty="0" smtClean="0">
                <a:solidFill>
                  <a:srgbClr val="5F5F5F"/>
                </a:solidFill>
              </a:rPr>
              <a:t>Background</a:t>
            </a:r>
            <a:endParaRPr lang="en-US" dirty="0">
              <a:solidFill>
                <a:srgbClr val="5F5F5F"/>
              </a:solidFill>
            </a:endParaRPr>
          </a:p>
        </p:txBody>
      </p:sp>
      <p:sp>
        <p:nvSpPr>
          <p:cNvPr id="3" name="Content Placeholder 2"/>
          <p:cNvSpPr>
            <a:spLocks noGrp="1"/>
          </p:cNvSpPr>
          <p:nvPr>
            <p:ph idx="1"/>
          </p:nvPr>
        </p:nvSpPr>
        <p:spPr>
          <a:xfrm>
            <a:off x="149752" y="1648659"/>
            <a:ext cx="8658687" cy="2866897"/>
          </a:xfrm>
        </p:spPr>
        <p:txBody>
          <a:bodyPr>
            <a:normAutofit fontScale="55000" lnSpcReduction="20000"/>
          </a:bodyPr>
          <a:lstStyle/>
          <a:p>
            <a:r>
              <a:rPr lang="en-US" sz="4600" dirty="0" smtClean="0"/>
              <a:t>NASA says the future of space exploration is all about human and robotic cooperation. “One of the greatest robotic needs involve advances in human-robotic interactions</a:t>
            </a:r>
            <a:r>
              <a:rPr lang="en-US" sz="4600" dirty="0" smtClean="0"/>
              <a:t>” -Ambrose</a:t>
            </a:r>
            <a:endParaRPr lang="en-US" sz="4600" dirty="0" smtClean="0"/>
          </a:p>
          <a:p>
            <a:r>
              <a:rPr lang="en-US" sz="4600" dirty="0" smtClean="0"/>
              <a:t>It </a:t>
            </a:r>
            <a:r>
              <a:rPr lang="en-US" sz="4600" dirty="0" smtClean="0"/>
              <a:t>would be desirable to optimize the interface between astronauts and semi-automatic </a:t>
            </a:r>
            <a:r>
              <a:rPr lang="en-US" sz="4600" dirty="0" smtClean="0"/>
              <a:t>manipulators</a:t>
            </a:r>
            <a:endParaRPr lang="en-US" sz="4600" dirty="0" smtClean="0"/>
          </a:p>
          <a:p>
            <a:r>
              <a:rPr lang="en-US" sz="4600" dirty="0" smtClean="0"/>
              <a:t>Natural interfaces can enhance the communication and control abilities of humans in space, allowing them to fully focus on the task rather than on the interface use</a:t>
            </a:r>
          </a:p>
          <a:p>
            <a:endParaRPr lang="en-US" sz="4600" dirty="0"/>
          </a:p>
          <a:p>
            <a:pPr marL="0" indent="0">
              <a:buNone/>
            </a:pPr>
            <a:endParaRPr lang="en-US" dirty="0" smtClean="0"/>
          </a:p>
        </p:txBody>
      </p:sp>
      <p:pic>
        <p:nvPicPr>
          <p:cNvPr id="6" name="Picture 5" descr="ASU_Ira_A._Fulton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pic>
        <p:nvPicPr>
          <p:cNvPr id="7" name="Picture 6" descr="header_transpar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8" name="TextBox 7"/>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sp>
        <p:nvSpPr>
          <p:cNvPr id="9" name="Title 1"/>
          <p:cNvSpPr txBox="1">
            <a:spLocks/>
          </p:cNvSpPr>
          <p:nvPr/>
        </p:nvSpPr>
        <p:spPr>
          <a:xfrm>
            <a:off x="478673" y="988734"/>
            <a:ext cx="6199933" cy="660367"/>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BMI for Aerospace Applications: Astronautics</a:t>
            </a:r>
            <a:endParaRPr lang="en-US" sz="2800" b="1" dirty="0"/>
          </a:p>
        </p:txBody>
      </p:sp>
      <p:pic>
        <p:nvPicPr>
          <p:cNvPr id="11" name="Picture 10" descr="NASA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13" name="Picture 12" descr="SG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pic>
        <p:nvPicPr>
          <p:cNvPr id="14" name="Picture 13" descr="528548main_iss026e034297_1600_800-6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135" y="4347110"/>
            <a:ext cx="2373898" cy="1780424"/>
          </a:xfrm>
          <a:prstGeom prst="rect">
            <a:avLst/>
          </a:prstGeom>
        </p:spPr>
      </p:pic>
      <p:pic>
        <p:nvPicPr>
          <p:cNvPr id="15" name="Picture 14" descr="ohzphzhfcqqsrs3fbvkq.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884" y="4341101"/>
            <a:ext cx="2908226" cy="1618729"/>
          </a:xfrm>
          <a:prstGeom prst="rect">
            <a:avLst/>
          </a:prstGeom>
        </p:spPr>
      </p:pic>
      <p:cxnSp>
        <p:nvCxnSpPr>
          <p:cNvPr id="17" name="Straight Connector 16"/>
          <p:cNvCxnSpPr/>
          <p:nvPr/>
        </p:nvCxnSpPr>
        <p:spPr>
          <a:xfrm>
            <a:off x="492185" y="1562172"/>
            <a:ext cx="8415031" cy="0"/>
          </a:xfrm>
          <a:prstGeom prst="line">
            <a:avLst/>
          </a:prstGeom>
          <a:ln>
            <a:solidFill>
              <a:srgbClr val="9E1117"/>
            </a:solidFill>
          </a:ln>
          <a:effectLst>
            <a:outerShdw blurRad="50800" dist="38100" dir="2700000" algn="tl" rotWithShape="0">
              <a:prstClr val="black">
                <a:alpha val="40000"/>
              </a:prstClr>
            </a:outerShdw>
            <a:reflection blurRad="6350" stA="50000" endA="300" endPos="55000" dir="5400000" sy="-100000" algn="bl" rotWithShape="0"/>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pic>
        <p:nvPicPr>
          <p:cNvPr id="18" name="Picture 17" descr="Dextre_Expedition27.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7514" y="4277882"/>
            <a:ext cx="2779702" cy="1849652"/>
          </a:xfrm>
          <a:prstGeom prst="rect">
            <a:avLst/>
          </a:prstGeom>
        </p:spPr>
      </p:pic>
    </p:spTree>
    <p:extLst>
      <p:ext uri="{BB962C8B-B14F-4D97-AF65-F5344CB8AC3E}">
        <p14:creationId xmlns:p14="http://schemas.microsoft.com/office/powerpoint/2010/main" val="8838379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58"/>
            <a:ext cx="8229600" cy="1143000"/>
          </a:xfrm>
        </p:spPr>
        <p:txBody>
          <a:bodyPr/>
          <a:lstStyle/>
          <a:p>
            <a:r>
              <a:rPr lang="en-US" dirty="0" smtClean="0">
                <a:solidFill>
                  <a:srgbClr val="5F5F5F"/>
                </a:solidFill>
              </a:rPr>
              <a:t>Background</a:t>
            </a:r>
            <a:endParaRPr lang="en-US" dirty="0">
              <a:solidFill>
                <a:srgbClr val="5F5F5F"/>
              </a:solidFill>
            </a:endParaRPr>
          </a:p>
        </p:txBody>
      </p:sp>
      <p:sp>
        <p:nvSpPr>
          <p:cNvPr id="3" name="Content Placeholder 2"/>
          <p:cNvSpPr>
            <a:spLocks noGrp="1"/>
          </p:cNvSpPr>
          <p:nvPr>
            <p:ph idx="1"/>
          </p:nvPr>
        </p:nvSpPr>
        <p:spPr>
          <a:xfrm>
            <a:off x="353790" y="1649101"/>
            <a:ext cx="8536867" cy="4742592"/>
          </a:xfrm>
        </p:spPr>
        <p:txBody>
          <a:bodyPr>
            <a:normAutofit fontScale="77500" lnSpcReduction="20000"/>
          </a:bodyPr>
          <a:lstStyle/>
          <a:p>
            <a:r>
              <a:rPr lang="en-US" sz="4000" dirty="0" smtClean="0"/>
              <a:t>Three </a:t>
            </a:r>
            <a:r>
              <a:rPr lang="en-US" sz="4000" dirty="0"/>
              <a:t>main tenets: </a:t>
            </a:r>
          </a:p>
          <a:p>
            <a:pPr lvl="1"/>
            <a:r>
              <a:rPr lang="en-US" sz="2900" dirty="0"/>
              <a:t>Modern technology cannot produce a substitute for human intelligence</a:t>
            </a:r>
          </a:p>
          <a:p>
            <a:pPr lvl="1"/>
            <a:r>
              <a:rPr lang="en-US" sz="2900" dirty="0"/>
              <a:t>Automatic feedback control is unaffected by any limits in human bandwidth, endurance or capacity to manage multiple tasks simultaneously</a:t>
            </a:r>
          </a:p>
          <a:p>
            <a:pPr lvl="1"/>
            <a:r>
              <a:rPr lang="en-US" sz="2900" dirty="0"/>
              <a:t>When humans </a:t>
            </a:r>
            <a:r>
              <a:rPr lang="en-US" sz="2900" dirty="0" smtClean="0"/>
              <a:t>and computers </a:t>
            </a:r>
            <a:r>
              <a:rPr lang="en-US" sz="2900" dirty="0"/>
              <a:t>are insightfully integrated, the resulting robotic system is more effective than if either were used </a:t>
            </a:r>
            <a:r>
              <a:rPr lang="en-US" sz="2900" dirty="0" smtClean="0"/>
              <a:t>alone</a:t>
            </a:r>
          </a:p>
          <a:p>
            <a:r>
              <a:rPr lang="en-US" sz="3600" dirty="0" smtClean="0"/>
              <a:t>“Object-Based”: the focus of human user’s attention</a:t>
            </a:r>
          </a:p>
          <a:p>
            <a:r>
              <a:rPr lang="en-US" sz="3600" dirty="0" smtClean="0"/>
              <a:t>“Task-Level”: system-level goals</a:t>
            </a:r>
          </a:p>
          <a:p>
            <a:pPr marL="0" indent="0">
              <a:buNone/>
            </a:pPr>
            <a:r>
              <a:rPr lang="en-US" sz="3600" dirty="0" smtClean="0"/>
              <a:t>    </a:t>
            </a:r>
            <a:endParaRPr lang="en-US" sz="2600" dirty="0" smtClean="0"/>
          </a:p>
          <a:p>
            <a:pPr marL="0" indent="0">
              <a:buNone/>
            </a:pPr>
            <a:endParaRPr lang="en-US" sz="2600" dirty="0" smtClean="0"/>
          </a:p>
          <a:p>
            <a:endParaRPr lang="en-US" sz="2500" dirty="0" smtClean="0"/>
          </a:p>
          <a:p>
            <a:endParaRPr lang="en-US" sz="2100" dirty="0" smtClean="0"/>
          </a:p>
          <a:p>
            <a:pPr marL="0" indent="0">
              <a:buNone/>
            </a:pPr>
            <a:endParaRPr lang="en-US" dirty="0" smtClean="0"/>
          </a:p>
        </p:txBody>
      </p:sp>
      <p:pic>
        <p:nvPicPr>
          <p:cNvPr id="6" name="Picture 5" descr="ASU_Ira_A._Fulton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pic>
        <p:nvPicPr>
          <p:cNvPr id="7" name="Picture 6" descr="header_transpar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8" name="TextBox 7"/>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sp>
        <p:nvSpPr>
          <p:cNvPr id="9" name="Title 1"/>
          <p:cNvSpPr txBox="1">
            <a:spLocks/>
          </p:cNvSpPr>
          <p:nvPr/>
        </p:nvSpPr>
        <p:spPr>
          <a:xfrm>
            <a:off x="478673" y="988734"/>
            <a:ext cx="6199933" cy="66036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Object-Based Task-Level Control (OBTLC)</a:t>
            </a:r>
            <a:endParaRPr lang="en-US" sz="2800" b="1" dirty="0"/>
          </a:p>
        </p:txBody>
      </p:sp>
      <p:cxnSp>
        <p:nvCxnSpPr>
          <p:cNvPr id="12" name="Straight Connector 11"/>
          <p:cNvCxnSpPr/>
          <p:nvPr/>
        </p:nvCxnSpPr>
        <p:spPr>
          <a:xfrm>
            <a:off x="492185" y="1562172"/>
            <a:ext cx="7817018" cy="0"/>
          </a:xfrm>
          <a:prstGeom prst="line">
            <a:avLst/>
          </a:prstGeom>
          <a:ln>
            <a:solidFill>
              <a:srgbClr val="9E1117"/>
            </a:solidFill>
          </a:ln>
          <a:effectLst>
            <a:outerShdw blurRad="50800" dist="38100" dir="2700000" algn="tl" rotWithShape="0">
              <a:prstClr val="black">
                <a:alpha val="40000"/>
              </a:prstClr>
            </a:outerShdw>
            <a:reflection blurRad="6350" stA="50000" endA="300" endPos="55000" dir="5400000" sy="-100000" algn="bl" rotWithShape="0"/>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pic>
        <p:nvPicPr>
          <p:cNvPr id="11" name="Picture 10" descr="NASA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13" name="Picture 12" descr="SG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26406061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998"/>
            <a:ext cx="9144000" cy="3531731"/>
          </a:xfrm>
          <a:prstGeom prst="rect">
            <a:avLst/>
          </a:prstGeom>
        </p:spPr>
      </p:pic>
      <p:sp>
        <p:nvSpPr>
          <p:cNvPr id="4"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pic>
        <p:nvPicPr>
          <p:cNvPr id="5" name="Picture 4" descr="ASU_Ira_A._Fulton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063" y="3908478"/>
            <a:ext cx="1089880" cy="1632779"/>
          </a:xfrm>
          <a:prstGeom prst="rect">
            <a:avLst/>
          </a:prstGeom>
          <a:ln>
            <a:solidFill>
              <a:srgbClr val="FFFFFF"/>
            </a:solidFill>
          </a:ln>
        </p:spPr>
      </p:pic>
      <p:pic>
        <p:nvPicPr>
          <p:cNvPr id="9" name="Picture 8" descr="40205-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5250" y="3908478"/>
            <a:ext cx="700733" cy="535678"/>
          </a:xfrm>
          <a:prstGeom prst="rect">
            <a:avLst/>
          </a:prstGeom>
        </p:spPr>
      </p:pic>
      <p:pic>
        <p:nvPicPr>
          <p:cNvPr id="10" name="Picture 9" descr="51qd1nDSM9L._SX300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4484" y="3908478"/>
            <a:ext cx="850408" cy="589617"/>
          </a:xfrm>
          <a:prstGeom prst="rect">
            <a:avLst/>
          </a:prstGeom>
        </p:spPr>
      </p:pic>
      <p:pic>
        <p:nvPicPr>
          <p:cNvPr id="11" name="Picture 10" descr="desktop-computer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8575" y="3810118"/>
            <a:ext cx="1335909" cy="860959"/>
          </a:xfrm>
          <a:prstGeom prst="rect">
            <a:avLst/>
          </a:prstGeom>
        </p:spPr>
      </p:pic>
      <p:pic>
        <p:nvPicPr>
          <p:cNvPr id="12" name="Picture 11" descr="header_transpare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pic>
        <p:nvPicPr>
          <p:cNvPr id="13" name="Picture 12" descr="NASA_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15" name="Picture 14" descr="SG_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306500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lowch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90" y="1130527"/>
            <a:ext cx="3952256" cy="1526499"/>
          </a:xfrm>
          <a:prstGeom prst="rect">
            <a:avLst/>
          </a:prstGeom>
        </p:spPr>
      </p:pic>
      <p:pic>
        <p:nvPicPr>
          <p:cNvPr id="40" name="Picture 39" descr="RollPitchYa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5" y="1094614"/>
            <a:ext cx="2550031" cy="1497266"/>
          </a:xfrm>
          <a:prstGeom prst="rect">
            <a:avLst/>
          </a:prstGeom>
        </p:spPr>
      </p:pic>
      <p:sp>
        <p:nvSpPr>
          <p:cNvPr id="41" name="Rectangle 40"/>
          <p:cNvSpPr/>
          <p:nvPr/>
        </p:nvSpPr>
        <p:spPr>
          <a:xfrm>
            <a:off x="1802414" y="4110749"/>
            <a:ext cx="441418" cy="315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SU_Ira_A._Fulton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021" y="6044497"/>
            <a:ext cx="2260042" cy="812724"/>
          </a:xfrm>
          <a:prstGeom prst="rect">
            <a:avLst/>
          </a:prstGeom>
        </p:spPr>
      </p:pic>
      <p:sp>
        <p:nvSpPr>
          <p:cNvPr id="6" name="TextBox 5"/>
          <p:cNvSpPr txBox="1"/>
          <p:nvPr/>
        </p:nvSpPr>
        <p:spPr>
          <a:xfrm>
            <a:off x="7958570" y="6170638"/>
            <a:ext cx="1089757" cy="292388"/>
          </a:xfrm>
          <a:prstGeom prst="rect">
            <a:avLst/>
          </a:prstGeom>
          <a:noFill/>
        </p:spPr>
        <p:txBody>
          <a:bodyPr wrap="square" rtlCol="0">
            <a:spAutoFit/>
          </a:bodyPr>
          <a:lstStyle/>
          <a:p>
            <a:r>
              <a:rPr lang="en-US" sz="1300" b="1" dirty="0" smtClean="0">
                <a:solidFill>
                  <a:schemeClr val="accent6"/>
                </a:solidFill>
              </a:rPr>
              <a:t>HORC Lab</a:t>
            </a:r>
            <a:endParaRPr lang="en-US" sz="1300" b="1" dirty="0">
              <a:solidFill>
                <a:schemeClr val="accent6"/>
              </a:solidFill>
            </a:endParaRPr>
          </a:p>
        </p:txBody>
      </p:sp>
      <p:pic>
        <p:nvPicPr>
          <p:cNvPr id="8" name="Picture 7" descr="Quadcopter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271" y="2202738"/>
            <a:ext cx="231702" cy="347119"/>
          </a:xfrm>
          <a:prstGeom prst="rect">
            <a:avLst/>
          </a:prstGeom>
          <a:ln>
            <a:solidFill>
              <a:srgbClr val="FFFFFF"/>
            </a:solidFill>
          </a:ln>
        </p:spPr>
      </p:pic>
      <p:pic>
        <p:nvPicPr>
          <p:cNvPr id="9" name="Picture 8" descr="40205-3(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5923" y="2202738"/>
            <a:ext cx="406341" cy="310629"/>
          </a:xfrm>
          <a:prstGeom prst="rect">
            <a:avLst/>
          </a:prstGeom>
        </p:spPr>
      </p:pic>
      <p:pic>
        <p:nvPicPr>
          <p:cNvPr id="10" name="Picture 9" descr="51qd1nDSM9L._SX300_.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1810" y="2202738"/>
            <a:ext cx="394733" cy="273682"/>
          </a:xfrm>
          <a:prstGeom prst="rect">
            <a:avLst/>
          </a:prstGeom>
        </p:spPr>
      </p:pic>
      <p:pic>
        <p:nvPicPr>
          <p:cNvPr id="11" name="Picture 10" descr="desktop-computer1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3087" y="2189228"/>
            <a:ext cx="595937" cy="384066"/>
          </a:xfrm>
          <a:prstGeom prst="rect">
            <a:avLst/>
          </a:prstGeom>
        </p:spPr>
      </p:pic>
      <p:pic>
        <p:nvPicPr>
          <p:cNvPr id="12" name="Picture 11" descr="header_transparen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4384" y="6391251"/>
            <a:ext cx="1224411" cy="293859"/>
          </a:xfrm>
          <a:prstGeom prst="rect">
            <a:avLst/>
          </a:prstGeom>
        </p:spPr>
      </p:pic>
      <p:sp>
        <p:nvSpPr>
          <p:cNvPr id="13" name="Rectangle 12"/>
          <p:cNvSpPr/>
          <p:nvPr/>
        </p:nvSpPr>
        <p:spPr>
          <a:xfrm>
            <a:off x="2592093" y="1081103"/>
            <a:ext cx="999197" cy="1593243"/>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457200" y="280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F5F5F"/>
                </a:solidFill>
              </a:rPr>
              <a:t>Communication System</a:t>
            </a:r>
            <a:endParaRPr lang="en-US" dirty="0">
              <a:solidFill>
                <a:srgbClr val="5F5F5F"/>
              </a:solidFill>
            </a:endParaRPr>
          </a:p>
        </p:txBody>
      </p:sp>
      <p:sp>
        <p:nvSpPr>
          <p:cNvPr id="4" name="Rectangle 3"/>
          <p:cNvSpPr/>
          <p:nvPr/>
        </p:nvSpPr>
        <p:spPr>
          <a:xfrm>
            <a:off x="2398059" y="3369235"/>
            <a:ext cx="291353" cy="216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841812" y="3334444"/>
            <a:ext cx="291353" cy="1362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NASA_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510" y="6127534"/>
            <a:ext cx="708867" cy="585699"/>
          </a:xfrm>
          <a:prstGeom prst="rect">
            <a:avLst/>
          </a:prstGeom>
        </p:spPr>
      </p:pic>
      <p:pic>
        <p:nvPicPr>
          <p:cNvPr id="18" name="Picture 17" descr="SG_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871" y="6031266"/>
            <a:ext cx="479171" cy="755901"/>
          </a:xfrm>
          <a:prstGeom prst="rect">
            <a:avLst/>
          </a:prstGeom>
        </p:spPr>
      </p:pic>
    </p:spTree>
    <p:extLst>
      <p:ext uri="{BB962C8B-B14F-4D97-AF65-F5344CB8AC3E}">
        <p14:creationId xmlns:p14="http://schemas.microsoft.com/office/powerpoint/2010/main" val="1978091540"/>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1724</TotalTime>
  <Words>1168</Words>
  <Application>Microsoft Macintosh PowerPoint</Application>
  <PresentationFormat>On-screen Show (4:3)</PresentationFormat>
  <Paragraphs>170</Paragraphs>
  <Slides>19</Slides>
  <Notes>5</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Myoelectric Control of a  Small Quadcopter</vt:lpstr>
      <vt:lpstr>What is Electromyography (EMG)?</vt:lpstr>
      <vt:lpstr>Brain-Machine Interfaces (BMI)</vt:lpstr>
      <vt:lpstr>Myoelectric Control of a Robot</vt:lpstr>
      <vt:lpstr>Background</vt:lpstr>
      <vt:lpstr>Background</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Electromyographic Decoding for the Generalized Neural Control of Robots</dc:title>
  <dc:creator>Sofia Kovalevskaya</dc:creator>
  <cp:lastModifiedBy>Sofia Kovalevskaya</cp:lastModifiedBy>
  <cp:revision>74</cp:revision>
  <dcterms:created xsi:type="dcterms:W3CDTF">2013-03-22T21:06:13Z</dcterms:created>
  <dcterms:modified xsi:type="dcterms:W3CDTF">2015-04-03T20:35:17Z</dcterms:modified>
</cp:coreProperties>
</file>