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8" r:id="rId5"/>
    <p:sldId id="270" r:id="rId6"/>
    <p:sldId id="271" r:id="rId7"/>
    <p:sldId id="262" r:id="rId8"/>
    <p:sldId id="263" r:id="rId9"/>
    <p:sldId id="266" r:id="rId10"/>
    <p:sldId id="268" r:id="rId11"/>
    <p:sldId id="26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4/3/15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4/3/15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90457"/>
            <a:ext cx="7315200" cy="2595025"/>
          </a:xfrm>
        </p:spPr>
        <p:txBody>
          <a:bodyPr/>
          <a:lstStyle/>
          <a:p>
            <a:r>
              <a:rPr lang="en-US" dirty="0" smtClean="0"/>
              <a:t>Titan’s Haze Uncertainties and their Effects on Derived Surface Albedos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30863"/>
            <a:ext cx="7315200" cy="1144632"/>
          </a:xfrm>
        </p:spPr>
        <p:txBody>
          <a:bodyPr/>
          <a:lstStyle/>
          <a:p>
            <a:r>
              <a:rPr lang="en-US" dirty="0" smtClean="0"/>
              <a:t>Tymon </a:t>
            </a:r>
            <a:r>
              <a:rPr lang="en-US" dirty="0" err="1" smtClean="0"/>
              <a:t>Khamsi</a:t>
            </a:r>
            <a:r>
              <a:rPr lang="en-US" dirty="0" smtClean="0"/>
              <a:t>, Caitlin Griffith, Lyn </a:t>
            </a:r>
            <a:r>
              <a:rPr lang="en-US" dirty="0" err="1" smtClean="0"/>
              <a:t>Doose</a:t>
            </a:r>
            <a:r>
              <a:rPr lang="en-US" dirty="0" smtClean="0"/>
              <a:t>, Jake Turner, Paulo </a:t>
            </a:r>
            <a:r>
              <a:rPr lang="en-US" dirty="0" err="1" smtClean="0"/>
              <a:t>Penteado</a:t>
            </a:r>
            <a:endParaRPr lang="en-US" dirty="0"/>
          </a:p>
        </p:txBody>
      </p:sp>
      <p:pic>
        <p:nvPicPr>
          <p:cNvPr id="4" name="Picture 3" descr="azsgc_logo_transparent_l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67" y="4738686"/>
            <a:ext cx="1587500" cy="2119313"/>
          </a:xfrm>
          <a:prstGeom prst="rect">
            <a:avLst/>
          </a:prstGeom>
        </p:spPr>
      </p:pic>
      <p:pic>
        <p:nvPicPr>
          <p:cNvPr id="5" name="Picture 4" descr="nib&amp;w_web300x250p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93" y="4738686"/>
            <a:ext cx="2218674" cy="18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4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164" y="1809086"/>
            <a:ext cx="4461098" cy="344422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ze-lat-all-adjs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77" y="1071388"/>
            <a:ext cx="4679639" cy="7178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9"/>
            <a:ext cx="7315200" cy="827036"/>
          </a:xfrm>
        </p:spPr>
        <p:txBody>
          <a:bodyPr/>
          <a:lstStyle/>
          <a:p>
            <a:r>
              <a:rPr lang="en-US" dirty="0"/>
              <a:t>Results/Analysis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5262" y="1759581"/>
            <a:ext cx="4211024" cy="35395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Tried: increasing model’s single scattering albedo </a:t>
            </a:r>
            <a:r>
              <a:rPr lang="en-US" dirty="0" smtClean="0"/>
              <a:t>parameter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FF"/>
                </a:solidFill>
              </a:rPr>
              <a:t>Question: what could cause more scattering and less extinction?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2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 in mean atmospheric particle size from 2005 – 2007</a:t>
            </a:r>
          </a:p>
          <a:p>
            <a:pPr lvl="1"/>
            <a:r>
              <a:rPr lang="en-US" dirty="0" smtClean="0"/>
              <a:t>Current models do not account for this</a:t>
            </a:r>
          </a:p>
          <a:p>
            <a:pPr marL="320040" lvl="1" indent="0">
              <a:buNone/>
            </a:pPr>
            <a:endParaRPr lang="en-US" dirty="0"/>
          </a:p>
          <a:p>
            <a:r>
              <a:rPr lang="en-US" dirty="0" smtClean="0"/>
              <a:t>Possible </a:t>
            </a:r>
            <a:r>
              <a:rPr lang="en-US" dirty="0" smtClean="0"/>
              <a:t>explanation: selective circulation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9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Caitlin </a:t>
            </a:r>
            <a:r>
              <a:rPr lang="en-US" dirty="0" smtClean="0"/>
              <a:t>Griffith</a:t>
            </a:r>
          </a:p>
          <a:p>
            <a:r>
              <a:rPr lang="en-US" dirty="0" smtClean="0"/>
              <a:t>Paulo </a:t>
            </a:r>
            <a:r>
              <a:rPr lang="en-US" dirty="0" err="1" smtClean="0"/>
              <a:t>Penteado</a:t>
            </a:r>
            <a:endParaRPr lang="en-US" dirty="0" smtClean="0"/>
          </a:p>
          <a:p>
            <a:r>
              <a:rPr lang="en-US" dirty="0" smtClean="0"/>
              <a:t>Robert </a:t>
            </a:r>
            <a:r>
              <a:rPr lang="en-US" dirty="0" err="1" smtClean="0"/>
              <a:t>Zellem</a:t>
            </a:r>
            <a:endParaRPr lang="en-US" dirty="0" smtClean="0"/>
          </a:p>
          <a:p>
            <a:r>
              <a:rPr lang="en-US" dirty="0" smtClean="0"/>
              <a:t>Arizona Space Grant Consortium</a:t>
            </a:r>
          </a:p>
          <a:p>
            <a:r>
              <a:rPr lang="en-US" dirty="0" smtClean="0"/>
              <a:t>NASA</a:t>
            </a:r>
            <a:endParaRPr lang="en-US" dirty="0" smtClean="0"/>
          </a:p>
          <a:p>
            <a:r>
              <a:rPr lang="en-US" dirty="0" smtClean="0"/>
              <a:t>The University of Arizona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 descr="nib&amp;w_web300x250pp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26" y="4188353"/>
            <a:ext cx="2218674" cy="1841499"/>
          </a:xfrm>
          <a:prstGeom prst="rect">
            <a:avLst/>
          </a:prstGeom>
        </p:spPr>
      </p:pic>
      <p:pic>
        <p:nvPicPr>
          <p:cNvPr id="5" name="Picture 4" descr="azsgc_logo_transparent_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1544715"/>
            <a:ext cx="1587500" cy="21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en-US" dirty="0" smtClean="0"/>
              <a:t>What/Where </a:t>
            </a:r>
            <a:r>
              <a:rPr lang="en-US" dirty="0" smtClean="0"/>
              <a:t>is Titan?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7548"/>
            <a:ext cx="7315200" cy="4850619"/>
          </a:xfrm>
        </p:spPr>
        <p:txBody>
          <a:bodyPr/>
          <a:lstStyle/>
          <a:p>
            <a:pPr marL="4572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" y="2109739"/>
            <a:ext cx="7163753" cy="38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1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6766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smtClean="0"/>
              <a:t>Why Study Titan’s Atmosphere?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73500"/>
            <a:ext cx="7315200" cy="3539527"/>
          </a:xfrm>
        </p:spPr>
        <p:txBody>
          <a:bodyPr>
            <a:normAutofit/>
          </a:bodyPr>
          <a:lstStyle/>
          <a:p>
            <a:r>
              <a:rPr lang="en-US" dirty="0" smtClean="0"/>
              <a:t>Simpler model of earth</a:t>
            </a:r>
          </a:p>
          <a:p>
            <a:pPr lvl="1"/>
            <a:r>
              <a:rPr lang="en-US" dirty="0" smtClean="0"/>
              <a:t>Single </a:t>
            </a:r>
            <a:r>
              <a:rPr lang="en-US" dirty="0" smtClean="0"/>
              <a:t>circulation cell</a:t>
            </a:r>
          </a:p>
          <a:p>
            <a:pPr lvl="1"/>
            <a:r>
              <a:rPr lang="en-US" dirty="0" smtClean="0"/>
              <a:t>Methane cycle: analogous to Earth’s water cycle</a:t>
            </a:r>
          </a:p>
          <a:p>
            <a:r>
              <a:rPr lang="en-US" dirty="0" smtClean="0"/>
              <a:t>Unexplained Methane</a:t>
            </a:r>
          </a:p>
          <a:p>
            <a:pPr lvl="1"/>
            <a:r>
              <a:rPr lang="en-US" dirty="0" smtClean="0"/>
              <a:t>Age of atmosphere unknown</a:t>
            </a:r>
            <a:endParaRPr lang="en-US" dirty="0" smtClean="0"/>
          </a:p>
          <a:p>
            <a:pPr lvl="1"/>
            <a:r>
              <a:rPr lang="en-US" dirty="0" smtClean="0"/>
              <a:t>Without constant supply, </a:t>
            </a:r>
            <a:r>
              <a:rPr lang="en-US" dirty="0" smtClean="0"/>
              <a:t>liquid &amp; atmospheric methane will break </a:t>
            </a:r>
            <a:r>
              <a:rPr lang="en-US" dirty="0" smtClean="0"/>
              <a:t>down </a:t>
            </a:r>
            <a:r>
              <a:rPr lang="en-US" dirty="0" smtClean="0"/>
              <a:t>within million years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ormation vs. recent volcanism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794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67666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/>
              <a:t>Titan’s </a:t>
            </a:r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3" y="2769833"/>
            <a:ext cx="4948767" cy="3539527"/>
          </a:xfrm>
        </p:spPr>
        <p:txBody>
          <a:bodyPr/>
          <a:lstStyle/>
          <a:p>
            <a:r>
              <a:rPr lang="en-US" dirty="0" smtClean="0"/>
              <a:t>9.48% nitrogen 1.6% </a:t>
            </a:r>
            <a:r>
              <a:rPr lang="en-US" dirty="0" smtClean="0"/>
              <a:t>methane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Methane </a:t>
            </a:r>
            <a:r>
              <a:rPr lang="en-US" dirty="0" smtClean="0"/>
              <a:t>photolysis forms hydrocarbon </a:t>
            </a:r>
            <a:r>
              <a:rPr lang="en-US" dirty="0" smtClean="0"/>
              <a:t>haze 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esponsible </a:t>
            </a:r>
            <a:r>
              <a:rPr lang="en-US" dirty="0"/>
              <a:t>for orange </a:t>
            </a:r>
            <a:r>
              <a:rPr lang="en-US" dirty="0" smtClean="0"/>
              <a:t>appearance</a:t>
            </a:r>
          </a:p>
          <a:p>
            <a:pPr lvl="1"/>
            <a:r>
              <a:rPr lang="en-US" dirty="0" smtClean="0"/>
              <a:t>Possible prebiotic source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Opaque to visible, </a:t>
            </a:r>
            <a:r>
              <a:rPr lang="en-US" dirty="0" smtClean="0">
                <a:solidFill>
                  <a:srgbClr val="FFFFFF"/>
                </a:solidFill>
              </a:rPr>
              <a:t>near-IR wavelengths</a:t>
            </a:r>
          </a:p>
        </p:txBody>
      </p:sp>
      <p:pic>
        <p:nvPicPr>
          <p:cNvPr id="4" name="Content Placeholder 3" descr="Titan_in_natural_color_Cassini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0" r="-148176" b="-1944"/>
          <a:stretch/>
        </p:blipFill>
        <p:spPr>
          <a:xfrm>
            <a:off x="5486400" y="2769833"/>
            <a:ext cx="7315200" cy="30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7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78096"/>
            <a:ext cx="7315200" cy="5325904"/>
          </a:xfrm>
        </p:spPr>
        <p:txBody>
          <a:bodyPr>
            <a:normAutofit/>
          </a:bodyPr>
          <a:lstStyle/>
          <a:p>
            <a:r>
              <a:rPr lang="en-US" dirty="0" err="1" smtClean="0"/>
              <a:t>Radiative</a:t>
            </a:r>
            <a:r>
              <a:rPr lang="en-US" dirty="0" smtClean="0"/>
              <a:t> Transfer spectra model (</a:t>
            </a:r>
            <a:r>
              <a:rPr lang="en-US" dirty="0"/>
              <a:t>G</a:t>
            </a:r>
            <a:r>
              <a:rPr lang="en-US" dirty="0" smtClean="0"/>
              <a:t>riffith et al, 2011) </a:t>
            </a:r>
          </a:p>
          <a:p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Model </a:t>
            </a:r>
            <a:r>
              <a:rPr lang="en-US" dirty="0" smtClean="0"/>
              <a:t>parameters measured in situ by Huygens Probe (2005)</a:t>
            </a:r>
          </a:p>
          <a:p>
            <a:pPr lvl="1"/>
            <a:r>
              <a:rPr lang="en-US" dirty="0" smtClean="0"/>
              <a:t>Single Scattering Albedo</a:t>
            </a:r>
          </a:p>
          <a:p>
            <a:pPr lvl="2"/>
            <a:r>
              <a:rPr lang="en-US" dirty="0" smtClean="0"/>
              <a:t>Ratio of scattering to total extinction</a:t>
            </a:r>
            <a:endParaRPr lang="en-US" dirty="0"/>
          </a:p>
          <a:p>
            <a:pPr lvl="1"/>
            <a:r>
              <a:rPr lang="en-US" dirty="0" smtClean="0"/>
              <a:t>Optical Depth</a:t>
            </a:r>
          </a:p>
          <a:p>
            <a:pPr lvl="2"/>
            <a:r>
              <a:rPr lang="en-US" dirty="0" smtClean="0"/>
              <a:t>Low </a:t>
            </a:r>
            <a:r>
              <a:rPr lang="en-US" dirty="0"/>
              <a:t>o</a:t>
            </a:r>
            <a:r>
              <a:rPr lang="en-US" dirty="0" smtClean="0"/>
              <a:t>ptical </a:t>
            </a:r>
            <a:r>
              <a:rPr lang="en-US" dirty="0" smtClean="0"/>
              <a:t>depth </a:t>
            </a:r>
            <a:r>
              <a:rPr lang="en-US" dirty="0" smtClean="0"/>
              <a:t>= high visibility (low chance of interaction)</a:t>
            </a:r>
            <a:endParaRPr lang="en-US" dirty="0"/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Haze Scaling Factor (</a:t>
            </a:r>
            <a:r>
              <a:rPr lang="en-US" dirty="0" err="1" smtClean="0">
                <a:solidFill>
                  <a:srgbClr val="FFFFFF"/>
                </a:solidFill>
              </a:rPr>
              <a:t>hfac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34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stedGraphic-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89" t="1" r="-8047" b="-18818"/>
          <a:stretch/>
        </p:blipFill>
        <p:spPr>
          <a:xfrm>
            <a:off x="-914400" y="952501"/>
            <a:ext cx="9144000" cy="5356860"/>
          </a:xfrm>
        </p:spPr>
      </p:pic>
    </p:spTree>
    <p:extLst>
      <p:ext uri="{BB962C8B-B14F-4D97-AF65-F5344CB8AC3E}">
        <p14:creationId xmlns:p14="http://schemas.microsoft.com/office/powerpoint/2010/main" val="126566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uygens_surface_color_s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523" t="-61249" r="-27847" b="-4938"/>
          <a:stretch/>
        </p:blipFill>
        <p:spPr>
          <a:xfrm>
            <a:off x="618661" y="-160152"/>
            <a:ext cx="5310270" cy="5717928"/>
          </a:xfrm>
        </p:spPr>
      </p:pic>
    </p:spTree>
    <p:extLst>
      <p:ext uri="{BB962C8B-B14F-4D97-AF65-F5344CB8AC3E}">
        <p14:creationId xmlns:p14="http://schemas.microsoft.com/office/powerpoint/2010/main" val="77598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68" y="5568977"/>
            <a:ext cx="5641652" cy="740383"/>
          </a:xfrm>
        </p:spPr>
        <p:txBody>
          <a:bodyPr/>
          <a:lstStyle/>
          <a:p>
            <a:r>
              <a:rPr lang="en-US" dirty="0" smtClean="0"/>
              <a:t>Consistent with seasonal atmospheric circulation described in  </a:t>
            </a:r>
            <a:r>
              <a:rPr lang="en-US" dirty="0" err="1" smtClean="0"/>
              <a:t>Rannou</a:t>
            </a:r>
            <a:r>
              <a:rPr lang="en-US" dirty="0" smtClean="0"/>
              <a:t> et. at. 2006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8" y="1154097"/>
            <a:ext cx="5641652" cy="4414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48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164" y="1809086"/>
            <a:ext cx="4461098" cy="344422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aze-lat-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75" y="1026307"/>
            <a:ext cx="4697037" cy="7327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9"/>
            <a:ext cx="7315200" cy="827036"/>
          </a:xfrm>
        </p:spPr>
        <p:txBody>
          <a:bodyPr/>
          <a:lstStyle/>
          <a:p>
            <a:r>
              <a:rPr lang="en-US" dirty="0" smtClean="0"/>
              <a:t>Results/Analysis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5262" y="1809086"/>
            <a:ext cx="4211024" cy="422297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>
                <a:solidFill>
                  <a:srgbClr val="FFFFFF"/>
                </a:solidFill>
              </a:rPr>
              <a:t>Possible explanation: haze physical properties are changing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1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746</TotalTime>
  <Words>243</Words>
  <Application>Microsoft Macintosh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Perspective</vt:lpstr>
      <vt:lpstr>Titan’s Haze Uncertainties and their Effects on Derived Surface Albedos</vt:lpstr>
      <vt:lpstr>What/Where is Titan?</vt:lpstr>
      <vt:lpstr>Why Study Titan’s Atmosphere?</vt:lpstr>
      <vt:lpstr>Titan’s Atmosphere</vt:lpstr>
      <vt:lpstr>Approach</vt:lpstr>
      <vt:lpstr>PowerPoint Presentation</vt:lpstr>
      <vt:lpstr>PowerPoint Presentation</vt:lpstr>
      <vt:lpstr>Results</vt:lpstr>
      <vt:lpstr>Results/Analysis</vt:lpstr>
      <vt:lpstr>Results/Analysis</vt:lpstr>
      <vt:lpstr>Conclusions</vt:lpstr>
      <vt:lpstr>Acknowledgments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Titan’s Haze Uncertainties and their Effects on Derived Surface Albedos</dc:title>
  <dc:creator>Tymon</dc:creator>
  <cp:lastModifiedBy>Tymon</cp:lastModifiedBy>
  <cp:revision>74</cp:revision>
  <dcterms:created xsi:type="dcterms:W3CDTF">2015-04-01T02:02:59Z</dcterms:created>
  <dcterms:modified xsi:type="dcterms:W3CDTF">2015-04-03T22:39:10Z</dcterms:modified>
</cp:coreProperties>
</file>