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57" r:id="rId4"/>
    <p:sldId id="261" r:id="rId5"/>
    <p:sldId id="262" r:id="rId6"/>
    <p:sldId id="258" r:id="rId7"/>
    <p:sldId id="259" r:id="rId8"/>
    <p:sldId id="272" r:id="rId9"/>
    <p:sldId id="273" r:id="rId10"/>
    <p:sldId id="274" r:id="rId11"/>
    <p:sldId id="275" r:id="rId12"/>
    <p:sldId id="276" r:id="rId13"/>
    <p:sldId id="277" r:id="rId14"/>
    <p:sldId id="263" r:id="rId15"/>
    <p:sldId id="264" r:id="rId16"/>
    <p:sldId id="265" r:id="rId17"/>
    <p:sldId id="266" r:id="rId18"/>
    <p:sldId id="280" r:id="rId19"/>
    <p:sldId id="281" r:id="rId20"/>
    <p:sldId id="268" r:id="rId21"/>
    <p:sldId id="269" r:id="rId22"/>
    <p:sldId id="27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1E3A-E127-4832-AEC0-F150AE754C5E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2F12-11BE-4E3D-BB80-52B91647C2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4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where it is, when it is the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2F12-11BE-4E3D-BB80-52B91647C2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2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EE0864C-1EC0-4442-B326-42DA30D6B883}" type="slidenum">
              <a:rPr lang="en-US" altLang="en-US" sz="1200">
                <a:solidFill>
                  <a:srgbClr val="000000"/>
                </a:solidFill>
              </a:rPr>
              <a:pPr/>
              <a:t>19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84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C70287A-97FC-4201-B0A7-ADB9EFA88849}" type="slidenum">
              <a:rPr lang="en-US" altLang="en-US" sz="1200">
                <a:solidFill>
                  <a:srgbClr val="000000"/>
                </a:solidFill>
              </a:rPr>
              <a:pPr/>
              <a:t>20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77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ED9DD7-AF15-4B13-8B6E-DC21605F7342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3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90240C4-D475-430A-AC94-8B303AB94395}" type="slidenum">
              <a:rPr lang="en-US" altLang="en-US" sz="1200">
                <a:solidFill>
                  <a:srgbClr val="000000"/>
                </a:solidFill>
              </a:rPr>
              <a:pPr/>
              <a:t>22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2F12-11BE-4E3D-BB80-52B91647C2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4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</a:t>
            </a:r>
            <a:r>
              <a:rPr lang="en-US" baseline="0" dirty="0" smtClean="0"/>
              <a:t> Photo on the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2F12-11BE-4E3D-BB80-52B91647C2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3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10A11DD-6A9C-47EE-B118-A4635AE1B5D4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3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F54D25D-372D-4C47-A977-E2FAA7FAA9DA}" type="slidenum">
              <a:rPr lang="en-US" altLang="en-US" sz="1200">
                <a:solidFill>
                  <a:srgbClr val="000000"/>
                </a:solidFill>
              </a:rPr>
              <a:pPr/>
              <a:t>14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29650B6-BE00-453B-A583-E86E87E72592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29AB547-2F14-4A52-87EB-D5EBF3384ACC}" type="slidenum">
              <a:rPr lang="en-US" altLang="en-US" sz="1200">
                <a:solidFill>
                  <a:srgbClr val="000000"/>
                </a:solidFill>
              </a:rPr>
              <a:pPr/>
              <a:t>16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1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EE0864C-1EC0-4442-B326-42DA30D6B883}" type="slidenum">
              <a:rPr lang="en-US" altLang="en-US" sz="1200">
                <a:solidFill>
                  <a:srgbClr val="000000"/>
                </a:solidFill>
              </a:rPr>
              <a:pPr/>
              <a:t>17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4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EE0864C-1EC0-4442-B326-42DA30D6B883}" type="slidenum">
              <a:rPr lang="en-US" altLang="en-US" sz="1200">
                <a:solidFill>
                  <a:srgbClr val="000000"/>
                </a:solidFill>
              </a:rPr>
              <a:pPr/>
              <a:t>18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://upload.wikimedia.org/wikipedia/commons/thumb/e/e4/University_of_Arizona_Block_A.svg/1000px-University_of_Arizona_Block_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441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niversity of arizona space grant consortiu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96" y="7937"/>
            <a:ext cx="88490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6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85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7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://upload.wikimedia.org/wikipedia/commons/thumb/e/e4/University_of_Arizona_Block_A.svg/1000px-University_of_Arizona_Block_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6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0"/>
            <a:ext cx="5899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49082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b="1" dirty="0" smtClean="0">
                <a:latin typeface="Arial" panose="020B0604020202020204" pitchFamily="34" charset="0"/>
              </a:rPr>
              <a:t>© 2014-2015 Visual and Autonomous Exploration Systems Research Laboratory at Caltech and the University of Arizona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smtClean="0">
                <a:latin typeface="Arial" panose="020B0604020202020204" pitchFamily="34" charset="0"/>
              </a:rPr>
              <a:t>© 2014-2015 Visual and Autonomous Exploration Systems Research Laboratory at Caltech and the University of Arizona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8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914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 descr="http://upload.wikimedia.org/wikipedia/commons/thumb/e/e4/University_of_Arizona_Block_A.svg/1000px-University_of_Arizona_Block_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6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0"/>
            <a:ext cx="5899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latin typeface="Arial" panose="020B0604020202020204" pitchFamily="34" charset="0"/>
              </a:rPr>
              <a:t>© 2014-2015 Visual and Autonomous Exploration Systems Research Laboratory at Caltech and the University of Arizona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6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82601"/>
            <a:ext cx="914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http://upload.wikimedia.org/wikipedia/commons/thumb/e/e4/University_of_Arizona_Block_A.svg/1000px-University_of_Arizona_Block_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6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0"/>
            <a:ext cx="5899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49082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latin typeface="Arial" panose="020B0604020202020204" pitchFamily="34" charset="0"/>
              </a:rPr>
              <a:t>© 2014-2015 Visual and Autonomous Exploration Systems Research Laboratory at Caltech and the University of Arizona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83680"/>
            <a:ext cx="914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http://upload.wikimedia.org/wikipedia/commons/thumb/e/e4/University_of_Arizona_Block_A.svg/1000px-University_of_Arizona_Block_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6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4" y="0"/>
            <a:ext cx="5899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50000"/>
              </a:spcBef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smtClean="0">
                <a:latin typeface="Arial" panose="020B0604020202020204" pitchFamily="34" charset="0"/>
              </a:rPr>
              <a:t>© 2014-2015 Visual and Autonomous Exploration Systems Research Laboratory at Caltech and the University of Arizona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7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1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AA9FE-04F0-4098-ADB2-7480EDE898E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en-US" b="1" dirty="0" smtClean="0">
                <a:latin typeface="Arial" panose="020B0604020202020204" pitchFamily="34" charset="0"/>
              </a:rPr>
              <a:t>© 2014-2015 Visual and Autonomous Exploration Systems Research Laboratory at Caltech and the University of Arizona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9D7C-686D-414E-9DB2-D030AB59D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0" r:id="rId10"/>
    <p:sldLayoutId id="2147483671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Avoiding Planetary Rover Damage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Automated Path Planning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Michael Flammia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Mentor: Dr. Wolfgang Fink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Tempe, AZ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18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3877" y="1568294"/>
            <a:ext cx="3056246" cy="5217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#2:</a:t>
            </a:r>
          </a:p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gemsres.com/photos/story/res/46231/fi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64" y="2242193"/>
            <a:ext cx="5597645" cy="4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6364" y="630048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Figure </a:t>
            </a:r>
            <a:r>
              <a:rPr lang="en-US" sz="1200" dirty="0" err="1"/>
              <a:t>Credit:https</a:t>
            </a:r>
            <a:r>
              <a:rPr lang="en-US" sz="1200" dirty="0"/>
              <a:t>://</a:t>
            </a:r>
            <a:r>
              <a:rPr lang="en-US" sz="1200" dirty="0" smtClean="0"/>
              <a:t>java.sys-con.com/node/46231/print 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“Diamond Square”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Algorithm (Fournier 1982)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70956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2241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1432241"/>
            <a:ext cx="3657600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263" y="1690689"/>
            <a:ext cx="66877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90688"/>
            <a:ext cx="66877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8304" y="4175441"/>
            <a:ext cx="66877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“Diamond Square” Iteration Number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" y="1690689"/>
            <a:ext cx="9047613" cy="4000555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“Diamond Square” – Final Terrain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Averaging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1" y="2505075"/>
            <a:ext cx="3868340" cy="368458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More complicated code but smaller  (~50 lines)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Much faster to run.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Generates more realistic terrains.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Limited to a matrix with (2^n) + 1 sides.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Diamond Square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9841" y="2505075"/>
            <a:ext cx="3887391" cy="368458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 complicated and larger code (~80 lines)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Very slow to run..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Generates smooth terrains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limits to matrix side length.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Between Algorithms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col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1389063"/>
            <a:ext cx="37385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7" descr="multicolor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53927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174549" y="111125"/>
            <a:ext cx="47949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latin typeface="Arial" panose="020B0604020202020204" pitchFamily="34" charset="0"/>
              </a:rPr>
              <a:t>Simulation Setup</a:t>
            </a: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87325" y="4681538"/>
            <a:ext cx="4712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3D Terrain Map with Altitude/Slope Data</a:t>
            </a:r>
            <a:endParaRPr lang="en-US" altLang="en-US" sz="2000" dirty="0" smtClean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466199" y="4683125"/>
            <a:ext cx="36392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2D Terrain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Roughness/Traversability Map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393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2174549" y="138421"/>
            <a:ext cx="47949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latin typeface="Arial" panose="020B0604020202020204" pitchFamily="34" charset="0"/>
              </a:rPr>
              <a:t>Simulation Setup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827396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65087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optimized rover traverses for six possible constraints:</a:t>
            </a:r>
          </a:p>
          <a:p>
            <a:pPr lvl="1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#0: No mission constraints;</a:t>
            </a:r>
            <a:endParaRPr lang="en-US" altLang="en-US" sz="1400" dirty="0" smtClean="0">
              <a:latin typeface="Arial" panose="020B0604020202020204" pitchFamily="34" charset="0"/>
            </a:endParaRPr>
          </a:p>
          <a:p>
            <a:pPr lvl="1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#1: Minimum traverse length;</a:t>
            </a:r>
            <a:endParaRPr lang="en-US" altLang="en-US" sz="1400" dirty="0" smtClean="0">
              <a:latin typeface="Arial" panose="020B0604020202020204" pitchFamily="34" charset="0"/>
            </a:endParaRPr>
          </a:p>
          <a:p>
            <a:pPr lvl="1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#2: Minimum average terrain roughness;</a:t>
            </a:r>
            <a:endParaRPr lang="en-US" altLang="en-US" sz="1400" dirty="0" smtClean="0">
              <a:latin typeface="Arial" panose="020B0604020202020204" pitchFamily="34" charset="0"/>
            </a:endParaRPr>
          </a:p>
          <a:p>
            <a:pPr lvl="1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#3: Maximum average terrain roughness;</a:t>
            </a:r>
            <a:endParaRPr lang="en-US" altLang="en-US" sz="1400" dirty="0" smtClean="0">
              <a:latin typeface="Arial" panose="020B0604020202020204" pitchFamily="34" charset="0"/>
            </a:endParaRPr>
          </a:p>
          <a:p>
            <a:pPr lvl="1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#4: Minimum average terrain slope;</a:t>
            </a:r>
            <a:endParaRPr lang="en-US" altLang="en-US" sz="1400" dirty="0" smtClean="0">
              <a:latin typeface="Arial" panose="020B0604020202020204" pitchFamily="34" charset="0"/>
            </a:endParaRPr>
          </a:p>
          <a:p>
            <a:pPr lvl="1" algn="just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#5: Maximum average terrain slope.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traverses have same start/end coordinates.</a:t>
            </a:r>
          </a:p>
          <a:p>
            <a:pPr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optimize scenarios #0–#5, 100,000 iterations of RTOP were executed, respectively (~85s on MacBookPro 2.8 GHz Intel Core 2 Duo).</a:t>
            </a:r>
          </a:p>
        </p:txBody>
      </p:sp>
    </p:spTree>
    <p:extLst>
      <p:ext uri="{BB962C8B-B14F-4D97-AF65-F5344CB8AC3E}">
        <p14:creationId xmlns:p14="http://schemas.microsoft.com/office/powerpoint/2010/main" val="212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4" t="18158" r="3914" b="7785"/>
          <a:stretch>
            <a:fillRect/>
          </a:stretch>
        </p:blipFill>
        <p:spPr bwMode="auto">
          <a:xfrm>
            <a:off x="190500" y="708025"/>
            <a:ext cx="8577263" cy="54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376238" y="66675"/>
            <a:ext cx="8391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Results: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 smtClean="0">
                <a:latin typeface="Arial" panose="020B0604020202020204" pitchFamily="34" charset="0"/>
              </a:rPr>
              <a:t>Scenario #1: Shortest Traverse Length</a:t>
            </a:r>
          </a:p>
        </p:txBody>
      </p:sp>
    </p:spTree>
    <p:extLst>
      <p:ext uri="{BB962C8B-B14F-4D97-AF65-F5344CB8AC3E}">
        <p14:creationId xmlns:p14="http://schemas.microsoft.com/office/powerpoint/2010/main" val="35726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376237" y="0"/>
            <a:ext cx="83915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Results: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Arial" panose="020B0604020202020204" pitchFamily="34" charset="0"/>
              </a:rPr>
              <a:t>   Scenarios #2-5: Minimum vs. Maximum Average Terrain Roughness</a:t>
            </a:r>
          </a:p>
        </p:txBody>
      </p:sp>
      <p:pic>
        <p:nvPicPr>
          <p:cNvPr id="23555" name="Picture 7" descr="Macintosh HD:Users:wfink:Arizona:Projects:Space_Grant_2014:Michael_Flammia:scenario_2:2D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3125"/>
          <a:stretch>
            <a:fillRect/>
          </a:stretch>
        </p:blipFill>
        <p:spPr bwMode="auto">
          <a:xfrm>
            <a:off x="188118" y="1114425"/>
            <a:ext cx="3625815" cy="25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Macintosh HD:Users:wfink:Arizona:Projects:Space_Grant_2014:Michael_Flammia:scenario_3:2D_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2792"/>
          <a:stretch>
            <a:fillRect/>
          </a:stretch>
        </p:blipFill>
        <p:spPr bwMode="auto">
          <a:xfrm>
            <a:off x="4718862" y="1100138"/>
            <a:ext cx="3618214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760413"/>
            <a:ext cx="3919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Minimum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roughness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0" y="774700"/>
            <a:ext cx="3919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Maximum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roughness</a:t>
            </a:r>
          </a:p>
        </p:txBody>
      </p:sp>
      <p:pic>
        <p:nvPicPr>
          <p:cNvPr id="9" name="Picture 10" descr="Macintosh HD:Users:wfink:Arizona:Projects:Space_Grant_2014:Michael_Flammia:scenario_4:3D_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19931" r="2721" b="6985"/>
          <a:stretch>
            <a:fillRect/>
          </a:stretch>
        </p:blipFill>
        <p:spPr bwMode="auto">
          <a:xfrm>
            <a:off x="10109" y="3975926"/>
            <a:ext cx="3981832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Macintosh HD:Users:wfink:Arizona:Projects:Space_Grant_2014:Michael_Flammia:scenario_5:3D_5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2379" r="6934" b="10481"/>
          <a:stretch>
            <a:fillRect/>
          </a:stretch>
        </p:blipFill>
        <p:spPr bwMode="auto">
          <a:xfrm>
            <a:off x="4350441" y="3975926"/>
            <a:ext cx="4355056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3219" y="3662361"/>
            <a:ext cx="321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Minimum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844425" y="3636201"/>
            <a:ext cx="3367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Maximum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</p:txBody>
      </p:sp>
    </p:spTree>
    <p:extLst>
      <p:ext uri="{BB962C8B-B14F-4D97-AF65-F5344CB8AC3E}">
        <p14:creationId xmlns:p14="http://schemas.microsoft.com/office/powerpoint/2010/main" val="39578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376237" y="0"/>
            <a:ext cx="83915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Results: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Arial" panose="020B0604020202020204" pitchFamily="34" charset="0"/>
              </a:rPr>
              <a:t>Scenarios #4-5: Minimum vs. Maximum Average Terrain Slope</a:t>
            </a:r>
          </a:p>
        </p:txBody>
      </p:sp>
      <p:pic>
        <p:nvPicPr>
          <p:cNvPr id="9" name="Picture 10" descr="Macintosh HD:Users:wfink:Arizona:Projects:Space_Grant_2014:Michael_Flammia:scenario_4:3D_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19931" r="2721" b="6985"/>
          <a:stretch>
            <a:fillRect/>
          </a:stretch>
        </p:blipFill>
        <p:spPr bwMode="auto">
          <a:xfrm>
            <a:off x="-8129" y="2709482"/>
            <a:ext cx="3981832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Macintosh HD:Users:wfink:Arizona:Projects:Space_Grant_2014:Michael_Flammia:scenario_5:3D_5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2379" r="6934" b="10481"/>
          <a:stretch>
            <a:fillRect/>
          </a:stretch>
        </p:blipFill>
        <p:spPr bwMode="auto">
          <a:xfrm>
            <a:off x="4350441" y="2709482"/>
            <a:ext cx="4355056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6237" y="1230689"/>
            <a:ext cx="3213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Minimum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844425" y="1230689"/>
            <a:ext cx="33670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Maximum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</p:txBody>
      </p:sp>
    </p:spTree>
    <p:extLst>
      <p:ext uri="{BB962C8B-B14F-4D97-AF65-F5344CB8AC3E}">
        <p14:creationId xmlns:p14="http://schemas.microsoft.com/office/powerpoint/2010/main" val="26315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376237" y="0"/>
            <a:ext cx="83915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Results: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Arial" panose="020B0604020202020204" pitchFamily="34" charset="0"/>
              </a:rPr>
              <a:t>Scenarios #2-3: Min. vs. Max. Average Terrain Roughness</a:t>
            </a:r>
          </a:p>
        </p:txBody>
      </p:sp>
      <p:pic>
        <p:nvPicPr>
          <p:cNvPr id="23555" name="Picture 7" descr="Macintosh HD:Users:wfink:Arizona:Projects:Space_Grant_2014:Michael_Flammia:scenario_2:2D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3125"/>
          <a:stretch>
            <a:fillRect/>
          </a:stretch>
        </p:blipFill>
        <p:spPr bwMode="auto">
          <a:xfrm>
            <a:off x="146861" y="1310138"/>
            <a:ext cx="3625815" cy="253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Macintosh HD:Users:wfink:Arizona:Projects:Space_Grant_2014:Michael_Flammia:scenario_3:2D_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2792"/>
          <a:stretch>
            <a:fillRect/>
          </a:stretch>
        </p:blipFill>
        <p:spPr bwMode="auto">
          <a:xfrm>
            <a:off x="4722662" y="1310138"/>
            <a:ext cx="3618214" cy="253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944562"/>
            <a:ext cx="3919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Minimum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roughness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1998" y="944561"/>
            <a:ext cx="39195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Maximum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roughness</a:t>
            </a:r>
          </a:p>
        </p:txBody>
      </p:sp>
      <p:pic>
        <p:nvPicPr>
          <p:cNvPr id="13" name="Picture 6" descr="colo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23" y="3843026"/>
            <a:ext cx="3048149" cy="26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5760" y="1463040"/>
            <a:ext cx="8467725" cy="45259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Rover Traverse-Optimizing Planner (RTOP)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Setup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 and Outlook</a:t>
            </a:r>
          </a:p>
        </p:txBody>
      </p:sp>
    </p:spTree>
    <p:extLst>
      <p:ext uri="{BB962C8B-B14F-4D97-AF65-F5344CB8AC3E}">
        <p14:creationId xmlns:p14="http://schemas.microsoft.com/office/powerpoint/2010/main" val="18121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376238" y="66675"/>
            <a:ext cx="839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Arial" panose="020B0604020202020204" pitchFamily="34" charset="0"/>
              </a:rPr>
              <a:t>RTOP Results: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latin typeface="Arial" panose="020B0604020202020204" pitchFamily="34" charset="0"/>
              </a:rPr>
              <a:t>Scenarios #4/5: x/z-plane and y/z-plane traverse profiles</a:t>
            </a:r>
          </a:p>
        </p:txBody>
      </p:sp>
      <p:pic>
        <p:nvPicPr>
          <p:cNvPr id="27650" name="Picture 5" descr="Macintosh HD:Users:wfink:Arizona:Projects:Space_Grant_2014:Michael_Flammia:scenario_4:2D_xz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3143"/>
          <a:stretch>
            <a:fillRect/>
          </a:stretch>
        </p:blipFill>
        <p:spPr bwMode="auto">
          <a:xfrm>
            <a:off x="0" y="777875"/>
            <a:ext cx="4114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Macintosh HD:Users:wfink:Arizona:Projects:Space_Grant_2014:Michael_Flammia:scenario_4:2D_yz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3143"/>
          <a:stretch>
            <a:fillRect/>
          </a:stretch>
        </p:blipFill>
        <p:spPr bwMode="auto">
          <a:xfrm>
            <a:off x="0" y="3654425"/>
            <a:ext cx="4114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Macintosh HD:Users:wfink:Arizona:Projects:Space_Grant_2014:Michael_Flammia:scenario_5:2D_xz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3143"/>
          <a:stretch>
            <a:fillRect/>
          </a:stretch>
        </p:blipFill>
        <p:spPr bwMode="auto">
          <a:xfrm>
            <a:off x="5029200" y="777875"/>
            <a:ext cx="4114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Macintosh HD:Users:wfink:Arizona:Projects:Space_Grant_2014:Michael_Flammia:scenario_5:2D_yz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3143"/>
          <a:stretch>
            <a:fillRect/>
          </a:stretch>
        </p:blipFill>
        <p:spPr bwMode="auto">
          <a:xfrm>
            <a:off x="5029200" y="3654425"/>
            <a:ext cx="4114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555625" y="827088"/>
            <a:ext cx="3262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Minimum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Arial" panose="020B0604020202020204" pitchFamily="34" charset="0"/>
              </a:rPr>
              <a:t>x/z-plane traverse profile</a:t>
            </a:r>
            <a:endParaRPr lang="en-US" altLang="en-US" sz="1600" dirty="0" smtClean="0"/>
          </a:p>
        </p:txBody>
      </p:sp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5572125" y="836613"/>
            <a:ext cx="325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Maximum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Arial" panose="020B0604020202020204" pitchFamily="34" charset="0"/>
              </a:rPr>
              <a:t>x/z-plane traverse profile</a:t>
            </a:r>
            <a:endParaRPr lang="en-US" altLang="en-US" sz="1600" dirty="0" smtClean="0"/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5568950" y="3709988"/>
            <a:ext cx="3252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Maximum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Arial" panose="020B0604020202020204" pitchFamily="34" charset="0"/>
              </a:rPr>
              <a:t>y/z-plane traverse profile</a:t>
            </a:r>
            <a:endParaRPr lang="en-US" altLang="en-US" sz="1600" dirty="0" smtClean="0"/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552450" y="3713163"/>
            <a:ext cx="3263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i="1" dirty="0" smtClean="0">
                <a:latin typeface="Arial" panose="020B0604020202020204" pitchFamily="34" charset="0"/>
              </a:rPr>
              <a:t>Minimum</a:t>
            </a:r>
            <a:r>
              <a:rPr lang="en-US" altLang="en-US" sz="1600" b="1" dirty="0" smtClean="0">
                <a:latin typeface="Arial" panose="020B0604020202020204" pitchFamily="34" charset="0"/>
              </a:rPr>
              <a:t> average terrain slope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latin typeface="Arial" panose="020B0604020202020204" pitchFamily="34" charset="0"/>
              </a:rPr>
              <a:t>y/z-plane traverse profile</a:t>
            </a: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972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262" r="50671" b="9137"/>
          <a:stretch>
            <a:fillRect/>
          </a:stretch>
        </p:blipFill>
        <p:spPr bwMode="auto">
          <a:xfrm>
            <a:off x="682625" y="1409700"/>
            <a:ext cx="7780338" cy="44862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127001" dir="2700000" algn="tl" rotWithShape="0">
              <a:srgbClr val="808080">
                <a:alpha val="8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76238" y="66675"/>
            <a:ext cx="83915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RTOP Results: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Summary of Simulation Results for Scenarios #0-#5</a:t>
            </a:r>
          </a:p>
        </p:txBody>
      </p:sp>
    </p:spTree>
    <p:extLst>
      <p:ext uri="{BB962C8B-B14F-4D97-AF65-F5344CB8AC3E}">
        <p14:creationId xmlns:p14="http://schemas.microsoft.com/office/powerpoint/2010/main" val="8562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961345" y="111125"/>
            <a:ext cx="52229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Conclusion and Outlook</a:t>
            </a:r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801688"/>
            <a:ext cx="9144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RTOP can optimize for several different user-defined mission constraints simultaneously.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 traverse path can be split into several segments, each with its own goal/scenario.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Frequent mission replanning can occur based on terrain data gathered in-situ.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RTOP to real Mars topographic and associated terrain roughness/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traversability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data.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Compare RTOP-results to traverses chosen by mission planners.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0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 of A Space Grant Consortium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Wolfgang Fink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the Visual and Autonomous Explorations Systems Research Laboratory at Caltech and the University of Arizona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UA Space Grant Intern Advisors</a:t>
            </a:r>
          </a:p>
        </p:txBody>
      </p:sp>
    </p:spTree>
    <p:extLst>
      <p:ext uri="{BB962C8B-B14F-4D97-AF65-F5344CB8AC3E}">
        <p14:creationId xmlns:p14="http://schemas.microsoft.com/office/powerpoint/2010/main" val="20636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850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Orbital mapping of terrain for path planning.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3 km. images showed wheel damage.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Planetary scientist use terrain data to laboriously plot ideal path to Mount Sharp.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Curiosity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arrived at mount sharp and readies to ascend the mountain.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504182"/>
            <a:ext cx="3136426" cy="2672780"/>
          </a:xfrm>
        </p:spPr>
      </p:pic>
      <p:sp>
        <p:nvSpPr>
          <p:cNvPr id="6" name="TextBox 5"/>
          <p:cNvSpPr txBox="1"/>
          <p:nvPr/>
        </p:nvSpPr>
        <p:spPr>
          <a:xfrm>
            <a:off x="4761363" y="6239728"/>
            <a:ext cx="28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[Image Credits: NASA/JPL-Caltech/MSSS]</a:t>
            </a:r>
            <a:endParaRPr lang="en-US" sz="1200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4" t="20696" r="7843" b="29553"/>
          <a:stretch/>
        </p:blipFill>
        <p:spPr bwMode="auto">
          <a:xfrm>
            <a:off x="5970896" y="1690689"/>
            <a:ext cx="2544454" cy="271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197363" y="3698543"/>
            <a:ext cx="1124661" cy="114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Rover Traverse-Optimizing Planner (RTOP)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Rover Traverse Optimizing Planner (RTOP).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system to rapidly generate optimal rover traverses.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Uses Stochastic Optimization Framework (SOF; Fink 2008).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Accounts for less defined and changing real world environments.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Minimized traverse length while optimizing user-defined mission constraints.</a:t>
            </a:r>
          </a:p>
        </p:txBody>
      </p:sp>
    </p:spTree>
    <p:extLst>
      <p:ext uri="{BB962C8B-B14F-4D97-AF65-F5344CB8AC3E}">
        <p14:creationId xmlns:p14="http://schemas.microsoft.com/office/powerpoint/2010/main" val="38633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1921121" y="32247"/>
            <a:ext cx="51925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 smtClean="0">
                <a:latin typeface="Arial" panose="020B0604020202020204" pitchFamily="34" charset="0"/>
              </a:rPr>
              <a:t>SOF as applied to RTOP</a:t>
            </a:r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801688"/>
            <a:ext cx="9144000" cy="26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traverse path optimization, SOF minimizes Euclidian distance, but lets the path wander while optimizing for user-defined mission constraints.</a:t>
            </a:r>
          </a:p>
          <a:p>
            <a:pPr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traverses are compared against the constraints and optimization is reiterated a user-defined number of times.</a:t>
            </a:r>
          </a:p>
        </p:txBody>
      </p:sp>
    </p:spTree>
    <p:extLst>
      <p:ext uri="{BB962C8B-B14F-4D97-AF65-F5344CB8AC3E}">
        <p14:creationId xmlns:p14="http://schemas.microsoft.com/office/powerpoint/2010/main" val="29772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Terrain Roughness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977493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in MATLAB.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Starts from a matrix of “random white noise”.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Expands pixel of white noise to adjacent and diagonal pixels.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Runs a user defined number of times.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148" y="1825625"/>
            <a:ext cx="2011680" cy="1649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148" y="4098514"/>
            <a:ext cx="2011680" cy="1669378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3" idx="2"/>
            <a:endCxn id="16" idx="0"/>
          </p:cNvCxnSpPr>
          <p:nvPr/>
        </p:nvCxnSpPr>
        <p:spPr>
          <a:xfrm>
            <a:off x="6993988" y="3475364"/>
            <a:ext cx="0" cy="6231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8" t="7965" r="8889" b="10775"/>
          <a:stretch/>
        </p:blipFill>
        <p:spPr>
          <a:xfrm>
            <a:off x="628650" y="2470481"/>
            <a:ext cx="3657600" cy="365760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t="8599" r="34043" b="10343"/>
          <a:stretch/>
        </p:blipFill>
        <p:spPr>
          <a:xfrm>
            <a:off x="4857750" y="2470481"/>
            <a:ext cx="3657600" cy="3657600"/>
          </a:xfrm>
        </p:spPr>
      </p:pic>
      <p:cxnSp>
        <p:nvCxnSpPr>
          <p:cNvPr id="8" name="Straight Arrow Connector 7"/>
          <p:cNvCxnSpPr>
            <a:stCxn id="3" idx="3"/>
            <a:endCxn id="5" idx="1"/>
          </p:cNvCxnSpPr>
          <p:nvPr/>
        </p:nvCxnSpPr>
        <p:spPr>
          <a:xfrm>
            <a:off x="4286250" y="4299281"/>
            <a:ext cx="57150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650" y="20549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Seed: Iteration #0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0" y="205498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Final: Iteration #100,000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Terrain Roughness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Altitude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– Random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Averaging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#1: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 a matrix   randomly populated user defined numbers.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random point in matrix and set that point equal to the average of its diagonals.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 the points above, below, left of, and right of the center to the average of the values vertical to or horizontal to the element.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Runs user defined number of iterations.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625" y="1757268"/>
            <a:ext cx="1377369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81" y="3197225"/>
            <a:ext cx="1377369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26" y="4570603"/>
            <a:ext cx="1377369" cy="1371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572000" y="1823380"/>
            <a:ext cx="4427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(1)</a:t>
            </a:r>
            <a:endPara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18" idx="3"/>
            <a:endCxn id="20" idx="0"/>
          </p:cNvCxnSpPr>
          <p:nvPr/>
        </p:nvCxnSpPr>
        <p:spPr>
          <a:xfrm>
            <a:off x="6334994" y="2443068"/>
            <a:ext cx="1491672" cy="7541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24" idx="3"/>
          </p:cNvCxnSpPr>
          <p:nvPr/>
        </p:nvCxnSpPr>
        <p:spPr>
          <a:xfrm flipH="1">
            <a:off x="6334995" y="4568825"/>
            <a:ext cx="1491671" cy="687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859455" y="2484993"/>
            <a:ext cx="4427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9455" y="4911725"/>
            <a:ext cx="44275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(3)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4513" y="2192712"/>
            <a:ext cx="464024" cy="48224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33915" y="4816190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68035" y="5709123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779825" y="4816190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970895" y="5032510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779824" y="5704099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072416" y="5047627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-5400000">
            <a:off x="5072416" y="5497277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-5400000">
            <a:off x="5979989" y="5497277"/>
            <a:ext cx="2729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63120" y="3218187"/>
            <a:ext cx="1352230" cy="1329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150549" y="3227873"/>
            <a:ext cx="1352230" cy="1329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292"/>
            <a:ext cx="9144000" cy="38230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Terrain Data Maps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Averaging – Final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Altitude Map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774</Words>
  <Application>Microsoft Office PowerPoint</Application>
  <PresentationFormat>On-screen Show (4:3)</PresentationFormat>
  <Paragraphs>131</Paragraphs>
  <Slides>23</Slides>
  <Notes>13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Times New Roman</vt:lpstr>
      <vt:lpstr>Office Theme</vt:lpstr>
      <vt:lpstr>Avoiding Planetary Rover Damage  by Automated Path Planning</vt:lpstr>
      <vt:lpstr>Outline</vt:lpstr>
      <vt:lpstr>Introduction</vt:lpstr>
      <vt:lpstr>Rover Traverse-Optimizing Planner (RTOP)</vt:lpstr>
      <vt:lpstr>PowerPoint Presentation</vt:lpstr>
      <vt:lpstr>Generating Terrain Data Maps Terrain Roughness</vt:lpstr>
      <vt:lpstr>PowerPoint Presentation</vt:lpstr>
      <vt:lpstr>Generating Terrain Data Maps Altitude Generation – Random Averaging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Avoiding Planetary Rover Damage by Automated Path Planning</dc:title>
  <dc:creator>Michael Flammia</dc:creator>
  <cp:lastModifiedBy>Michael Flammia</cp:lastModifiedBy>
  <cp:revision>43</cp:revision>
  <dcterms:created xsi:type="dcterms:W3CDTF">2015-03-24T00:41:26Z</dcterms:created>
  <dcterms:modified xsi:type="dcterms:W3CDTF">2015-04-04T01:39:45Z</dcterms:modified>
</cp:coreProperties>
</file>