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6" r:id="rId3"/>
    <p:sldId id="257" r:id="rId4"/>
    <p:sldId id="289" r:id="rId5"/>
    <p:sldId id="258" r:id="rId6"/>
    <p:sldId id="291" r:id="rId7"/>
    <p:sldId id="269" r:id="rId8"/>
    <p:sldId id="262" r:id="rId9"/>
    <p:sldId id="292" r:id="rId10"/>
    <p:sldId id="293" r:id="rId11"/>
    <p:sldId id="263" r:id="rId12"/>
    <p:sldId id="264" r:id="rId13"/>
    <p:sldId id="265" r:id="rId14"/>
    <p:sldId id="274" r:id="rId15"/>
    <p:sldId id="267" r:id="rId16"/>
    <p:sldId id="273" r:id="rId17"/>
    <p:sldId id="277" r:id="rId18"/>
    <p:sldId id="278" r:id="rId19"/>
    <p:sldId id="268" r:id="rId20"/>
    <p:sldId id="279" r:id="rId21"/>
    <p:sldId id="280" r:id="rId22"/>
    <p:sldId id="281" r:id="rId23"/>
    <p:sldId id="282" r:id="rId24"/>
    <p:sldId id="285" r:id="rId25"/>
    <p:sldId id="284" r:id="rId26"/>
    <p:sldId id="270" r:id="rId27"/>
    <p:sldId id="271" r:id="rId28"/>
    <p:sldId id="272" r:id="rId29"/>
    <p:sldId id="260" r:id="rId30"/>
    <p:sldId id="286" r:id="rId31"/>
    <p:sldId id="261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50" y="0"/>
            <a:ext cx="5544239" cy="121845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GCC </a:t>
            </a:r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ASCEND 2</a:t>
            </a:r>
            <a:endParaRPr lang="en-US" sz="6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552" y="6405353"/>
            <a:ext cx="6858000" cy="46318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Low Cost of Entry Wireless Mobile Network 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ummingBoard-i2eX-02-562x4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19016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097280" y="762170"/>
            <a:ext cx="6845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534239"/>
                </a:solidFill>
              </a:rPr>
              <a:t>SolidRun</a:t>
            </a:r>
            <a:r>
              <a:rPr lang="en-US" sz="3600" dirty="0">
                <a:solidFill>
                  <a:srgbClr val="534239"/>
                </a:solidFill>
              </a:rPr>
              <a:t> i2ex </a:t>
            </a:r>
            <a:r>
              <a:rPr lang="en-US" sz="3600" dirty="0" err="1">
                <a:solidFill>
                  <a:srgbClr val="534239"/>
                </a:solidFill>
              </a:rPr>
              <a:t>Hummingboard</a:t>
            </a:r>
            <a:endParaRPr lang="en-US" sz="3600" dirty="0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Ubiquiti</a:t>
            </a:r>
            <a:r>
              <a:rPr lang="en-US" sz="3600" dirty="0" smtClean="0"/>
              <a:t> Bullet-M/</a:t>
            </a:r>
            <a:r>
              <a:rPr lang="en-US" sz="3600" dirty="0" err="1" smtClean="0"/>
              <a:t>NanoBridge</a:t>
            </a:r>
            <a:endParaRPr lang="en-US" sz="3600" dirty="0"/>
          </a:p>
        </p:txBody>
      </p:sp>
      <p:pic>
        <p:nvPicPr>
          <p:cNvPr id="4" name="Content Placeholder 3" descr="bullet_titanium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67" r="-33667"/>
          <a:stretch>
            <a:fillRect/>
          </a:stretch>
        </p:blipFill>
        <p:spPr>
          <a:xfrm>
            <a:off x="-700089" y="2180241"/>
            <a:ext cx="6630361" cy="3640137"/>
          </a:xfrm>
        </p:spPr>
      </p:pic>
      <p:pic>
        <p:nvPicPr>
          <p:cNvPr id="5" name="Picture 4" descr="41Et-mOLQ9L._SY3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201037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Graphically</a:t>
            </a:r>
            <a:endParaRPr lang="en-US" dirty="0"/>
          </a:p>
        </p:txBody>
      </p:sp>
      <p:pic>
        <p:nvPicPr>
          <p:cNvPr id="4" name="Content Placeholder 3" descr="Bullet M2 as repeater mod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1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50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full HD video</a:t>
            </a:r>
          </a:p>
          <a:p>
            <a:r>
              <a:rPr lang="en-US" dirty="0" smtClean="0"/>
              <a:t>Stream real-time video and data to local network</a:t>
            </a:r>
          </a:p>
          <a:p>
            <a:r>
              <a:rPr lang="en-US" dirty="0" smtClean="0"/>
              <a:t>Host server to capture data, present in usable format.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6" y="4375303"/>
            <a:ext cx="637509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approaches</a:t>
            </a:r>
          </a:p>
          <a:p>
            <a:pPr lvl="1"/>
            <a:r>
              <a:rPr lang="en-US" dirty="0" smtClean="0"/>
              <a:t>Difficulties</a:t>
            </a:r>
          </a:p>
          <a:p>
            <a:pPr lvl="2"/>
            <a:r>
              <a:rPr lang="en-US" dirty="0" smtClean="0"/>
              <a:t>Stable environment</a:t>
            </a:r>
          </a:p>
          <a:p>
            <a:pPr lvl="2"/>
            <a:r>
              <a:rPr lang="en-US" dirty="0" smtClean="0"/>
              <a:t>Android rapid development support</a:t>
            </a:r>
          </a:p>
          <a:p>
            <a:pPr lvl="1"/>
            <a:r>
              <a:rPr lang="en-US" dirty="0" smtClean="0"/>
              <a:t>Solutions</a:t>
            </a:r>
          </a:p>
          <a:p>
            <a:pPr lvl="2"/>
            <a:r>
              <a:rPr lang="en-US" dirty="0" smtClean="0"/>
              <a:t>Changed development location.</a:t>
            </a:r>
          </a:p>
          <a:p>
            <a:pPr lvl="2"/>
            <a:r>
              <a:rPr lang="en-US" dirty="0" smtClean="0"/>
              <a:t>Changed systems</a:t>
            </a:r>
          </a:p>
        </p:txBody>
      </p:sp>
    </p:spTree>
    <p:extLst>
      <p:ext uri="{BB962C8B-B14F-4D97-AF65-F5344CB8AC3E}">
        <p14:creationId xmlns:p14="http://schemas.microsoft.com/office/powerpoint/2010/main" val="182273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err="1" smtClean="0"/>
              <a:t>Technicals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Debian</a:t>
            </a:r>
            <a:r>
              <a:rPr lang="en-US" dirty="0" smtClean="0"/>
              <a:t> Jessie</a:t>
            </a:r>
          </a:p>
          <a:p>
            <a:pPr lvl="1"/>
            <a:r>
              <a:rPr lang="en-US" dirty="0" smtClean="0"/>
              <a:t>Mostly supported but out of date kernel</a:t>
            </a:r>
          </a:p>
          <a:p>
            <a:r>
              <a:rPr lang="en-US" dirty="0" err="1" smtClean="0"/>
              <a:t>Debian</a:t>
            </a:r>
            <a:r>
              <a:rPr lang="en-US" dirty="0" smtClean="0"/>
              <a:t> Wheezy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out of the box solutions.</a:t>
            </a:r>
          </a:p>
          <a:p>
            <a:pPr lvl="1"/>
            <a:r>
              <a:rPr lang="en-US" dirty="0" smtClean="0"/>
              <a:t>Large support community</a:t>
            </a:r>
          </a:p>
          <a:p>
            <a:pPr lvl="1"/>
            <a:r>
              <a:rPr lang="en-US" dirty="0" smtClean="0"/>
              <a:t>Camera – Initial attempts and final solution</a:t>
            </a:r>
          </a:p>
          <a:p>
            <a:pPr lvl="1"/>
            <a:r>
              <a:rPr lang="en-US" dirty="0" smtClean="0"/>
              <a:t>GPS – Ease of use</a:t>
            </a:r>
          </a:p>
        </p:txBody>
      </p:sp>
    </p:spTree>
    <p:extLst>
      <p:ext uri="{BB962C8B-B14F-4D97-AF65-F5344CB8AC3E}">
        <p14:creationId xmlns:p14="http://schemas.microsoft.com/office/powerpoint/2010/main" val="9851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1" b="-76861"/>
          <a:stretch/>
        </p:blipFill>
        <p:spPr>
          <a:xfrm>
            <a:off x="686437" y="4693185"/>
            <a:ext cx="7862652" cy="766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Ubiquiti</a:t>
            </a:r>
            <a:r>
              <a:rPr lang="en-US" dirty="0" smtClean="0"/>
              <a:t> Bullet connected to a Hummingboard-i2ex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Ubiquiti</a:t>
            </a:r>
            <a:r>
              <a:rPr lang="en-US" dirty="0" smtClean="0"/>
              <a:t> </a:t>
            </a:r>
            <a:r>
              <a:rPr lang="en-US" dirty="0" err="1" smtClean="0"/>
              <a:t>NanoBeam</a:t>
            </a:r>
            <a:r>
              <a:rPr lang="en-US" dirty="0" smtClean="0"/>
              <a:t> connected to a laptop</a:t>
            </a:r>
          </a:p>
          <a:p>
            <a:r>
              <a:rPr lang="en-US" dirty="0" smtClean="0"/>
              <a:t>Both devices set up as a wireless bridge</a:t>
            </a:r>
          </a:p>
          <a:p>
            <a:r>
              <a:rPr lang="en-US" dirty="0" smtClean="0"/>
              <a:t>Initial testing was done across </a:t>
            </a:r>
            <a:r>
              <a:rPr lang="en-US" dirty="0" smtClean="0"/>
              <a:t>10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BMP180 pressure/temperature sensor</a:t>
            </a:r>
          </a:p>
          <a:p>
            <a:r>
              <a:rPr lang="en-US" dirty="0" smtClean="0"/>
              <a:t>Communicating to the </a:t>
            </a:r>
            <a:r>
              <a:rPr lang="en-US" dirty="0" err="1" smtClean="0"/>
              <a:t>Hummingboard</a:t>
            </a:r>
            <a:r>
              <a:rPr lang="en-US" dirty="0" smtClean="0"/>
              <a:t> via I2C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SMBus</a:t>
            </a:r>
            <a:r>
              <a:rPr lang="en-US" dirty="0" smtClean="0"/>
              <a:t> protocol</a:t>
            </a:r>
          </a:p>
          <a:p>
            <a:r>
              <a:rPr lang="en-US" dirty="0" smtClean="0"/>
              <a:t>Library programmed in Python using the python-</a:t>
            </a:r>
            <a:r>
              <a:rPr lang="en-US" dirty="0" err="1"/>
              <a:t>s</a:t>
            </a:r>
            <a:r>
              <a:rPr lang="en-US" dirty="0" err="1" smtClean="0"/>
              <a:t>mbus</a:t>
            </a:r>
            <a:r>
              <a:rPr lang="en-US" dirty="0" smtClean="0"/>
              <a:t> module</a:t>
            </a:r>
          </a:p>
          <a:p>
            <a:r>
              <a:rPr lang="en-US" dirty="0" smtClean="0"/>
              <a:t>Temperature testing done using a digital thermometer</a:t>
            </a:r>
          </a:p>
          <a:p>
            <a:r>
              <a:rPr lang="en-US" dirty="0" smtClean="0"/>
              <a:t>Pressure testing done using the elevation of the nearest weather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Adhering to weight limitations</a:t>
            </a:r>
          </a:p>
          <a:p>
            <a:r>
              <a:rPr lang="en-US" dirty="0" smtClean="0"/>
              <a:t>Structural integrity</a:t>
            </a:r>
          </a:p>
          <a:p>
            <a:r>
              <a:rPr lang="en-US" dirty="0" smtClean="0"/>
              <a:t>Mechanically fastening components</a:t>
            </a:r>
          </a:p>
          <a:p>
            <a:r>
              <a:rPr lang="en-US" dirty="0" smtClean="0"/>
              <a:t>System assembly as a whole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00" y="4048698"/>
            <a:ext cx="3224269" cy="24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70" y="2364367"/>
            <a:ext cx="2707481" cy="2643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0660" y="3097465"/>
            <a:ext cx="4457700" cy="2121694"/>
            <a:chOff x="514025" y="3147471"/>
            <a:chExt cx="4457700" cy="2121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025" y="3147471"/>
              <a:ext cx="2364581" cy="21216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606" y="3147471"/>
              <a:ext cx="2093119" cy="212169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381" y="3044913"/>
            <a:ext cx="3127339" cy="22267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/>
          <a:lstStyle/>
          <a:p>
            <a:r>
              <a:rPr lang="en-US" dirty="0" smtClean="0"/>
              <a:t>Antenna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8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100" y="635028"/>
            <a:ext cx="7454359" cy="1117571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1193" y="1869139"/>
            <a:ext cx="8242479" cy="4541048"/>
          </a:xfrm>
        </p:spPr>
        <p:txBody>
          <a:bodyPr/>
          <a:lstStyle/>
          <a:p>
            <a:r>
              <a:rPr lang="en-US" dirty="0" smtClean="0"/>
              <a:t>Assemble and configure system featuring Embedded System, GPS, Altimeter, and Radio</a:t>
            </a:r>
          </a:p>
          <a:p>
            <a:r>
              <a:rPr lang="en-US" dirty="0" smtClean="0"/>
              <a:t>Demonstrate the employability of supplemental networking by streaming live video</a:t>
            </a:r>
          </a:p>
          <a:p>
            <a:r>
              <a:rPr lang="en-US" dirty="0" smtClean="0"/>
              <a:t>Develop and configure necessary topology for fully functional WMN; </a:t>
            </a:r>
          </a:p>
          <a:p>
            <a:r>
              <a:rPr lang="en-US" dirty="0" smtClean="0"/>
              <a:t>Correct and Improve </a:t>
            </a:r>
            <a:r>
              <a:rPr lang="en-US" dirty="0" err="1" smtClean="0"/>
              <a:t>PtP</a:t>
            </a:r>
            <a:r>
              <a:rPr lang="en-US" dirty="0" smtClean="0"/>
              <a:t> system for future </a:t>
            </a:r>
            <a:r>
              <a:rPr lang="en-US" dirty="0" err="1" smtClean="0"/>
              <a:t>PtMP</a:t>
            </a:r>
            <a:r>
              <a:rPr lang="en-US" dirty="0" smtClean="0"/>
              <a:t> employment</a:t>
            </a:r>
          </a:p>
          <a:p>
            <a:r>
              <a:rPr lang="en-US" dirty="0" smtClean="0"/>
              <a:t>Evaluate shortcomings of COTS comp. inclusions</a:t>
            </a:r>
          </a:p>
          <a:p>
            <a:r>
              <a:rPr lang="en-US" dirty="0" smtClean="0"/>
              <a:t>Non-Deterministic Team Management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1" y="2390756"/>
            <a:ext cx="2707481" cy="264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84" y="3001416"/>
            <a:ext cx="1485900" cy="207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434" y="2999500"/>
            <a:ext cx="2114550" cy="18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533" y="3342897"/>
            <a:ext cx="2764631" cy="259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415" y="2377756"/>
            <a:ext cx="2264569" cy="214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81" y="3617932"/>
            <a:ext cx="4583798" cy="1021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477" y="4985829"/>
            <a:ext cx="1174607" cy="136789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2500" y="5334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Antenna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933991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39" y="3147471"/>
            <a:ext cx="3216961" cy="2533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95" y="3240145"/>
            <a:ext cx="4453913" cy="234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01" y="2427089"/>
            <a:ext cx="2700338" cy="2428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5334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Antenna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561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69" y="2393156"/>
            <a:ext cx="2700338" cy="242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8" y="3077601"/>
            <a:ext cx="4403063" cy="2837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205" y="3043668"/>
            <a:ext cx="557213" cy="28717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2500" y="5334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Antenna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7349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64935">
            <a:off x="406856" y="3315925"/>
            <a:ext cx="2808280" cy="2655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90529">
            <a:off x="4259249" y="1151731"/>
            <a:ext cx="1397256" cy="1281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134">
            <a:off x="3567455" y="3232125"/>
            <a:ext cx="5576545" cy="2822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062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45" y="3771478"/>
            <a:ext cx="2465567" cy="2460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01" y="532315"/>
            <a:ext cx="3648288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04" y="532315"/>
            <a:ext cx="3429000" cy="28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Directional LOS Precision</a:t>
            </a:r>
          </a:p>
          <a:p>
            <a:r>
              <a:rPr lang="en-US" dirty="0" smtClean="0"/>
              <a:t>Using GPS Coordinates with Numerical Method/Vector Auto Regression to Best “follow” Payload</a:t>
            </a:r>
          </a:p>
          <a:p>
            <a:r>
              <a:rPr lang="en-US" dirty="0" smtClean="0"/>
              <a:t>Accuracy Allows Weak Omni-Directional to Transmit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311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Transfer</a:t>
            </a:r>
            <a:endParaRPr lang="en-US" dirty="0"/>
          </a:p>
        </p:txBody>
      </p:sp>
      <p:pic>
        <p:nvPicPr>
          <p:cNvPr id="4" name="Content Placeholder 3" descr="fig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8" r="-23908"/>
          <a:stretch>
            <a:fillRect/>
          </a:stretch>
        </p:blipFill>
        <p:spPr>
          <a:xfrm>
            <a:off x="1096963" y="2084388"/>
            <a:ext cx="6950075" cy="3640137"/>
          </a:xfrm>
        </p:spPr>
      </p:pic>
    </p:spTree>
    <p:extLst>
      <p:ext uri="{BB962C8B-B14F-4D97-AF65-F5344CB8AC3E}">
        <p14:creationId xmlns:p14="http://schemas.microsoft.com/office/powerpoint/2010/main" val="396921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Relation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9" r="1762" b="1139"/>
          <a:stretch/>
        </p:blipFill>
        <p:spPr>
          <a:xfrm>
            <a:off x="5213050" y="2132221"/>
            <a:ext cx="3450340" cy="3115743"/>
          </a:xfrm>
        </p:spPr>
      </p:pic>
      <p:pic>
        <p:nvPicPr>
          <p:cNvPr id="5" name="Picture 4" descr="Construction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2" y="1928150"/>
            <a:ext cx="3362376" cy="3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7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&amp; Resources</a:t>
            </a:r>
          </a:p>
          <a:p>
            <a:r>
              <a:rPr lang="en-US" dirty="0" smtClean="0"/>
              <a:t>Weight Limitations / Available Power</a:t>
            </a:r>
          </a:p>
          <a:p>
            <a:r>
              <a:rPr lang="en-US" dirty="0" smtClean="0"/>
              <a:t>Necessary Proficiency with Android API </a:t>
            </a:r>
          </a:p>
          <a:p>
            <a:r>
              <a:rPr lang="en-US" dirty="0" smtClean="0"/>
              <a:t>Geodesic Telemetry and Triangulation</a:t>
            </a:r>
          </a:p>
          <a:p>
            <a:r>
              <a:rPr lang="en-US" dirty="0" smtClean="0"/>
              <a:t>Numerical Methods/Complex Analysis for Mapping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18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Raw Data</a:t>
            </a:r>
          </a:p>
          <a:p>
            <a:pPr lvl="1"/>
            <a:r>
              <a:rPr lang="en-US" dirty="0" smtClean="0"/>
              <a:t>6 miles</a:t>
            </a:r>
          </a:p>
          <a:p>
            <a:pPr lvl="1"/>
            <a:r>
              <a:rPr lang="en-US" dirty="0" smtClean="0"/>
              <a:t>Resets</a:t>
            </a:r>
          </a:p>
          <a:p>
            <a:r>
              <a:rPr lang="en-US" dirty="0" smtClean="0"/>
              <a:t>Antenna Usage</a:t>
            </a:r>
          </a:p>
          <a:p>
            <a:r>
              <a:rPr lang="en-US" dirty="0" smtClean="0"/>
              <a:t>Launch Sequence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challenges</a:t>
            </a:r>
          </a:p>
          <a:p>
            <a:r>
              <a:rPr lang="en-US" dirty="0" smtClean="0"/>
              <a:t>Data Prospects</a:t>
            </a:r>
          </a:p>
          <a:p>
            <a:pPr lvl="1"/>
            <a:r>
              <a:rPr lang="en-US" dirty="0" smtClean="0"/>
              <a:t>10 miles HD images</a:t>
            </a:r>
          </a:p>
          <a:p>
            <a:pPr lvl="1"/>
            <a:r>
              <a:rPr lang="en-US" dirty="0" smtClean="0"/>
              <a:t>Component Stability</a:t>
            </a:r>
          </a:p>
          <a:p>
            <a:r>
              <a:rPr lang="en-US" dirty="0" smtClean="0"/>
              <a:t>Antenna Usage</a:t>
            </a:r>
          </a:p>
          <a:p>
            <a:r>
              <a:rPr lang="en-US" dirty="0" smtClean="0"/>
              <a:t>Launch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9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" y="4847421"/>
            <a:ext cx="7469819" cy="1624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3075" y="1881120"/>
            <a:ext cx="8170597" cy="341799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 smtClean="0"/>
              <a:t>Wireless Communication over 900mhz 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dirty="0" smtClean="0"/>
              <a:t>         Limitations: Resources, Crowded Signal, TX/RX Power</a:t>
            </a:r>
          </a:p>
          <a:p>
            <a:r>
              <a:rPr lang="en-US" dirty="0" smtClean="0"/>
              <a:t>Elected New </a:t>
            </a:r>
            <a:r>
              <a:rPr lang="en-US" dirty="0"/>
              <a:t>F</a:t>
            </a:r>
            <a:r>
              <a:rPr lang="en-US" dirty="0" smtClean="0"/>
              <a:t>requency of 12cm band (2.4 </a:t>
            </a:r>
            <a:r>
              <a:rPr lang="en-US" dirty="0" err="1" smtClean="0"/>
              <a:t>ghz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Hardware &amp; Development Platform</a:t>
            </a:r>
          </a:p>
          <a:p>
            <a:r>
              <a:rPr lang="en-US" dirty="0" smtClean="0"/>
              <a:t>Shift in Application Target Employment;</a:t>
            </a:r>
          </a:p>
          <a:p>
            <a:pPr lvl="1"/>
            <a:r>
              <a:rPr lang="en-US" dirty="0" smtClean="0"/>
              <a:t>Transmission of sensor data gauged wireless connectivity</a:t>
            </a:r>
          </a:p>
          <a:p>
            <a:pPr lvl="1"/>
            <a:r>
              <a:rPr lang="en-US" dirty="0" smtClean="0"/>
              <a:t>Availability of tech afforded opportunity to push ASCEND program limits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Rudimentary System and Resulting Depth</a:t>
            </a:r>
          </a:p>
          <a:p>
            <a:r>
              <a:rPr lang="en-US" dirty="0" smtClean="0"/>
              <a:t>Multidisciplinary Unification &amp; Necessary Proficiency Beyond Subject Area </a:t>
            </a:r>
          </a:p>
          <a:p>
            <a:r>
              <a:rPr lang="en-US" dirty="0" smtClean="0"/>
              <a:t>Team Dynamics &amp; Progressive Methods for Non-Deterministic Short-Run Development</a:t>
            </a:r>
          </a:p>
          <a:p>
            <a:r>
              <a:rPr lang="en-US" dirty="0" smtClean="0"/>
              <a:t>Continuation of Research Into Graduate Level </a:t>
            </a:r>
            <a:endParaRPr lang="en-US" dirty="0"/>
          </a:p>
        </p:txBody>
      </p:sp>
      <p:pic>
        <p:nvPicPr>
          <p:cNvPr id="1026" name="Picture 2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2" y="4968064"/>
            <a:ext cx="925732" cy="14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acegrant.arizona.edu/sites/spacegrant.arizona.edu/files/about/logos/nic_print750x624pp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8" y="4973440"/>
            <a:ext cx="1722038" cy="14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natc_print574x550pp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6" y="4973440"/>
            <a:ext cx="1064717" cy="13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6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pic>
        <p:nvPicPr>
          <p:cNvPr id="1026" name="Picture 2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2" y="4968064"/>
            <a:ext cx="925732" cy="14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acegrant.arizona.edu/sites/spacegrant.arizona.edu/files/about/logos/nic_print750x624pp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8" y="4973440"/>
            <a:ext cx="1722038" cy="14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natc_print574x550pp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6" y="4973440"/>
            <a:ext cx="1064717" cy="13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69" y="2166379"/>
            <a:ext cx="3183875" cy="238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803" y="2464867"/>
            <a:ext cx="2387906" cy="1790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6091" y="2464867"/>
            <a:ext cx="2387906" cy="17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3639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Development Platform:</a:t>
            </a:r>
          </a:p>
          <a:p>
            <a:pPr lvl="1"/>
            <a:r>
              <a:rPr lang="en-US" dirty="0" err="1" smtClean="0"/>
              <a:t>SolidRun</a:t>
            </a:r>
            <a:r>
              <a:rPr lang="en-US" dirty="0" smtClean="0"/>
              <a:t> </a:t>
            </a:r>
            <a:r>
              <a:rPr lang="en-US" dirty="0" err="1" smtClean="0"/>
              <a:t>Hummingboard</a:t>
            </a:r>
            <a:r>
              <a:rPr lang="en-US" dirty="0" smtClean="0"/>
              <a:t> i2ex Donated, Supported</a:t>
            </a:r>
          </a:p>
          <a:p>
            <a:pPr lvl="1"/>
            <a:r>
              <a:rPr lang="en-US" dirty="0" smtClean="0"/>
              <a:t>i.MX6 Dual Processor</a:t>
            </a:r>
          </a:p>
          <a:p>
            <a:pPr lvl="1"/>
            <a:r>
              <a:rPr lang="en-US" dirty="0" smtClean="0"/>
              <a:t>1080P GPU Level Capability</a:t>
            </a:r>
          </a:p>
          <a:p>
            <a:pPr lvl="1"/>
            <a:r>
              <a:rPr lang="en-US" dirty="0" smtClean="0"/>
              <a:t>MIPI CSI 2.0, 2 Lane CSI-2 Camera Interface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Gen II</a:t>
            </a:r>
          </a:p>
          <a:p>
            <a:pPr lvl="1"/>
            <a:r>
              <a:rPr lang="en-US" dirty="0" smtClean="0"/>
              <a:t>Android </a:t>
            </a:r>
            <a:r>
              <a:rPr lang="en-US" dirty="0" err="1" smtClean="0"/>
              <a:t>KitKat</a:t>
            </a:r>
            <a:r>
              <a:rPr lang="en-US" dirty="0" smtClean="0"/>
              <a:t> &amp; Linux </a:t>
            </a:r>
            <a:r>
              <a:rPr lang="en-US" dirty="0" err="1" smtClean="0"/>
              <a:t>Distro</a:t>
            </a:r>
            <a:endParaRPr lang="en-US" dirty="0" smtClean="0"/>
          </a:p>
          <a:p>
            <a:pPr lvl="1"/>
            <a:r>
              <a:rPr lang="en-US" dirty="0" smtClean="0"/>
              <a:t>Neo 6M GPS Module</a:t>
            </a:r>
          </a:p>
          <a:p>
            <a:pPr lvl="1"/>
            <a:r>
              <a:rPr lang="en-US" dirty="0" smtClean="0"/>
              <a:t>Buck-booster integrated into necessary POE Radio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9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7280" y="2479689"/>
            <a:ext cx="6949440" cy="3639670"/>
          </a:xfrm>
        </p:spPr>
        <p:txBody>
          <a:bodyPr/>
          <a:lstStyle/>
          <a:p>
            <a:r>
              <a:rPr lang="en-US" dirty="0" smtClean="0"/>
              <a:t>An effective and sufficiently functioning payload for </a:t>
            </a:r>
            <a:r>
              <a:rPr lang="en-US" dirty="0" err="1" smtClean="0"/>
              <a:t>PtP</a:t>
            </a:r>
            <a:r>
              <a:rPr lang="en-US" dirty="0" smtClean="0"/>
              <a:t> Near-Space Telecommunications </a:t>
            </a:r>
          </a:p>
          <a:p>
            <a:r>
              <a:rPr lang="en-US" dirty="0" smtClean="0"/>
              <a:t>Streaming real-time &gt;=460p @ 14fps video to demonstrate quality of signal; reduce system complexity and scope to fundamental </a:t>
            </a:r>
          </a:p>
          <a:p>
            <a:r>
              <a:rPr lang="en-US" dirty="0" smtClean="0"/>
              <a:t>Implement Differential GPS to serve as reference frame for tracking; auto-configuring station TX/RX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37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market, potential applications</a:t>
            </a:r>
          </a:p>
          <a:p>
            <a:r>
              <a:rPr lang="en-US" dirty="0" smtClean="0"/>
              <a:t>Affordable mobile network solutions for wide ranging employment such as:</a:t>
            </a:r>
          </a:p>
          <a:p>
            <a:pPr lvl="1"/>
            <a:r>
              <a:rPr lang="en-US" dirty="0" smtClean="0"/>
              <a:t>Disaster Relief</a:t>
            </a:r>
          </a:p>
          <a:p>
            <a:pPr lvl="1"/>
            <a:r>
              <a:rPr lang="en-US" dirty="0" smtClean="0"/>
              <a:t>Developing Infrastructure</a:t>
            </a:r>
          </a:p>
          <a:p>
            <a:pPr lvl="1"/>
            <a:r>
              <a:rPr lang="en-US" dirty="0" smtClean="0"/>
              <a:t>Remote/Rescue Operations</a:t>
            </a:r>
          </a:p>
          <a:p>
            <a:pPr lvl="1"/>
            <a:r>
              <a:rPr lang="en-US" dirty="0" smtClean="0"/>
              <a:t>Supplementary Secured Network for Defensive Applications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Ubiquiti</a:t>
            </a:r>
            <a:r>
              <a:rPr lang="en-US" dirty="0" smtClean="0"/>
              <a:t> Bullet-M Radio Specifically Designed for Long-Range </a:t>
            </a:r>
            <a:r>
              <a:rPr lang="en-US" dirty="0" err="1" smtClean="0"/>
              <a:t>PtP</a:t>
            </a:r>
            <a:r>
              <a:rPr lang="en-US" dirty="0" smtClean="0"/>
              <a:t> Networking</a:t>
            </a:r>
          </a:p>
          <a:p>
            <a:r>
              <a:rPr lang="en-US" dirty="0" smtClean="0"/>
              <a:t>Carrier Class Throughput Up to 100Mbps Within 50km Range </a:t>
            </a:r>
          </a:p>
          <a:p>
            <a:r>
              <a:rPr lang="en-US" dirty="0" smtClean="0"/>
              <a:t>24v 0.5a </a:t>
            </a:r>
            <a:r>
              <a:rPr lang="en-US" dirty="0" err="1" smtClean="0"/>
              <a:t>PoE</a:t>
            </a:r>
            <a:r>
              <a:rPr lang="en-US" dirty="0" smtClean="0"/>
              <a:t> Source</a:t>
            </a:r>
          </a:p>
          <a:p>
            <a:r>
              <a:rPr lang="en-US" dirty="0" smtClean="0"/>
              <a:t>Cat-6 Ethernet Between i2ex &amp; Bullet</a:t>
            </a:r>
          </a:p>
          <a:p>
            <a:r>
              <a:rPr lang="en-US" dirty="0" smtClean="0"/>
              <a:t>Rocket M2 Base Station With </a:t>
            </a:r>
            <a:r>
              <a:rPr lang="en-US" dirty="0" err="1" smtClean="0"/>
              <a:t>NanoBridge</a:t>
            </a:r>
            <a:r>
              <a:rPr lang="en-US" dirty="0" smtClean="0"/>
              <a:t> Directional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1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/>
          <a:lstStyle/>
          <a:p>
            <a:r>
              <a:rPr lang="en-US" dirty="0" smtClean="0"/>
              <a:t>Telecommunications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39904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400" dirty="0"/>
          </a:p>
          <a:p>
            <a:r>
              <a:rPr lang="en-US" sz="8400" dirty="0" smtClean="0"/>
              <a:t>Payload </a:t>
            </a:r>
            <a:r>
              <a:rPr lang="en-US" sz="8400" dirty="0" err="1" smtClean="0"/>
              <a:t>tx</a:t>
            </a:r>
            <a:r>
              <a:rPr lang="en-US" sz="8400" dirty="0" smtClean="0"/>
              <a:t> power requires highly accurate directional</a:t>
            </a:r>
          </a:p>
          <a:p>
            <a:r>
              <a:rPr lang="en-US" sz="8400" dirty="0" smtClean="0"/>
              <a:t>Requirements/Limitations necessitate accuracy </a:t>
            </a:r>
          </a:p>
          <a:p>
            <a:r>
              <a:rPr lang="en-US" sz="8400" dirty="0" smtClean="0"/>
              <a:t> Differential GPS increases tracking resolution, auto-configures based on signal strength </a:t>
            </a:r>
            <a:endParaRPr lang="en-US" sz="8400" dirty="0"/>
          </a:p>
          <a:p>
            <a:r>
              <a:rPr lang="en-US" sz="8400" dirty="0" smtClean="0"/>
              <a:t>Free Space Loss(12cm band) over ~35km:</a:t>
            </a:r>
          </a:p>
          <a:p>
            <a:pPr marL="0" indent="0">
              <a:buNone/>
            </a:pPr>
            <a:r>
              <a:rPr lang="en-US" sz="8400" dirty="0"/>
              <a:t> </a:t>
            </a:r>
            <a:r>
              <a:rPr lang="en-US" sz="8400" dirty="0" smtClean="0"/>
              <a:t>      Loss</a:t>
            </a:r>
            <a:r>
              <a:rPr lang="en-US" sz="8400" baseline="-25000" dirty="0" smtClean="0"/>
              <a:t>(21mi)</a:t>
            </a:r>
            <a:r>
              <a:rPr lang="en-US" sz="8400" dirty="0" smtClean="0"/>
              <a:t>=20log(2400mhz)+20log(21mi)+36.6</a:t>
            </a:r>
            <a:r>
              <a:rPr lang="en-US" sz="8400" dirty="0"/>
              <a:t> </a:t>
            </a:r>
            <a:r>
              <a:rPr lang="en-US" sz="8400" dirty="0" smtClean="0"/>
              <a:t> ~130.2dB</a:t>
            </a:r>
          </a:p>
          <a:p>
            <a:pPr marL="0" indent="0">
              <a:buNone/>
            </a:pPr>
            <a:r>
              <a:rPr lang="en-US" sz="8400" dirty="0"/>
              <a:t> </a:t>
            </a:r>
            <a:r>
              <a:rPr lang="en-US" sz="8400" dirty="0" smtClean="0"/>
              <a:t>        </a:t>
            </a:r>
            <a:r>
              <a:rPr lang="en-US" sz="8400" dirty="0"/>
              <a:t>Loss</a:t>
            </a:r>
            <a:r>
              <a:rPr lang="en-US" sz="8400" baseline="-25000" dirty="0" smtClean="0"/>
              <a:t>(25mi)  ~132.2dB</a:t>
            </a:r>
            <a:r>
              <a:rPr lang="en-US" sz="84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63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  <a:alpha val="84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/>
          <a:lstStyle/>
          <a:p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6840" y="1988954"/>
            <a:ext cx="7840108" cy="4421232"/>
          </a:xfrm>
        </p:spPr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limitations limit GPS positional location by way of timing errors; generally under 20 meters</a:t>
            </a:r>
          </a:p>
          <a:p>
            <a:r>
              <a:rPr lang="en-US" dirty="0" smtClean="0"/>
              <a:t>DGPS can correct, improve accuracy from (2cm., 2m) </a:t>
            </a:r>
          </a:p>
          <a:p>
            <a:r>
              <a:rPr lang="en-US" dirty="0" smtClean="0"/>
              <a:t>Neo-6M GPS HW access allowed RAW data access</a:t>
            </a:r>
          </a:p>
          <a:p>
            <a:r>
              <a:rPr lang="en-US" dirty="0" smtClean="0"/>
              <a:t>Assuming errors of proximity were within relative range of each other</a:t>
            </a:r>
          </a:p>
          <a:p>
            <a:r>
              <a:rPr lang="en-US" dirty="0" smtClean="0"/>
              <a:t>*****ADSDDDDSA*****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665</Words>
  <Application>Microsoft Office PowerPoint</Application>
  <PresentationFormat>On-screen Show (4:3)</PresentationFormat>
  <Paragraphs>139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Wingdings</vt:lpstr>
      <vt:lpstr>Formal</vt:lpstr>
      <vt:lpstr>Office Theme</vt:lpstr>
      <vt:lpstr>GCC ASCEND 2</vt:lpstr>
      <vt:lpstr>Abstract</vt:lpstr>
      <vt:lpstr>Proof of Concept</vt:lpstr>
      <vt:lpstr>Revisions</vt:lpstr>
      <vt:lpstr>Objective</vt:lpstr>
      <vt:lpstr>Intent</vt:lpstr>
      <vt:lpstr>System Overview</vt:lpstr>
      <vt:lpstr>Telecommunications </vt:lpstr>
      <vt:lpstr>Telemetry</vt:lpstr>
      <vt:lpstr>PowerPoint Presentation</vt:lpstr>
      <vt:lpstr>Ubiquiti Bullet-M/NanoBridge</vt:lpstr>
      <vt:lpstr>System Graphically</vt:lpstr>
      <vt:lpstr>Software Abstract</vt:lpstr>
      <vt:lpstr>Software</vt:lpstr>
      <vt:lpstr>Software Technicals</vt:lpstr>
      <vt:lpstr>Wireless Network Setup</vt:lpstr>
      <vt:lpstr>Barometer</vt:lpstr>
      <vt:lpstr>Assembly</vt:lpstr>
      <vt:lpstr>Antenna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</vt:lpstr>
      <vt:lpstr>Frame Transfer</vt:lpstr>
      <vt:lpstr>Desired Relation</vt:lpstr>
      <vt:lpstr>Struggles</vt:lpstr>
      <vt:lpstr>Results</vt:lpstr>
      <vt:lpstr>Residuals</vt:lpstr>
      <vt:lpstr>Residuals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GCC Team B</dc:title>
  <dc:creator>fernn</dc:creator>
  <cp:lastModifiedBy>St Booth</cp:lastModifiedBy>
  <cp:revision>47</cp:revision>
  <dcterms:created xsi:type="dcterms:W3CDTF">2015-03-27T21:47:56Z</dcterms:created>
  <dcterms:modified xsi:type="dcterms:W3CDTF">2015-04-10T05:20:06Z</dcterms:modified>
</cp:coreProperties>
</file>