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36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1" d="100"/>
          <a:sy n="61" d="100"/>
        </p:scale>
        <p:origin x="-96" y="-3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48625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lnSpc>
                <a:spcPct val="80000"/>
              </a:lnSpc>
              <a:spcBef>
                <a:spcPts val="970"/>
              </a:spcBef>
              <a:spcAft>
                <a:spcPts val="600"/>
              </a:spcAft>
              <a:buClr>
                <a:schemeClr val="dk2"/>
              </a:buClr>
              <a:buFont typeface="Arial Black"/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6" name="Shape 3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1" name="Shape 3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65" name="Shape 3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2" name="Shape 3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9" name="Shape 37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0" name="Shape 3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Shape 3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7" name="Shape 3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06" name="Shape 4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5" name="Shape 4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24" name="Shape 4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0" name="Shape 4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13" name="Shape 2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/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457200" y="228601"/>
            <a:ext cx="7772400" cy="45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Arial Black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dk2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/>
          <p:nvPr/>
        </p:nvSpPr>
        <p:spPr>
          <a:xfrm>
            <a:off x="9001124" y="4846319"/>
            <a:ext cx="142875" cy="20116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Shape 18"/>
          <p:cNvSpPr/>
          <p:nvPr/>
        </p:nvSpPr>
        <p:spPr>
          <a:xfrm>
            <a:off x="9001124" y="0"/>
            <a:ext cx="142875" cy="4846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 rot="5400000">
            <a:off x="2080418" y="129382"/>
            <a:ext cx="4373563" cy="761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 rot="5400000">
            <a:off x="4732337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1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ctrTitle"/>
          </p:nvPr>
        </p:nvSpPr>
        <p:spPr>
          <a:xfrm>
            <a:off x="457200" y="228601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Arial Black"/>
              <a:buNone/>
              <a:defRPr/>
            </a:lvl1pPr>
            <a:lvl2pPr marL="457200" marR="0" indent="0" algn="ctr" rtl="0">
              <a:spcBef>
                <a:spcPts val="400"/>
              </a:spcBef>
              <a:buClr>
                <a:schemeClr val="dk2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5pPr>
            <a:lvl6pPr marL="22860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6pPr>
            <a:lvl7pPr marL="27432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7pPr>
            <a:lvl8pPr marL="32004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8pPr>
            <a:lvl9pPr marL="3657600" marR="0" indent="0" algn="ctr" rtl="0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8" name="Shape 98"/>
          <p:cNvSpPr/>
          <p:nvPr/>
        </p:nvSpPr>
        <p:spPr>
          <a:xfrm>
            <a:off x="9001124" y="4846319"/>
            <a:ext cx="142800" cy="2012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9001124" y="0"/>
            <a:ext cx="142800" cy="48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77091" y="5749598"/>
            <a:ext cx="622799" cy="11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57200" y="1447801"/>
            <a:ext cx="7772400" cy="432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100000"/>
              </a:lnSpc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457200" y="228601"/>
            <a:ext cx="7772400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1630679" y="1574801"/>
            <a:ext cx="32919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5090160" y="1574801"/>
            <a:ext cx="32919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1627632" y="1572767"/>
            <a:ext cx="32919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body" idx="2"/>
          </p:nvPr>
        </p:nvSpPr>
        <p:spPr>
          <a:xfrm>
            <a:off x="1627632" y="2259366"/>
            <a:ext cx="3291900" cy="384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5" name="Shape 125"/>
          <p:cNvSpPr txBox="1">
            <a:spLocks noGrp="1"/>
          </p:cNvSpPr>
          <p:nvPr>
            <p:ph type="body" idx="3"/>
          </p:nvPr>
        </p:nvSpPr>
        <p:spPr>
          <a:xfrm>
            <a:off x="5093207" y="1572767"/>
            <a:ext cx="3291900" cy="63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26" name="Shape 126"/>
          <p:cNvSpPr txBox="1">
            <a:spLocks noGrp="1"/>
          </p:cNvSpPr>
          <p:nvPr>
            <p:ph type="body" idx="4"/>
          </p:nvPr>
        </p:nvSpPr>
        <p:spPr>
          <a:xfrm>
            <a:off x="5093207" y="2259366"/>
            <a:ext cx="3291900" cy="3840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4" name="Shape 134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3575050" y="1600200"/>
            <a:ext cx="5111699" cy="448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1" name="Shape 141"/>
          <p:cNvSpPr txBox="1">
            <a:spLocks noGrp="1"/>
          </p:cNvSpPr>
          <p:nvPr>
            <p:ph type="body" idx="2"/>
          </p:nvPr>
        </p:nvSpPr>
        <p:spPr>
          <a:xfrm>
            <a:off x="457202" y="1600200"/>
            <a:ext cx="3008399" cy="4480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9001124" y="4846319"/>
            <a:ext cx="142800" cy="2012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Shape 148"/>
          <p:cNvSpPr>
            <a:spLocks noGrp="1"/>
          </p:cNvSpPr>
          <p:nvPr>
            <p:ph type="pic" idx="2"/>
          </p:nvPr>
        </p:nvSpPr>
        <p:spPr>
          <a:xfrm>
            <a:off x="0" y="0"/>
            <a:ext cx="9000899" cy="48459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457200" y="5715000"/>
            <a:ext cx="81533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1" name="Shape 151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457200" y="4953000"/>
            <a:ext cx="81533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4" name="Shape 154"/>
          <p:cNvSpPr/>
          <p:nvPr/>
        </p:nvSpPr>
        <p:spPr>
          <a:xfrm>
            <a:off x="9001124" y="0"/>
            <a:ext cx="142800" cy="48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 rot="5400000">
            <a:off x="2080349" y="129451"/>
            <a:ext cx="4373700" cy="7619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58" name="Shape 158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 rot="5400000">
            <a:off x="4732349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9"/>
            <a:ext cx="5851500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5" name="Shape 165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57200" y="1447801"/>
            <a:ext cx="7772400" cy="43211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100000"/>
              </a:lnSpc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57200" y="228601"/>
            <a:ext cx="7772400" cy="1066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1630679" y="1574800"/>
            <a:ext cx="329184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5090160" y="1574800"/>
            <a:ext cx="329184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1627632" y="1572767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2"/>
          </p:nvPr>
        </p:nvSpPr>
        <p:spPr>
          <a:xfrm>
            <a:off x="1627632" y="2259366"/>
            <a:ext cx="3291840" cy="38404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3"/>
          </p:nvPr>
        </p:nvSpPr>
        <p:spPr>
          <a:xfrm>
            <a:off x="5093207" y="1572767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4"/>
          </p:nvPr>
        </p:nvSpPr>
        <p:spPr>
          <a:xfrm>
            <a:off x="5093207" y="2259366"/>
            <a:ext cx="3291840" cy="384047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575050" y="1600200"/>
            <a:ext cx="5111750" cy="4480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457202" y="1600200"/>
            <a:ext cx="3008313" cy="448056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9001124" y="4846319"/>
            <a:ext cx="142875" cy="20116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0" y="0"/>
            <a:ext cx="9000876" cy="48463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5715000"/>
            <a:ext cx="81533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Arial"/>
              <a:buNone/>
              <a:defRPr/>
            </a:lvl1pPr>
            <a:lvl2pPr marL="457200" indent="0" rtl="0">
              <a:spcBef>
                <a:spcPts val="0"/>
              </a:spcBef>
              <a:buFont typeface="Arial"/>
              <a:buNone/>
              <a:defRPr/>
            </a:lvl2pPr>
            <a:lvl3pPr marL="914400" indent="0" rtl="0">
              <a:spcBef>
                <a:spcPts val="0"/>
              </a:spcBef>
              <a:buFont typeface="Arial"/>
              <a:buNone/>
              <a:defRPr/>
            </a:lvl3pPr>
            <a:lvl4pPr marL="1371600" indent="0" rtl="0">
              <a:spcBef>
                <a:spcPts val="0"/>
              </a:spcBef>
              <a:buFont typeface="Arial"/>
              <a:buNone/>
              <a:defRPr/>
            </a:lvl4pPr>
            <a:lvl5pPr marL="1828800" indent="0" rtl="0">
              <a:spcBef>
                <a:spcPts val="0"/>
              </a:spcBef>
              <a:buFont typeface="Arial"/>
              <a:buNone/>
              <a:defRPr/>
            </a:lvl5pPr>
            <a:lvl6pPr marL="2286000" indent="0" rtl="0">
              <a:spcBef>
                <a:spcPts val="0"/>
              </a:spcBef>
              <a:buFont typeface="Arial"/>
              <a:buNone/>
              <a:defRPr/>
            </a:lvl6pPr>
            <a:lvl7pPr marL="2743200" indent="0" rtl="0">
              <a:spcBef>
                <a:spcPts val="0"/>
              </a:spcBef>
              <a:buFont typeface="Arial"/>
              <a:buNone/>
              <a:defRPr/>
            </a:lvl7pPr>
            <a:lvl8pPr marL="3200400" indent="0" rtl="0">
              <a:spcBef>
                <a:spcPts val="0"/>
              </a:spcBef>
              <a:buFont typeface="Arial"/>
              <a:buNone/>
              <a:defRPr/>
            </a:lvl8pPr>
            <a:lvl9pPr marL="3657600" indent="0" rtl="0">
              <a:spcBef>
                <a:spcPts val="0"/>
              </a:spcBef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457200" y="4953000"/>
            <a:ext cx="8153399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2" name="Shape 72"/>
          <p:cNvSpPr/>
          <p:nvPr/>
        </p:nvSpPr>
        <p:spPr>
          <a:xfrm>
            <a:off x="9001124" y="0"/>
            <a:ext cx="142875" cy="4846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marR="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marR="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marR="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sldNum" idx="12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10" name="Shape 10"/>
          <p:cNvSpPr/>
          <p:nvPr/>
        </p:nvSpPr>
        <p:spPr>
          <a:xfrm>
            <a:off x="9001124" y="0"/>
            <a:ext cx="142875" cy="1371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Shape 11"/>
          <p:cNvSpPr/>
          <p:nvPr/>
        </p:nvSpPr>
        <p:spPr>
          <a:xfrm>
            <a:off x="9001124" y="1371600"/>
            <a:ext cx="142875" cy="54863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-63500" algn="l" rtl="0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marL="1143000" marR="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marL="1600200" marR="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marL="2057400" marR="0" indent="-114300" algn="l" rtl="0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marL="25146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marL="29718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marL="34290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marL="3886200" marR="0" indent="-127000" algn="l" rtl="0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dt" idx="10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ftr" idx="11"/>
          </p:nvPr>
        </p:nvSpPr>
        <p:spPr>
          <a:xfrm>
            <a:off x="457200" y="6492876"/>
            <a:ext cx="3429000" cy="28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 rot="-5400000">
            <a:off x="8227477" y="5885621"/>
            <a:ext cx="1315499" cy="365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lvl="0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457200" lvl="1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914400" lvl="2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1371600" lvl="3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1828800" lvl="4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2286000" lvl="5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  <a:p>
            <a:pPr marL="2743200" lvl="6" indent="-88900">
              <a:spcBef>
                <a:spcPts val="0"/>
              </a:spcBef>
              <a:buClr>
                <a:srgbClr val="000000"/>
              </a:buClr>
              <a:buFont typeface="Arial"/>
              <a:buChar char="●"/>
            </a:pPr>
            <a:endParaRPr/>
          </a:p>
          <a:p>
            <a:pPr marL="3200400" lvl="7" indent="-88900">
              <a:spcBef>
                <a:spcPts val="0"/>
              </a:spcBef>
              <a:buClr>
                <a:srgbClr val="000000"/>
              </a:buClr>
              <a:buFont typeface="Courier New"/>
              <a:buChar char="o"/>
            </a:pPr>
            <a:endParaRPr/>
          </a:p>
          <a:p>
            <a:pPr marL="3657600" lvl="8" indent="-88900">
              <a:spcBef>
                <a:spcPts val="0"/>
              </a:spcBef>
              <a:buClr>
                <a:srgbClr val="000000"/>
              </a:buClr>
              <a:buFont typeface="Wingdings"/>
              <a:buChar char="§"/>
            </a:pPr>
            <a:endParaRPr/>
          </a:p>
        </p:txBody>
      </p:sp>
      <p:sp>
        <p:nvSpPr>
          <p:cNvPr id="91" name="Shape 91"/>
          <p:cNvSpPr/>
          <p:nvPr/>
        </p:nvSpPr>
        <p:spPr>
          <a:xfrm>
            <a:off x="9001124" y="0"/>
            <a:ext cx="142800" cy="1371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Shape 92"/>
          <p:cNvSpPr/>
          <p:nvPr/>
        </p:nvSpPr>
        <p:spPr>
          <a:xfrm>
            <a:off x="9001124" y="1371600"/>
            <a:ext cx="142800" cy="54863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3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3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ctrTitle"/>
          </p:nvPr>
        </p:nvSpPr>
        <p:spPr>
          <a:xfrm>
            <a:off x="457200" y="228601"/>
            <a:ext cx="7772400" cy="45719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A40219"/>
              </a:buClr>
              <a:buSzPct val="25000"/>
              <a:buFont typeface="Arial Black"/>
              <a:buNone/>
            </a:pPr>
            <a:r>
              <a:rPr lang="en-US" sz="8800" b="0" i="0" u="none" strike="noStrike" cap="small" baseline="0">
                <a:solidFill>
                  <a:srgbClr val="A40219"/>
                </a:solidFill>
                <a:latin typeface="Arial Black"/>
                <a:ea typeface="Arial Black"/>
                <a:cs typeface="Arial Black"/>
                <a:sym typeface="Arial Black"/>
              </a:rPr>
              <a:t>U</a:t>
            </a:r>
            <a:r>
              <a:rPr lang="en-US" sz="8800" b="0" i="0" u="none" strike="noStrike" cap="small" baseline="0">
                <a:solidFill>
                  <a:srgbClr val="072B62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r>
              <a:rPr lang="en-US" sz="8800" b="0" i="0" u="none" strike="noStrike" cap="small" baseline="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 ASCEND!</a:t>
            </a:r>
            <a:br>
              <a:rPr lang="en-US" sz="8800" b="0" i="0" u="none" strike="noStrike" cap="small" baseline="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endParaRPr lang="en-US" sz="8800" b="0" i="0" u="none" strike="noStrike" cap="small" baseline="0">
              <a:solidFill>
                <a:srgbClr val="7F7F7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69" name="Shape 169"/>
          <p:cNvSpPr txBox="1">
            <a:spLocks noGrp="1"/>
          </p:cNvSpPr>
          <p:nvPr>
            <p:ph type="subTitle" idx="1"/>
          </p:nvPr>
        </p:nvSpPr>
        <p:spPr>
          <a:xfrm>
            <a:off x="457200" y="4800598"/>
            <a:ext cx="6858000" cy="10737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185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2015 Space Grant Symposium</a:t>
            </a:r>
          </a:p>
          <a:p>
            <a:pPr lvl="0" rtl="0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185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Saturday, April 18</a:t>
            </a:r>
            <a:r>
              <a:rPr lang="en-US" sz="1850" cap="small" baseline="3000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th</a:t>
            </a:r>
            <a:r>
              <a:rPr lang="en-US" sz="185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</a:p>
          <a:p>
            <a:pPr lvl="0" rtl="0">
              <a:lnSpc>
                <a:spcPct val="80000"/>
              </a:lnSpc>
              <a:spcBef>
                <a:spcPts val="97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185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University of Arizona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457200" y="152730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MUVI </a:t>
            </a: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ActionCam</a:t>
            </a:r>
          </a:p>
        </p:txBody>
      </p:sp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926825"/>
            <a:ext cx="8981250" cy="50519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 txBox="1">
            <a:spLocks noGrp="1"/>
          </p:cNvSpPr>
          <p:nvPr>
            <p:ph type="title"/>
          </p:nvPr>
        </p:nvSpPr>
        <p:spPr>
          <a:xfrm>
            <a:off x="457200" y="152730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MUVI </a:t>
            </a: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ActionCam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-799711" y="2096862"/>
            <a:ext cx="6094249" cy="342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 flipH="1">
            <a:off x="2677900" y="2122850"/>
            <a:ext cx="6096899" cy="342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Results</a:t>
            </a:r>
          </a:p>
        </p:txBody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457193" y="1524325"/>
            <a:ext cx="74463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 b="1">
                <a:solidFill>
                  <a:srgbClr val="595959"/>
                </a:solidFill>
              </a:rPr>
              <a:t>Fall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600" b="1">
              <a:solidFill>
                <a:srgbClr val="595959"/>
              </a:solidFill>
            </a:endParaRPr>
          </a:p>
          <a:p>
            <a:pPr marL="457200" lvl="0" indent="-355600" rtl="0">
              <a:spcBef>
                <a:spcPts val="0"/>
              </a:spcBef>
              <a:spcAft>
                <a:spcPts val="10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Electronics fell out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Wind path blocked for descent</a:t>
            </a: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595959"/>
              </a:solidFill>
            </a:endParaRPr>
          </a:p>
          <a:p>
            <a:pPr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595959"/>
                </a:solidFill>
              </a:rPr>
              <a:t>Spring</a:t>
            </a:r>
          </a:p>
          <a:p>
            <a:pPr marL="457200" lvl="0" indent="-355600" rtl="0">
              <a:spcBef>
                <a:spcPts val="1000"/>
              </a:spcBef>
              <a:spcAft>
                <a:spcPts val="10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Most everything worked</a:t>
            </a:r>
          </a:p>
          <a:p>
            <a:pPr marL="457200" lvl="0" indent="-3556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No video of marshmallow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595959"/>
                </a:solidFill>
              </a:rPr>
              <a:t> </a:t>
            </a:r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803550" y="1527699"/>
            <a:ext cx="6273798" cy="352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Font typeface="Arial Black"/>
              <a:buNone/>
            </a:pPr>
            <a:endParaRPr sz="3600" cap="small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Shape 2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580375"/>
            <a:ext cx="8146507" cy="43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75" name="Shape 2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450" y="960625"/>
            <a:ext cx="8671100" cy="493674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3405000" y="6280200"/>
            <a:ext cx="2333999" cy="39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Altitude from ANSR data</a:t>
            </a: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3112" y="1004425"/>
            <a:ext cx="8597775" cy="48491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3405012" y="6271175"/>
            <a:ext cx="2333999" cy="39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Altitude from ANSR data</a:t>
            </a:r>
          </a:p>
        </p:txBody>
      </p:sp>
      <p:pic>
        <p:nvPicPr>
          <p:cNvPr id="286" name="Shape 2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 txBox="1"/>
          <p:nvPr/>
        </p:nvSpPr>
        <p:spPr>
          <a:xfrm>
            <a:off x="3405000" y="6262175"/>
            <a:ext cx="2333999" cy="392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Altitude from ANSR data</a:t>
            </a:r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887" y="810662"/>
            <a:ext cx="8742224" cy="52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Spring Results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body" idx="1"/>
          </p:nvPr>
        </p:nvSpPr>
        <p:spPr>
          <a:xfrm>
            <a:off x="3466797" y="6167600"/>
            <a:ext cx="2210400" cy="605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Altitude from ANSR data</a:t>
            </a:r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Shape 3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1873037"/>
            <a:ext cx="8386649" cy="394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862" y="674825"/>
            <a:ext cx="8760274" cy="550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>
            <a:spLocks noGrp="1"/>
          </p:cNvSpPr>
          <p:nvPr>
            <p:ph type="body" idx="2"/>
          </p:nvPr>
        </p:nvSpPr>
        <p:spPr>
          <a:xfrm>
            <a:off x="3466797" y="6167600"/>
            <a:ext cx="2210400" cy="605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Altitude from ANSR data</a:t>
            </a:r>
          </a:p>
        </p:txBody>
      </p:sp>
      <p:pic>
        <p:nvPicPr>
          <p:cNvPr id="312" name="Shape 3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18" name="Shape 318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19" name="Shape 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637" y="698012"/>
            <a:ext cx="8734725" cy="54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Shape 320"/>
          <p:cNvSpPr txBox="1">
            <a:spLocks noGrp="1"/>
          </p:cNvSpPr>
          <p:nvPr>
            <p:ph type="body" idx="2"/>
          </p:nvPr>
        </p:nvSpPr>
        <p:spPr>
          <a:xfrm>
            <a:off x="3466797" y="6167600"/>
            <a:ext cx="2210400" cy="605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Altitude from ANSR data</a:t>
            </a:r>
          </a:p>
        </p:txBody>
      </p:sp>
      <p:pic>
        <p:nvPicPr>
          <p:cNvPr id="321" name="Shape 3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The Team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457200" y="1574800"/>
            <a:ext cx="329184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595959"/>
                </a:solidFill>
              </a:rPr>
              <a:t>Carmen Austin</a:t>
            </a:r>
          </a:p>
          <a:p>
            <a:pPr marL="0" marR="0" lvl="0" indent="0" algn="l" rtl="0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Andrew Siemens</a:t>
            </a:r>
          </a:p>
          <a:p>
            <a:pPr marL="0" marR="0" lvl="0" indent="0" algn="l" rtl="0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Ryan Stelzer</a:t>
            </a:r>
          </a:p>
          <a:p>
            <a:pPr marL="0" marR="0" lvl="0" indent="0" algn="l" rtl="0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595959"/>
                </a:solidFill>
              </a:rPr>
              <a:t>Marcos De Rose</a:t>
            </a:r>
          </a:p>
          <a:p>
            <a:pPr marL="0" marR="0" lvl="0" indent="0" algn="l" rtl="0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595959"/>
                </a:solidFill>
              </a:rPr>
              <a:t>Xinyi Xu</a:t>
            </a:r>
          </a:p>
          <a:p>
            <a:pPr marL="0" marR="0" lvl="0" indent="0" algn="l" rtl="0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800" b="1">
                <a:solidFill>
                  <a:srgbClr val="595959"/>
                </a:solidFill>
              </a:rPr>
              <a:t>Ruoyu Li</a:t>
            </a:r>
          </a:p>
          <a:p>
            <a:pPr marL="0" marR="0" lvl="0" indent="0" algn="l" rtl="0">
              <a:spcBef>
                <a:spcPts val="116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</a:pPr>
            <a:endParaRPr sz="2800" b="1" i="0" u="none" strike="noStrike" cap="none" baseline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6829" y="6026708"/>
            <a:ext cx="585299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4">
            <a:alphaModFix/>
          </a:blip>
          <a:srcRect l="14572" t="5812" r="12381" b="2368"/>
          <a:stretch/>
        </p:blipFill>
        <p:spPr>
          <a:xfrm>
            <a:off x="4540975" y="347250"/>
            <a:ext cx="3779719" cy="3167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40975" y="3529200"/>
            <a:ext cx="3779719" cy="2834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28" name="Shape 3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475" y="684500"/>
            <a:ext cx="8747050" cy="5488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 txBox="1">
            <a:spLocks noGrp="1"/>
          </p:cNvSpPr>
          <p:nvPr>
            <p:ph type="body" idx="2"/>
          </p:nvPr>
        </p:nvSpPr>
        <p:spPr>
          <a:xfrm>
            <a:off x="3466797" y="6167600"/>
            <a:ext cx="2210400" cy="605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Altitude from ANSR data</a:t>
            </a:r>
          </a:p>
        </p:txBody>
      </p:sp>
      <p:pic>
        <p:nvPicPr>
          <p:cNvPr id="330" name="Shape 3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36" name="Shape 336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37" name="Shape 3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937" y="756587"/>
            <a:ext cx="8706124" cy="534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2981400" y="6236575"/>
            <a:ext cx="3181200" cy="495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/>
              <a:t>Launch at 11:40, Landing at 1:51:06</a:t>
            </a:r>
          </a:p>
        </p:txBody>
      </p:sp>
      <p:pic>
        <p:nvPicPr>
          <p:cNvPr id="345" name="Shape 3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125" y="621412"/>
            <a:ext cx="8539744" cy="561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Shape 3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53" name="Shape 3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337" y="812037"/>
            <a:ext cx="8705324" cy="523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Shape 3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8200"/>
            <a:ext cx="8989899" cy="517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69" name="Shape 3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800" y="712750"/>
            <a:ext cx="8670399" cy="543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Conclusion</a:t>
            </a:r>
          </a:p>
        </p:txBody>
      </p:sp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81000" algn="l" rtl="0">
              <a:spcBef>
                <a:spcPts val="0"/>
              </a:spcBef>
              <a:spcAft>
                <a:spcPts val="600"/>
              </a:spcAft>
              <a:buClr>
                <a:srgbClr val="434343"/>
              </a:buClr>
              <a:buSzPct val="100000"/>
              <a:buFont typeface="Arial"/>
              <a:buChar char="●"/>
            </a:pPr>
            <a:r>
              <a:rPr lang="en-US" sz="2400" b="1">
                <a:solidFill>
                  <a:srgbClr val="595959"/>
                </a:solidFill>
              </a:rPr>
              <a:t>Successfully measured vertical wind speed during flight</a:t>
            </a:r>
          </a:p>
          <a:p>
            <a:pPr marR="0" lvl="0" algn="l" rtl="0">
              <a:spcBef>
                <a:spcPts val="0"/>
              </a:spcBef>
              <a:spcAft>
                <a:spcPts val="600"/>
              </a:spcAft>
              <a:buNone/>
            </a:pPr>
            <a:endParaRPr sz="2400" b="1">
              <a:solidFill>
                <a:srgbClr val="595959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400" b="1">
                <a:solidFill>
                  <a:srgbClr val="595959"/>
                </a:solidFill>
              </a:rPr>
              <a:t>At lower altitudes winds were mostly updrafts while at higher altitudes air density caused measured wind speed to go down and read as downdrafts</a:t>
            </a:r>
          </a:p>
          <a:p>
            <a:pPr marR="0" lvl="0" algn="l" rtl="0">
              <a:spcBef>
                <a:spcPts val="0"/>
              </a:spcBef>
              <a:spcAft>
                <a:spcPts val="600"/>
              </a:spcAft>
              <a:buNone/>
            </a:pPr>
            <a:endParaRPr sz="2400" b="1">
              <a:solidFill>
                <a:srgbClr val="595959"/>
              </a:solidFill>
            </a:endParaRPr>
          </a:p>
          <a:p>
            <a:pPr marL="457200" marR="0" lvl="0" indent="-3810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400" b="1">
                <a:solidFill>
                  <a:srgbClr val="595959"/>
                </a:solidFill>
              </a:rPr>
              <a:t>Successfully captured video of entire flight</a:t>
            </a:r>
          </a:p>
          <a:p>
            <a:pPr marR="0" lvl="0" algn="l" rtl="0">
              <a:spcBef>
                <a:spcPts val="0"/>
              </a:spcBef>
              <a:spcAft>
                <a:spcPts val="600"/>
              </a:spcAft>
              <a:buNone/>
            </a:pPr>
            <a:endParaRPr sz="2400" b="1" i="1">
              <a:solidFill>
                <a:srgbClr val="595959"/>
              </a:solidFill>
            </a:endParaRPr>
          </a:p>
        </p:txBody>
      </p:sp>
      <p:pic>
        <p:nvPicPr>
          <p:cNvPr id="376" name="Shape 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83" name="Shape 383"/>
          <p:cNvSpPr txBox="1">
            <a:spLocks noGrp="1"/>
          </p:cNvSpPr>
          <p:nvPr>
            <p:ph type="body" idx="2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19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>
            <a:spLocks noGrp="1"/>
          </p:cNvSpPr>
          <p:nvPr>
            <p:ph type="title" idx="3"/>
          </p:nvPr>
        </p:nvSpPr>
        <p:spPr>
          <a:xfrm>
            <a:off x="146625" y="-693031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rgbClr val="F3F3F3"/>
                </a:solidFill>
                <a:latin typeface="Arial Black"/>
                <a:ea typeface="Arial Black"/>
                <a:cs typeface="Arial Black"/>
                <a:sym typeface="Arial Black"/>
              </a:rPr>
              <a:t>Pictures</a:t>
            </a:r>
          </a:p>
        </p:txBody>
      </p:sp>
      <p:pic>
        <p:nvPicPr>
          <p:cNvPr id="386" name="Shape 3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-24850"/>
            <a:ext cx="4438199" cy="6907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Shape 3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Shape 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5848381" cy="3898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Shape 3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02725" y="3396425"/>
            <a:ext cx="5192370" cy="346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Shape 39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0" name="Shape 400"/>
          <p:cNvSpPr txBox="1">
            <a:spLocks noGrp="1"/>
          </p:cNvSpPr>
          <p:nvPr>
            <p:ph type="body" idx="1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1" name="Shape 401"/>
          <p:cNvSpPr txBox="1">
            <a:spLocks noGrp="1"/>
          </p:cNvSpPr>
          <p:nvPr>
            <p:ph type="body" idx="2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02" name="Shape 4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4325"/>
            <a:ext cx="9144006" cy="609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Shape 4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2675" y="2120199"/>
            <a:ext cx="1774519" cy="236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Shape 1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9535" y="2190599"/>
            <a:ext cx="2361416" cy="1959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469525" y="428375"/>
            <a:ext cx="8187599" cy="101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6000" b="1" i="0" u="none" strike="noStrike" cap="none" baseline="0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Acknowledgments</a:t>
            </a:r>
          </a:p>
        </p:txBody>
      </p:sp>
      <p:pic>
        <p:nvPicPr>
          <p:cNvPr id="186" name="Shape 18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47275" y="2190599"/>
            <a:ext cx="1866669" cy="222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Shape 18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358472" y="4973662"/>
            <a:ext cx="4444275" cy="122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10" name="Shape 410"/>
          <p:cNvSpPr txBox="1">
            <a:spLocks noGrp="1"/>
          </p:cNvSpPr>
          <p:nvPr>
            <p:ph type="body" idx="2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11" name="Shape 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0694"/>
            <a:ext cx="9143995" cy="609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Shape 417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19" name="Shape 419"/>
          <p:cNvSpPr txBox="1">
            <a:spLocks noGrp="1"/>
          </p:cNvSpPr>
          <p:nvPr>
            <p:ph type="body" idx="2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20" name="Shape 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5000" y="273350"/>
            <a:ext cx="9213998" cy="614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 txBox="1">
            <a:spLocks noGrp="1"/>
          </p:cNvSpPr>
          <p:nvPr>
            <p:ph type="body" idx="1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8" name="Shape 428"/>
          <p:cNvSpPr txBox="1">
            <a:spLocks noGrp="1"/>
          </p:cNvSpPr>
          <p:nvPr>
            <p:ph type="body" idx="2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429" name="Shape 4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" y="301824"/>
            <a:ext cx="9144003" cy="6095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Shape 4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6174"/>
            <a:ext cx="9143998" cy="6095403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>
            <a:spLocks noGrp="1"/>
          </p:cNvSpPr>
          <p:nvPr>
            <p:ph type="ctrTitle"/>
          </p:nvPr>
        </p:nvSpPr>
        <p:spPr>
          <a:xfrm>
            <a:off x="335375" y="1900725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ct val="25000"/>
              <a:buFont typeface="Arial Black"/>
              <a:buNone/>
            </a:pPr>
            <a:r>
              <a:rPr lang="en-US" sz="8000" cap="small">
                <a:latin typeface="Arial Black"/>
                <a:ea typeface="Arial Black"/>
                <a:cs typeface="Arial Black"/>
                <a:sym typeface="Arial Black"/>
              </a:rPr>
              <a:t>Thank you!</a:t>
            </a:r>
          </a:p>
        </p:txBody>
      </p:sp>
      <p:pic>
        <p:nvPicPr>
          <p:cNvPr id="437" name="Shape 4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Outline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1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Objective</a:t>
            </a:r>
          </a:p>
          <a:p>
            <a:pPr marL="457200" marR="0" lvl="0" indent="-457200" algn="l" rtl="0">
              <a:spcBef>
                <a:spcPts val="1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</a:p>
          <a:p>
            <a:pPr marL="457200" marR="0" lvl="0" indent="-457200" algn="l" rtl="0">
              <a:spcBef>
                <a:spcPts val="1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</a:p>
          <a:p>
            <a:pPr marL="457200" marR="0" lvl="0" indent="-457200" algn="l" rtl="0">
              <a:spcBef>
                <a:spcPts val="132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lang="en-US" sz="3600" b="1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Objective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</a:rPr>
              <a:t>Study vertical wind currents at high altitudes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Hypothesis</a:t>
            </a:r>
            <a:r>
              <a:rPr lang="en-US" sz="2000">
                <a:solidFill>
                  <a:schemeClr val="dk1"/>
                </a:solidFill>
              </a:rPr>
              <a:t> -</a:t>
            </a:r>
            <a:r>
              <a:rPr lang="en-US"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chemeClr val="dk1"/>
                </a:solidFill>
              </a:rPr>
              <a:t>As altitude increases, vertical wind will increase in magnitude until the air density causes the effective force from the wind to lessen and read a lower value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Fall 201</a:t>
            </a:r>
            <a:r>
              <a:rPr lang="en-US" sz="2000">
                <a:solidFill>
                  <a:schemeClr val="dk1"/>
                </a:solidFill>
              </a:rPr>
              <a:t>4 -</a:t>
            </a:r>
            <a:r>
              <a:rPr lang="en-US"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Gather wind data alongside temperature, pressure, and other data</a:t>
            </a:r>
          </a:p>
          <a:p>
            <a:pPr marL="342900" marR="0" lvl="0" indent="-342900" algn="l" rtl="0">
              <a:spcBef>
                <a:spcPts val="100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Spring 201</a:t>
            </a:r>
            <a:r>
              <a:rPr lang="en-US" sz="2000">
                <a:solidFill>
                  <a:schemeClr val="dk1"/>
                </a:solidFill>
              </a:rPr>
              <a:t>5 - Gather wind and other data again due to payload damage and do experiment for outreach</a:t>
            </a: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Payload Shell</a:t>
            </a:r>
          </a:p>
        </p:txBody>
      </p:sp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457200" y="1574800"/>
            <a:ext cx="32919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>
                <a:solidFill>
                  <a:srgbClr val="595959"/>
                </a:solidFill>
              </a:rPr>
              <a:t>C</a:t>
            </a:r>
            <a:r>
              <a:rPr lang="en-US" sz="2400" b="1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arbon fiber cylinder</a:t>
            </a:r>
          </a:p>
          <a:p>
            <a:pPr marL="457200" marR="0" lvl="1" indent="-190500" algn="l" rtl="0">
              <a:lnSpc>
                <a:spcPct val="90000"/>
              </a:lnSpc>
              <a:spcBef>
                <a:spcPts val="1010"/>
              </a:spcBef>
              <a:buClr>
                <a:schemeClr val="dk2"/>
              </a:buClr>
              <a:buSzPct val="97619"/>
              <a:buFont typeface="Arial"/>
              <a:buChar char="•"/>
            </a:pPr>
            <a:r>
              <a:rPr lang="en-US" sz="2050">
                <a:solidFill>
                  <a:srgbClr val="595959"/>
                </a:solidFill>
              </a:rPr>
              <a:t>Short Sturdy Shell to protect the rest of the payload</a:t>
            </a:r>
          </a:p>
          <a:p>
            <a:pPr marL="0" marR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>
                <a:solidFill>
                  <a:srgbClr val="595959"/>
                </a:solidFill>
              </a:rPr>
              <a:t>Polystyrene Foam</a:t>
            </a:r>
          </a:p>
          <a:p>
            <a:pPr marL="457200" marR="0" lvl="1" indent="-190500" algn="l" rtl="0">
              <a:lnSpc>
                <a:spcPct val="90000"/>
              </a:lnSpc>
              <a:spcBef>
                <a:spcPts val="1010"/>
              </a:spcBef>
              <a:buClr>
                <a:schemeClr val="dk2"/>
              </a:buClr>
              <a:buSzPct val="97619"/>
              <a:buFont typeface="Arial"/>
              <a:buChar char="•"/>
            </a:pPr>
            <a:r>
              <a:rPr lang="en-US" sz="2050">
                <a:solidFill>
                  <a:srgbClr val="595959"/>
                </a:solidFill>
              </a:rPr>
              <a:t>Lightweight cushion for components</a:t>
            </a:r>
          </a:p>
          <a:p>
            <a:pPr marL="0" marR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Lexan Polycarbonate</a:t>
            </a:r>
          </a:p>
          <a:p>
            <a:pPr marL="457200" marR="0" lvl="1" indent="-190500" algn="l" rtl="0">
              <a:lnSpc>
                <a:spcPct val="90000"/>
              </a:lnSpc>
              <a:spcBef>
                <a:spcPts val="1010"/>
              </a:spcBef>
              <a:buClr>
                <a:schemeClr val="dk2"/>
              </a:buClr>
              <a:buSzPct val="97619"/>
              <a:buFont typeface="Arial"/>
              <a:buChar char="•"/>
            </a:pPr>
            <a:r>
              <a:rPr lang="en-US" sz="2050" b="0" i="0" u="none" strike="noStrike" cap="none" baseline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Used to cap the top and bottom of payload</a:t>
            </a:r>
          </a:p>
          <a:p>
            <a:pPr marL="0" marR="0" lvl="0" indent="0" algn="l" rtl="0">
              <a:lnSpc>
                <a:spcPct val="90000"/>
              </a:lnSpc>
              <a:spcBef>
                <a:spcPts val="476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 baseline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Shape 20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6842" t="3116" r="1808" b="2168"/>
          <a:stretch/>
        </p:blipFill>
        <p:spPr>
          <a:xfrm>
            <a:off x="5124975" y="636675"/>
            <a:ext cx="2841299" cy="390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97825" y="4577810"/>
            <a:ext cx="2295600" cy="18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</a:t>
            </a:r>
          </a:p>
        </p:txBody>
      </p:sp>
      <p:pic>
        <p:nvPicPr>
          <p:cNvPr id="216" name="Shape 2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7091" y="5749598"/>
            <a:ext cx="622799" cy="11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Shape 2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5850" y="2458600"/>
            <a:ext cx="1695999" cy="169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Shape 2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4248" y="547202"/>
            <a:ext cx="1967599" cy="138027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Shape 219"/>
          <p:cNvSpPr txBox="1"/>
          <p:nvPr/>
        </p:nvSpPr>
        <p:spPr>
          <a:xfrm>
            <a:off x="521825" y="1771066"/>
            <a:ext cx="5075099" cy="445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800" b="1">
                <a:solidFill>
                  <a:srgbClr val="595959"/>
                </a:solidFill>
              </a:rPr>
              <a:t>Arduino Uno</a:t>
            </a:r>
          </a:p>
          <a:p>
            <a:pPr lvl="0" rtl="0">
              <a:spcBef>
                <a:spcPts val="0"/>
              </a:spcBef>
              <a:buNone/>
            </a:pPr>
            <a:endParaRPr sz="600" b="1">
              <a:solidFill>
                <a:srgbClr val="595959"/>
              </a:solidFill>
            </a:endParaRPr>
          </a:p>
          <a:p>
            <a:pPr marL="457200" lvl="0" indent="-355600" rtl="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Writes and interprets the data</a:t>
            </a:r>
          </a:p>
          <a:p>
            <a:pPr marL="457200" lvl="0" indent="-355600" rtl="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Powered by a 9V battery</a:t>
            </a:r>
          </a:p>
          <a:p>
            <a:pPr lvl="0" rtl="0">
              <a:spcBef>
                <a:spcPts val="0"/>
              </a:spcBef>
              <a:buNone/>
            </a:pPr>
            <a:endParaRPr sz="600" b="1">
              <a:solidFill>
                <a:srgbClr val="59595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-US" sz="2800" b="1">
                <a:solidFill>
                  <a:srgbClr val="595959"/>
                </a:solidFill>
              </a:rPr>
              <a:t>Sparkfun WeatherShield</a:t>
            </a:r>
          </a:p>
          <a:p>
            <a:pPr lvl="0" rtl="0">
              <a:spcBef>
                <a:spcPts val="0"/>
              </a:spcBef>
              <a:buNone/>
            </a:pPr>
            <a:endParaRPr sz="600" b="1">
              <a:solidFill>
                <a:srgbClr val="595959"/>
              </a:solidFill>
            </a:endParaRPr>
          </a:p>
          <a:p>
            <a:pPr marL="457200" lvl="0" indent="-355600" rtl="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Reads temperature, pressure, humidity, and luminosity all in one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2800" b="1">
                <a:solidFill>
                  <a:srgbClr val="595959"/>
                </a:solidFill>
              </a:rPr>
              <a:t>Sparkfun ToF Range Finder</a:t>
            </a:r>
          </a:p>
          <a:p>
            <a:pPr marL="457200" lvl="0" indent="-355600" rtl="0">
              <a:spcBef>
                <a:spcPts val="0"/>
              </a:spcBef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Measures distances up to 25cm in addition to measuring luminosity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1525" y="4621333"/>
            <a:ext cx="1624649" cy="1624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509050" y="489805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MUVI Camera</a:t>
            </a: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r>
              <a:rPr lang="en-US" sz="3600" b="0" i="0" u="none" strike="noStrike" cap="small" baseline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	</a:t>
            </a:r>
          </a:p>
        </p:txBody>
      </p:sp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509046" y="1322455"/>
            <a:ext cx="43410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Veho MUVI HD ActionCam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170 degree wide angle lens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5MP HD video resolution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8GB memory card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Pointed at ground</a:t>
            </a:r>
          </a:p>
          <a:p>
            <a:pPr marR="0" lvl="0" algn="l" rtl="0">
              <a:spcBef>
                <a:spcPts val="0"/>
              </a:spcBef>
              <a:spcAft>
                <a:spcPts val="600"/>
              </a:spcAft>
              <a:buNone/>
            </a:pPr>
            <a:endParaRPr sz="2000">
              <a:solidFill>
                <a:srgbClr val="595959"/>
              </a:solidFill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Veho Muvi Micro Action Cam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Very Compact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2MP video resolution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4GB memory card</a:t>
            </a:r>
          </a:p>
          <a:p>
            <a:pPr marL="457200" marR="0" lvl="0" indent="-3556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Pointed at marshmallow</a:t>
            </a:r>
          </a:p>
          <a:p>
            <a:pPr marR="0" lvl="0" algn="l" rtl="0">
              <a:spcBef>
                <a:spcPts val="0"/>
              </a:spcBef>
              <a:spcAft>
                <a:spcPts val="600"/>
              </a:spcAft>
              <a:buNone/>
            </a:pPr>
            <a:endParaRPr sz="2000">
              <a:solidFill>
                <a:srgbClr val="595959"/>
              </a:solidFill>
            </a:endParaRPr>
          </a:p>
          <a:p>
            <a:pPr marL="457200" marR="0" lvl="0" indent="-355600" algn="l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Both have internal batteries</a:t>
            </a:r>
          </a:p>
        </p:txBody>
      </p:sp>
      <p:pic>
        <p:nvPicPr>
          <p:cNvPr id="227" name="Shape 2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7091" y="5749598"/>
            <a:ext cx="622799" cy="11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9625" y="84600"/>
            <a:ext cx="2593550" cy="25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54825" y="3542666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Experiment</a:t>
            </a:r>
          </a:p>
        </p:txBody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457200" y="1574800"/>
            <a:ext cx="57912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1" indent="0" rtl="0">
              <a:lnSpc>
                <a:spcPct val="115000"/>
              </a:lnSpc>
              <a:spcBef>
                <a:spcPts val="600"/>
              </a:spcBef>
              <a:buSzPct val="85416"/>
              <a:buNone/>
            </a:pPr>
            <a:r>
              <a:rPr lang="en-US" sz="2400" b="1">
                <a:solidFill>
                  <a:srgbClr val="303030"/>
                </a:solidFill>
              </a:rPr>
              <a:t>Sample Output: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rgbClr val="303030"/>
                </a:solidFill>
              </a:rPr>
              <a:t>Time:	0:0:14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rgbClr val="303030"/>
                </a:solidFill>
              </a:rPr>
              <a:t>Humidity: 12.6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rgbClr val="303030"/>
                </a:solidFill>
              </a:rPr>
              <a:t>Temperature: 87.6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rgbClr val="303030"/>
                </a:solidFill>
              </a:rPr>
              <a:t>Pressure: 95599.50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rgbClr val="303030"/>
                </a:solidFill>
              </a:rPr>
              <a:t>Batt_lvl: 8.48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rgbClr val="303030"/>
                </a:solidFill>
              </a:rPr>
              <a:t>Light_lvl: 3.10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rgbClr val="303030"/>
                </a:solidFill>
              </a:rPr>
              <a:t>Ambient Light Level (Lux) = 1113.66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>
                <a:solidFill>
                  <a:srgbClr val="303030"/>
                </a:solidFill>
              </a:rPr>
              <a:t>Distance measured (mm) = 80</a:t>
            </a:r>
          </a:p>
          <a:p>
            <a:pPr marL="0" lvl="1" indent="0" rtl="0">
              <a:lnSpc>
                <a:spcPct val="115000"/>
              </a:lnSpc>
              <a:spcBef>
                <a:spcPts val="600"/>
              </a:spcBef>
              <a:buNone/>
            </a:pPr>
            <a:endParaRPr sz="2400">
              <a:solidFill>
                <a:srgbClr val="303030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476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</a:pPr>
            <a:endParaRPr sz="2400" b="1" i="0" u="none" strike="noStrike" cap="none" baseline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7075" y="4379900"/>
            <a:ext cx="3460546" cy="2306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>
            <a:off x="3846525" y="1559874"/>
            <a:ext cx="5740173" cy="32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Essential">
  <a:themeElements>
    <a:clrScheme name="Elemental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ssential">
  <a:themeElements>
    <a:clrScheme name="Elemental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</Words>
  <Application>Microsoft Office PowerPoint</Application>
  <PresentationFormat>On-screen Show (4:3)</PresentationFormat>
  <Paragraphs>95</Paragraphs>
  <Slides>33</Slides>
  <Notes>33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Essential</vt:lpstr>
      <vt:lpstr>Essential</vt:lpstr>
      <vt:lpstr>UA ASCEND! </vt:lpstr>
      <vt:lpstr>The Team</vt:lpstr>
      <vt:lpstr>PowerPoint Presentation</vt:lpstr>
      <vt:lpstr>Outline</vt:lpstr>
      <vt:lpstr>Objective</vt:lpstr>
      <vt:lpstr>Payload Shell</vt:lpstr>
      <vt:lpstr>Electronics</vt:lpstr>
      <vt:lpstr>MUVI Cameras </vt:lpstr>
      <vt:lpstr>Experiment</vt:lpstr>
      <vt:lpstr>MUVI ActionCam</vt:lpstr>
      <vt:lpstr>MUVI ActionCam</vt:lpstr>
      <vt:lpstr>Results</vt:lpstr>
      <vt:lpstr> Fall Results</vt:lpstr>
      <vt:lpstr>PowerPoint Presentation</vt:lpstr>
      <vt:lpstr>PowerPoint Presentation</vt:lpstr>
      <vt:lpstr>PowerPoint Presentation</vt:lpstr>
      <vt:lpstr>Spring 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UA ASCEND! </dc:title>
  <dc:creator>Rstelzer</dc:creator>
  <cp:lastModifiedBy>Rstelzer</cp:lastModifiedBy>
  <cp:revision>1</cp:revision>
  <dcterms:modified xsi:type="dcterms:W3CDTF">2015-04-10T18:59:42Z</dcterms:modified>
</cp:coreProperties>
</file>