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7" r:id="rId3"/>
    <p:sldId id="257" r:id="rId4"/>
    <p:sldId id="274" r:id="rId5"/>
    <p:sldId id="273" r:id="rId6"/>
    <p:sldId id="260" r:id="rId7"/>
    <p:sldId id="263" r:id="rId8"/>
    <p:sldId id="271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6" autoAdjust="0"/>
    <p:restoredTop sz="94746" autoAdjust="0"/>
  </p:normalViewPr>
  <p:slideViewPr>
    <p:cSldViewPr snapToGrid="0">
      <p:cViewPr varScale="1">
        <p:scale>
          <a:sx n="66" d="100"/>
          <a:sy n="66" d="100"/>
        </p:scale>
        <p:origin x="6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98F87-8783-3C4A-B24B-2CC3081E9E40}" type="datetime1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56D2C-95D1-0249-836F-D6D3DDD2D4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04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D0E6F-5C40-CF4C-BCE2-566266B1B0D3}" type="datetime1">
              <a:rPr lang="en-US" smtClean="0"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1B971-4D11-4C69-9321-D9DBA223ED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91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6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8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125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971-4D11-4C69-9321-D9DBA223ED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4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72541-87E1-A64E-8114-4F01B78B1CE2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5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A928B-6449-5542-84D9-251B2915B924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27C98-E0D7-1240-9327-3A2A5F291BF8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0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8DDB-5E8B-2A4B-BC2E-592BC88E0894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8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F8E18-66D1-414E-A34C-F17ECCDD4A50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5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E9FE-EB48-5340-AF85-9561148668E8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7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E0C8D-A121-0B48-8822-FB033EFD043F}" type="datetime1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9B6A-EA35-0B46-AC34-7B44764F2C59}" type="datetime1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9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A17-52A3-BA4D-8A26-BE8AEEFC484A}" type="datetime1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327A-3CC4-564C-8A29-8008A8670324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7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7220-FEBC-7E4E-B305-473125E242F1}" type="datetime1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1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4CFC1-DA7A-434A-9536-CF986F6D09EF}" type="datetime1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0827-5F5F-4BF8-8D52-1E0ED4AD9B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2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1958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Altitude Particle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Detection </a:t>
            </a:r>
            <a:r>
              <a:rPr lang="en-US" dirty="0" smtClean="0"/>
              <a:t>#1 </a:t>
            </a:r>
            <a:br>
              <a:rPr lang="en-US" dirty="0" smtClean="0"/>
            </a:br>
            <a:r>
              <a:rPr lang="en-US" sz="4900" dirty="0" smtClean="0"/>
              <a:t>Pima Community College ASCEND Team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2" y="3712422"/>
            <a:ext cx="11150661" cy="130260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3000" dirty="0" smtClean="0"/>
              <a:t>Team Members: </a:t>
            </a:r>
            <a:r>
              <a:rPr lang="en-US" sz="3000" dirty="0" smtClean="0">
                <a:cs typeface="Arial" charset="0"/>
                <a:sym typeface="Arial" charset="0"/>
              </a:rPr>
              <a:t>Andrew Okonya</a:t>
            </a:r>
            <a:r>
              <a:rPr lang="en-US" sz="3000" dirty="0" smtClean="0">
                <a:latin typeface="Arial" charset="0"/>
                <a:cs typeface="Arial" charset="0"/>
                <a:sym typeface="Arial" charset="0"/>
              </a:rPr>
              <a:t>, </a:t>
            </a:r>
            <a:r>
              <a:rPr lang="en-US" sz="3000" dirty="0" smtClean="0">
                <a:cs typeface="Arial" charset="0"/>
                <a:sym typeface="Arial" charset="0"/>
              </a:rPr>
              <a:t>Paria </a:t>
            </a:r>
            <a:r>
              <a:rPr lang="en-US" sz="3000" dirty="0">
                <a:cs typeface="Arial" charset="0"/>
                <a:sym typeface="Arial" charset="0"/>
              </a:rPr>
              <a:t>Khamsehzadeh</a:t>
            </a:r>
            <a:r>
              <a:rPr lang="en-US" sz="3000" dirty="0" smtClean="0"/>
              <a:t>,</a:t>
            </a:r>
          </a:p>
          <a:p>
            <a:r>
              <a:rPr lang="en-US" sz="3000" dirty="0" smtClean="0"/>
              <a:t> </a:t>
            </a:r>
            <a:r>
              <a:rPr lang="en-US" sz="3000" dirty="0">
                <a:cs typeface="Arial" charset="0"/>
                <a:sym typeface="Arial" charset="0"/>
              </a:rPr>
              <a:t>Hasti </a:t>
            </a:r>
            <a:r>
              <a:rPr lang="en-US" sz="3000" dirty="0" smtClean="0">
                <a:cs typeface="Arial" charset="0"/>
                <a:sym typeface="Arial" charset="0"/>
              </a:rPr>
              <a:t>Khamsehzadeh</a:t>
            </a:r>
            <a:r>
              <a:rPr lang="en-US" sz="3000" dirty="0" smtClean="0"/>
              <a:t>, Joel </a:t>
            </a:r>
            <a:r>
              <a:rPr lang="en-US" sz="3000" dirty="0" smtClean="0"/>
              <a:t>Thibault</a:t>
            </a:r>
            <a:endParaRPr lang="en-US" sz="3000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743765" y="6155765"/>
            <a:ext cx="2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27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788" y="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73211" y="2888114"/>
            <a:ext cx="9144000" cy="165576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n-US" sz="2800" dirty="0"/>
              <a:t>Special thanks to the following: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/>
              <a:t>Susan Brew and NASA Space </a:t>
            </a:r>
            <a:r>
              <a:rPr lang="en-US" altLang="en-US" sz="2800" dirty="0" smtClean="0"/>
              <a:t>Grant, Jack </a:t>
            </a:r>
            <a:r>
              <a:rPr lang="en-US" altLang="en-US" sz="2800" dirty="0"/>
              <a:t>Crabtree and </a:t>
            </a:r>
            <a:r>
              <a:rPr lang="en-US" altLang="en-US" sz="2800" dirty="0" smtClean="0"/>
              <a:t>ANSR, </a:t>
            </a:r>
          </a:p>
          <a:p>
            <a:pPr>
              <a:spcBef>
                <a:spcPts val="600"/>
              </a:spcBef>
              <a:defRPr/>
            </a:pPr>
            <a:r>
              <a:rPr lang="en-US" altLang="en-US" sz="2800" dirty="0" smtClean="0"/>
              <a:t>Silvia Kolchens, Mike Sampogna, Mike </a:t>
            </a:r>
            <a:r>
              <a:rPr lang="en-US" altLang="en-US" sz="2800" dirty="0" err="1"/>
              <a:t>Tveten</a:t>
            </a:r>
            <a:endParaRPr lang="en-US" altLang="en-US" sz="2800" dirty="0"/>
          </a:p>
          <a:p>
            <a:endParaRPr lang="en-US" altLang="en-US" sz="2800" b="1" dirty="0" smtClean="0">
              <a:sym typeface="Helvetica" panose="020B0604020202020204" pitchFamily="34" charset="0"/>
            </a:endParaRPr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24234" y="6155765"/>
            <a:ext cx="56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54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Motivation and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743765" y="6155765"/>
            <a:ext cx="2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13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4579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particulate matter?</a:t>
            </a:r>
          </a:p>
          <a:p>
            <a:r>
              <a:rPr lang="en-US" dirty="0" smtClean="0"/>
              <a:t>A microscopic solid or liquid suspended in the Earth’s atmosphere</a:t>
            </a:r>
          </a:p>
          <a:p>
            <a:r>
              <a:rPr lang="en-US" dirty="0" smtClean="0"/>
              <a:t> The mixture of atmosphere and matter is commonly referred to as an aerosol</a:t>
            </a:r>
          </a:p>
          <a:p>
            <a:pPr marL="0" indent="0">
              <a:buNone/>
            </a:pPr>
            <a:r>
              <a:rPr lang="en-US" dirty="0" smtClean="0"/>
              <a:t>Two Main Classifications of Particle Sizes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Content Placeholder 3" descr="FullSizeRender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t="49719" r="2547" b="28401"/>
          <a:stretch/>
        </p:blipFill>
        <p:spPr>
          <a:xfrm>
            <a:off x="933650" y="3580598"/>
            <a:ext cx="10420149" cy="19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579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Motivation and </a:t>
            </a:r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2875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 simple particle collection apparatus </a:t>
            </a:r>
            <a:r>
              <a:rPr lang="en-US" dirty="0" smtClean="0"/>
              <a:t>to </a:t>
            </a:r>
            <a:r>
              <a:rPr lang="en-US" dirty="0"/>
              <a:t>collect data on </a:t>
            </a:r>
            <a:r>
              <a:rPr lang="en-US" dirty="0" smtClean="0"/>
              <a:t>particles</a:t>
            </a:r>
          </a:p>
          <a:p>
            <a:r>
              <a:rPr lang="en-US" dirty="0"/>
              <a:t>S</a:t>
            </a:r>
            <a:r>
              <a:rPr lang="en-US" dirty="0" smtClean="0"/>
              <a:t>everal </a:t>
            </a:r>
            <a:r>
              <a:rPr lang="en-US" dirty="0"/>
              <a:t>boxes containing fly paper resin mounted on a rotating </a:t>
            </a:r>
            <a:r>
              <a:rPr lang="en-US" dirty="0" smtClean="0"/>
              <a:t>wheel</a:t>
            </a:r>
            <a:endParaRPr lang="en-US" dirty="0" smtClean="0"/>
          </a:p>
          <a:p>
            <a:r>
              <a:rPr lang="en-US" dirty="0" smtClean="0"/>
              <a:t>Samples </a:t>
            </a:r>
            <a:r>
              <a:rPr lang="en-US" dirty="0"/>
              <a:t>were collected every 1,550 meters of altitude up to a maximum altitude of 10,580 </a:t>
            </a:r>
            <a:r>
              <a:rPr lang="en-US" dirty="0" smtClean="0"/>
              <a:t>meters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trend of decreasing particle size with increasing altitude was </a:t>
            </a:r>
            <a:r>
              <a:rPr lang="en-US" dirty="0" smtClean="0"/>
              <a:t>investigated</a:t>
            </a:r>
            <a:endParaRPr lang="en-US" dirty="0"/>
          </a:p>
          <a:p>
            <a:pPr marL="38100" indent="0" algn="just">
              <a:spcBef>
                <a:spcPts val="600"/>
              </a:spcBef>
              <a:buClr>
                <a:srgbClr val="000000"/>
              </a:buClr>
              <a:buSzPct val="167000"/>
              <a:buNone/>
            </a:pPr>
            <a:endParaRPr lang="en-US" altLang="en-US" dirty="0" smtClean="0"/>
          </a:p>
          <a:p>
            <a:pPr marL="38100" indent="0" algn="just">
              <a:spcBef>
                <a:spcPts val="600"/>
              </a:spcBef>
              <a:buClr>
                <a:srgbClr val="000000"/>
              </a:buClr>
              <a:buSzPct val="167000"/>
              <a:buNone/>
            </a:pPr>
            <a:endParaRPr lang="en-US" altLang="en-US" dirty="0"/>
          </a:p>
          <a:p>
            <a:pPr marL="38100" indent="0" algn="just">
              <a:spcBef>
                <a:spcPts val="600"/>
              </a:spcBef>
              <a:buClr>
                <a:srgbClr val="000000"/>
              </a:buClr>
              <a:buSzPct val="167000"/>
              <a:buNone/>
            </a:pPr>
            <a:endParaRPr lang="en-US" alt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743765" y="6155765"/>
            <a:ext cx="2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95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743765" y="6155765"/>
            <a:ext cx="2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4</a:t>
            </a:r>
            <a:endParaRPr lang="en-US" sz="24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 and </a:t>
            </a:r>
            <a:r>
              <a:rPr lang="en-US" dirty="0"/>
              <a:t>M</a:t>
            </a:r>
            <a:r>
              <a:rPr lang="en-US" dirty="0" smtClean="0"/>
              <a:t>ethodology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610820" y="2197622"/>
            <a:ext cx="4023709" cy="334699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603" y="1690688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Means of Collection:</a:t>
            </a:r>
          </a:p>
          <a:p>
            <a:pPr>
              <a:buFont typeface="Arial" charset="0"/>
              <a:buChar char="•"/>
            </a:pPr>
            <a:r>
              <a:rPr lang="en-US" dirty="0"/>
              <a:t>Induction port for intake of </a:t>
            </a:r>
            <a:r>
              <a:rPr lang="en-US" dirty="0" smtClean="0"/>
              <a:t>aerosol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Wheel with 7 collection chambers, set to rotate every 1,550 meters of </a:t>
            </a:r>
            <a:r>
              <a:rPr lang="en-US" dirty="0" smtClean="0"/>
              <a:t>altitude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1 Contamination Control Chamber</a:t>
            </a:r>
          </a:p>
          <a:p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240" y="18371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Particle Collection</a:t>
            </a:r>
            <a:endParaRPr lang="en-US" dirty="0"/>
          </a:p>
        </p:txBody>
      </p:sp>
      <p:pic>
        <p:nvPicPr>
          <p:cNvPr id="10" name="Content Placeholder 9" descr="3 Back WheelAssembly.PDF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r="3992"/>
          <a:stretch>
            <a:fillRect/>
          </a:stretch>
        </p:blipFill>
        <p:spPr>
          <a:xfrm>
            <a:off x="825240" y="1320264"/>
            <a:ext cx="4864144" cy="4084749"/>
          </a:xfrm>
        </p:spPr>
      </p:pic>
      <p:pic>
        <p:nvPicPr>
          <p:cNvPr id="11" name="Content Placeholder 10" descr="4 Front WheelAssembly.PDF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r="3992"/>
          <a:stretch>
            <a:fillRect/>
          </a:stretch>
        </p:blipFill>
        <p:spPr>
          <a:xfrm>
            <a:off x="6120360" y="1320264"/>
            <a:ext cx="4869611" cy="4089340"/>
          </a:xfrm>
        </p:spPr>
      </p:pic>
      <p:sp>
        <p:nvSpPr>
          <p:cNvPr id="5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43765" y="6155765"/>
            <a:ext cx="2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761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Payload Design: Primary Considerations</a:t>
            </a:r>
            <a:endParaRPr 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0" name="Picture 1" descr="IMG_126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41" y="1486974"/>
            <a:ext cx="5321912" cy="399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743765" y="6155765"/>
            <a:ext cx="2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380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Payload Design: System Controls</a:t>
            </a:r>
            <a:endParaRPr 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2792" y="1501520"/>
            <a:ext cx="5406976" cy="43513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ea typeface="Helvetica" charset="0"/>
                <a:cs typeface="Helvetica" charset="0"/>
              </a:rPr>
              <a:t>1 Arduino Micro </a:t>
            </a:r>
            <a:r>
              <a:rPr lang="en-US" dirty="0" smtClean="0">
                <a:ea typeface="Helvetica" charset="0"/>
                <a:cs typeface="Helvetica" charset="0"/>
              </a:rPr>
              <a:t>microcontroller</a:t>
            </a:r>
          </a:p>
          <a:p>
            <a:pPr>
              <a:defRPr/>
            </a:pPr>
            <a:r>
              <a:rPr lang="en-US" i="1" dirty="0" smtClean="0">
                <a:ea typeface="Helvetica" charset="0"/>
                <a:cs typeface="Helvetica" charset="0"/>
              </a:rPr>
              <a:t>3 </a:t>
            </a:r>
            <a:r>
              <a:rPr lang="en-US" dirty="0">
                <a:ea typeface="Helvetica" charset="0"/>
                <a:cs typeface="Helvetica" charset="0"/>
              </a:rPr>
              <a:t>TMP36 analog temperature </a:t>
            </a:r>
            <a:r>
              <a:rPr lang="en-US" dirty="0" smtClean="0">
                <a:ea typeface="Helvetica" charset="0"/>
                <a:cs typeface="Helvetica" charset="0"/>
              </a:rPr>
              <a:t>tensors</a:t>
            </a:r>
          </a:p>
          <a:p>
            <a:pPr>
              <a:defRPr/>
            </a:pPr>
            <a:r>
              <a:rPr lang="en-US" dirty="0" smtClean="0">
                <a:ea typeface="Helvetica" charset="0"/>
                <a:cs typeface="Helvetica" charset="0"/>
              </a:rPr>
              <a:t>1 </a:t>
            </a:r>
            <a:r>
              <a:rPr lang="en-US" dirty="0">
                <a:ea typeface="Helvetica" charset="0"/>
                <a:cs typeface="Helvetica" charset="0"/>
              </a:rPr>
              <a:t>MPL3115A2  </a:t>
            </a:r>
            <a:r>
              <a:rPr lang="en-US" dirty="0" smtClean="0">
                <a:ea typeface="Helvetica" charset="0"/>
                <a:cs typeface="Helvetica" charset="0"/>
              </a:rPr>
              <a:t>Altimeter</a:t>
            </a:r>
          </a:p>
          <a:p>
            <a:pPr>
              <a:defRPr/>
            </a:pPr>
            <a:r>
              <a:rPr lang="en-US" dirty="0" smtClean="0">
                <a:ea typeface="Helvetica" charset="0"/>
                <a:cs typeface="Helvetica" charset="0"/>
              </a:rPr>
              <a:t>1 </a:t>
            </a:r>
            <a:r>
              <a:rPr lang="en-US" dirty="0">
                <a:ea typeface="Helvetica" charset="0"/>
                <a:cs typeface="Helvetica" charset="0"/>
              </a:rPr>
              <a:t>Micro-SD Data </a:t>
            </a:r>
            <a:r>
              <a:rPr lang="en-US" dirty="0" smtClean="0">
                <a:ea typeface="Helvetica" charset="0"/>
                <a:cs typeface="Helvetica" charset="0"/>
              </a:rPr>
              <a:t>Logger</a:t>
            </a:r>
          </a:p>
          <a:p>
            <a:pPr>
              <a:defRPr/>
            </a:pPr>
            <a:r>
              <a:rPr lang="en-US" dirty="0" smtClean="0">
                <a:ea typeface="Helvetica" charset="0"/>
                <a:cs typeface="Helvetica" charset="0"/>
              </a:rPr>
              <a:t>1 </a:t>
            </a:r>
            <a:r>
              <a:rPr lang="en-US" dirty="0">
                <a:ea typeface="Helvetica" charset="0"/>
                <a:cs typeface="Helvetica" charset="0"/>
              </a:rPr>
              <a:t>DS1307 Real-Time </a:t>
            </a:r>
            <a:r>
              <a:rPr lang="en-US" dirty="0" smtClean="0">
                <a:ea typeface="Helvetica" charset="0"/>
                <a:cs typeface="Helvetica" charset="0"/>
              </a:rPr>
              <a:t>Clock</a:t>
            </a:r>
          </a:p>
          <a:p>
            <a:pPr>
              <a:defRPr/>
            </a:pPr>
            <a:r>
              <a:rPr lang="en-US" dirty="0" smtClean="0">
                <a:ea typeface="Helvetica" charset="0"/>
                <a:cs typeface="Helvetica" charset="0"/>
              </a:rPr>
              <a:t>1 </a:t>
            </a:r>
            <a:r>
              <a:rPr lang="en-US" dirty="0">
                <a:ea typeface="Helvetica" charset="0"/>
                <a:cs typeface="Helvetica" charset="0"/>
              </a:rPr>
              <a:t>MMA8451 Triple-Axis Accelerometer </a:t>
            </a:r>
            <a:endParaRPr lang="en-US" dirty="0" smtClean="0">
              <a:ea typeface="Helvetica" charset="0"/>
              <a:cs typeface="Helvetica" charset="0"/>
            </a:endParaRPr>
          </a:p>
          <a:p>
            <a:pPr>
              <a:defRPr/>
            </a:pPr>
            <a:r>
              <a:rPr lang="en-US" dirty="0" smtClean="0">
                <a:ea typeface="Helvetica" charset="0"/>
                <a:cs typeface="Helvetica" charset="0"/>
              </a:rPr>
              <a:t>1 </a:t>
            </a:r>
            <a:r>
              <a:rPr lang="en-US" dirty="0">
                <a:ea typeface="Helvetica" charset="0"/>
                <a:cs typeface="Helvetica" charset="0"/>
              </a:rPr>
              <a:t>GoPro Hero HD </a:t>
            </a:r>
            <a:r>
              <a:rPr lang="en-US" dirty="0" smtClean="0">
                <a:ea typeface="Helvetica" charset="0"/>
                <a:cs typeface="Helvetica" charset="0"/>
              </a:rPr>
              <a:t>Camera</a:t>
            </a:r>
          </a:p>
          <a:p>
            <a:pPr>
              <a:defRPr/>
            </a:pPr>
            <a:r>
              <a:rPr lang="en-US" dirty="0" smtClean="0">
                <a:ea typeface="Helvetica" charset="0"/>
                <a:cs typeface="Helvetica" charset="0"/>
              </a:rPr>
              <a:t>Energizer </a:t>
            </a:r>
            <a:r>
              <a:rPr lang="en-US" dirty="0">
                <a:ea typeface="Helvetica" charset="0"/>
                <a:cs typeface="Helvetica" charset="0"/>
              </a:rPr>
              <a:t>Advanced Lithium Battery</a:t>
            </a:r>
          </a:p>
          <a:p>
            <a:pPr marL="0" indent="0">
              <a:buNone/>
              <a:defRPr/>
            </a:pPr>
            <a:r>
              <a:rPr lang="en-US" i="1" dirty="0" smtClean="0">
                <a:ea typeface="Helvetica" charset="0"/>
                <a:cs typeface="Helvetica" charset="0"/>
              </a:rPr>
              <a:t>	*</a:t>
            </a:r>
            <a:r>
              <a:rPr lang="en-US" i="1" dirty="0">
                <a:ea typeface="Helvetica" charset="0"/>
                <a:cs typeface="Helvetica" charset="0"/>
              </a:rPr>
              <a:t>All mounted on 2 half </a:t>
            </a:r>
            <a:r>
              <a:rPr lang="en-US" i="1" dirty="0" smtClean="0">
                <a:ea typeface="Helvetica" charset="0"/>
                <a:cs typeface="Helvetica" charset="0"/>
              </a:rPr>
              <a:t>sized    	breadboards</a:t>
            </a:r>
            <a:endParaRPr lang="en-US" i="1" dirty="0">
              <a:ea typeface="Helvetica" charset="0"/>
              <a:cs typeface="Helvetica" charset="0"/>
            </a:endParaRPr>
          </a:p>
          <a:p>
            <a:endParaRPr lang="en-US" altLang="en-US" b="1" dirty="0" smtClean="0">
              <a:sym typeface="Helvetica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t="11176" r="13549" b="25231"/>
          <a:stretch/>
        </p:blipFill>
        <p:spPr bwMode="auto">
          <a:xfrm>
            <a:off x="741144" y="1668573"/>
            <a:ext cx="5024389" cy="33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743765" y="6155765"/>
            <a:ext cx="2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07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Data Collection</a:t>
            </a:r>
            <a:endParaRPr 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7" descr="Acceleration vs time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8" y="3487774"/>
            <a:ext cx="5760720" cy="1980485"/>
          </a:xfrm>
          <a:prstGeom prst="rect">
            <a:avLst/>
          </a:prstGeom>
        </p:spPr>
      </p:pic>
      <p:pic>
        <p:nvPicPr>
          <p:cNvPr id="9" name="Picture 8" descr="temp.png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79" y="1373620"/>
            <a:ext cx="5760720" cy="1865870"/>
          </a:xfrm>
          <a:prstGeom prst="rect">
            <a:avLst/>
          </a:prstGeom>
        </p:spPr>
      </p:pic>
      <p:pic>
        <p:nvPicPr>
          <p:cNvPr id="11" name="Picture 10" descr="velocity vs time 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42" y="3385907"/>
            <a:ext cx="5760720" cy="2082351"/>
          </a:xfrm>
          <a:prstGeom prst="rect">
            <a:avLst/>
          </a:prstGeom>
        </p:spPr>
      </p:pic>
      <p:pic>
        <p:nvPicPr>
          <p:cNvPr id="12" name="Picture 11" descr="Alttude.png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63" y="1370154"/>
            <a:ext cx="5760720" cy="1869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5771" y="5520090"/>
            <a:ext cx="3693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*Altitude and Velocity from </a:t>
            </a:r>
            <a:r>
              <a:rPr lang="en-US" sz="1400" dirty="0"/>
              <a:t>ANSR-</a:t>
            </a:r>
            <a:r>
              <a:rPr lang="en-US" sz="1400" dirty="0" smtClean="0"/>
              <a:t>86 </a:t>
            </a:r>
            <a:r>
              <a:rPr lang="en-US" sz="1400" dirty="0"/>
              <a:t>beacon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43765" y="6155765"/>
            <a:ext cx="2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323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anose="020B0604020202020204" pitchFamily="34" charset="0"/>
                <a:sym typeface="Arial" panose="020B0604020202020204" pitchFamily="34" charset="0"/>
              </a:rPr>
              <a:t>Data Analysis: Particle Collection</a:t>
            </a:r>
            <a:endParaRPr lang="en-US" dirty="0"/>
          </a:p>
        </p:txBody>
      </p:sp>
      <p:sp>
        <p:nvSpPr>
          <p:cNvPr id="4" name="AutoShape 5" descr="image3.jpg"/>
          <p:cNvSpPr>
            <a:spLocks/>
          </p:cNvSpPr>
          <p:nvPr/>
        </p:nvSpPr>
        <p:spPr bwMode="auto">
          <a:xfrm>
            <a:off x="315913" y="5540375"/>
            <a:ext cx="1158875" cy="11350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AutoShape 1" descr="image1.png"/>
          <p:cNvSpPr>
            <a:spLocks/>
          </p:cNvSpPr>
          <p:nvPr/>
        </p:nvSpPr>
        <p:spPr bwMode="auto">
          <a:xfrm>
            <a:off x="5770562" y="5517356"/>
            <a:ext cx="650875" cy="11811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AutoShape 4" descr="image2.jpg"/>
          <p:cNvSpPr>
            <a:spLocks/>
          </p:cNvSpPr>
          <p:nvPr/>
        </p:nvSpPr>
        <p:spPr bwMode="auto">
          <a:xfrm>
            <a:off x="10717211" y="5540375"/>
            <a:ext cx="1127125" cy="9461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4 highest particle counting adhesive papers</a:t>
            </a:r>
          </a:p>
          <a:p>
            <a:r>
              <a:rPr lang="en-US" dirty="0"/>
              <a:t>Observed them under a SEM</a:t>
            </a:r>
          </a:p>
          <a:p>
            <a:r>
              <a:rPr lang="en-US" dirty="0"/>
              <a:t>Decreasing particle size with increasing altitude</a:t>
            </a:r>
          </a:p>
          <a:p>
            <a:pPr lvl="1"/>
            <a:endParaRPr lang="en-US" sz="2800" dirty="0"/>
          </a:p>
          <a:p>
            <a:endParaRPr lang="en-US" dirty="0" smtClean="0"/>
          </a:p>
          <a:p>
            <a:pPr lvl="1"/>
            <a:endParaRPr lang="en-US" sz="2800" dirty="0" smtClean="0"/>
          </a:p>
        </p:txBody>
      </p:sp>
      <p:pic>
        <p:nvPicPr>
          <p:cNvPr id="10" name="Content Placeholder 9" descr="6 200X.jpg"/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r="-203"/>
          <a:stretch/>
        </p:blipFill>
        <p:spPr>
          <a:xfrm>
            <a:off x="6117060" y="1514634"/>
            <a:ext cx="5689383" cy="3953625"/>
          </a:xfrm>
        </p:spPr>
      </p:pic>
      <p:sp>
        <p:nvSpPr>
          <p:cNvPr id="9" name="TextBox 8"/>
          <p:cNvSpPr txBox="1"/>
          <p:nvPr/>
        </p:nvSpPr>
        <p:spPr>
          <a:xfrm>
            <a:off x="11743765" y="6155765"/>
            <a:ext cx="298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5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242</Words>
  <Application>Microsoft Office PowerPoint</Application>
  <PresentationFormat>Widescreen</PresentationFormat>
  <Paragraphs>60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Office Theme</vt:lpstr>
      <vt:lpstr>Low Altitude Particle  Detection #1  Pima Community College ASCEND Team</vt:lpstr>
      <vt:lpstr>Motivation and Methodology</vt:lpstr>
      <vt:lpstr>Motivation and Methodology</vt:lpstr>
      <vt:lpstr>Motivation and Methodology</vt:lpstr>
      <vt:lpstr>Particle Collection</vt:lpstr>
      <vt:lpstr>Payload Design: Primary Considerations</vt:lpstr>
      <vt:lpstr>Payload Design: System Controls</vt:lpstr>
      <vt:lpstr>Data Collection</vt:lpstr>
      <vt:lpstr>Data Analysis: Particle Collection</vt:lpstr>
      <vt:lpstr>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Altitude Particle Detection #2  Pima Community College ASCEND Team</dc:title>
  <dc:creator>Amorette Dudgeon</dc:creator>
  <cp:lastModifiedBy>Amorette Dudgeon</cp:lastModifiedBy>
  <cp:revision>45</cp:revision>
  <dcterms:created xsi:type="dcterms:W3CDTF">2015-04-06T01:22:44Z</dcterms:created>
  <dcterms:modified xsi:type="dcterms:W3CDTF">2015-04-09T03:24:36Z</dcterms:modified>
</cp:coreProperties>
</file>