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2" r:id="rId10"/>
    <p:sldId id="266" r:id="rId11"/>
    <p:sldId id="267" r:id="rId12"/>
    <p:sldId id="273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935C-77A3-45BE-9985-D96B1C3D0E5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B971-4D11-4C69-9321-D9DBA22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9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EDS attachment on SEM allowed for elemental composition of particles captured</a:t>
            </a:r>
          </a:p>
          <a:p>
            <a:r>
              <a:rPr lang="en-US" dirty="0" smtClean="0"/>
              <a:t>With time, potential analysis could include:</a:t>
            </a:r>
          </a:p>
          <a:p>
            <a:pPr lvl="1"/>
            <a:r>
              <a:rPr lang="en-US" dirty="0" smtClean="0"/>
              <a:t>Complete particle identification </a:t>
            </a:r>
          </a:p>
          <a:p>
            <a:pPr lvl="1"/>
            <a:r>
              <a:rPr lang="en-US" dirty="0" smtClean="0"/>
              <a:t>Trends in size vs. altitude</a:t>
            </a:r>
          </a:p>
          <a:p>
            <a:pPr lvl="1"/>
            <a:r>
              <a:rPr lang="en-US" dirty="0" smtClean="0"/>
              <a:t>Trends in particle type vs. altitude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EDS attachment on SEM allowed for elemental composition of particles captured</a:t>
            </a:r>
          </a:p>
          <a:p>
            <a:r>
              <a:rPr lang="en-US" dirty="0" smtClean="0"/>
              <a:t>With time, potential analysis could include:</a:t>
            </a:r>
          </a:p>
          <a:p>
            <a:pPr lvl="1"/>
            <a:r>
              <a:rPr lang="en-US" dirty="0" smtClean="0"/>
              <a:t>Complete particle identification </a:t>
            </a:r>
          </a:p>
          <a:p>
            <a:pPr lvl="1"/>
            <a:r>
              <a:rPr lang="en-US" dirty="0" smtClean="0"/>
              <a:t>Trends in size vs. altitude</a:t>
            </a:r>
          </a:p>
          <a:p>
            <a:pPr lvl="1"/>
            <a:r>
              <a:rPr lang="en-US" dirty="0" smtClean="0"/>
              <a:t>Trends in particle type vs. altitude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5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8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2EC-9753-4EF9-B81A-BA5157A6C505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D30F-E995-4F19-8FCE-C26316E950AC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6766-6009-4B0A-9CA4-E1D9929E9FD7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93B9-1FEA-4D4A-A2A2-F24B406E27B0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C08B-33D3-4B01-B404-22E0DEFCF438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D231-9E68-4D21-A0D3-450C7E5FA5A4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1ECC-EC11-4DF7-88EE-798CAE5F9396}" type="datetime1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6DB5-D50F-4A9A-B677-1047010BCBC8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D65F-C34C-4297-96F0-74A1279EBD6A}" type="datetime1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86DC-2853-4F8B-81EA-EBFC81409C01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BF85-40EF-4335-9532-BAAF1A3163E1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E19B-7043-45F0-B3F2-6ACDC750DA38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0827-5F5F-4BF8-8D52-1E0ED4AD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663" y="1119585"/>
            <a:ext cx="950976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Altitude Particle </a:t>
            </a:r>
            <a:br>
              <a:rPr lang="en-US" dirty="0" smtClean="0"/>
            </a:br>
            <a:r>
              <a:rPr lang="en-US" dirty="0" smtClean="0"/>
              <a:t>Detection #2 </a:t>
            </a:r>
            <a:br>
              <a:rPr lang="en-US" dirty="0" smtClean="0"/>
            </a:br>
            <a:r>
              <a:rPr lang="en-US" sz="4900" dirty="0" smtClean="0"/>
              <a:t>Pima Community College ASCEND Team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8461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Team Leader: Andrew Okonya</a:t>
            </a:r>
          </a:p>
          <a:p>
            <a:r>
              <a:rPr lang="en-US" dirty="0" smtClean="0"/>
              <a:t>Team Members: Amorette Dudgeon, Alexandrea Provine, Joel Thibault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813464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3245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1" y="1929627"/>
            <a:ext cx="4560251" cy="3705204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1" y="1929627"/>
            <a:ext cx="4560251" cy="37052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Analysis: </a:t>
            </a:r>
            <a:br>
              <a:rPr lang="en-US" dirty="0" smtClean="0"/>
            </a:br>
            <a:r>
              <a:rPr lang="en-US" dirty="0" smtClean="0"/>
              <a:t>Scanning Electron Microscope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34306" y="3012975"/>
            <a:ext cx="567891" cy="102708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1" y="1929627"/>
            <a:ext cx="4560252" cy="37052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6376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Particle Analysis:</a:t>
            </a:r>
            <a:r>
              <a:rPr lang="en-US" dirty="0" smtClean="0"/>
              <a:t> </a:t>
            </a:r>
            <a:r>
              <a:rPr lang="en-US" dirty="0"/>
              <a:t>Energy Dispersive Spectrometer </a:t>
            </a:r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EDS analysis revealed the elemental composition of the area underneath the yellow line</a:t>
            </a:r>
          </a:p>
          <a:p>
            <a:r>
              <a:rPr lang="en-US" dirty="0" smtClean="0"/>
              <a:t>In-depth analysis potential</a:t>
            </a:r>
          </a:p>
          <a:p>
            <a:pPr lvl="1"/>
            <a:r>
              <a:rPr lang="en-US" dirty="0" smtClean="0"/>
              <a:t>Particle size vs. altitude</a:t>
            </a:r>
          </a:p>
          <a:p>
            <a:pPr lvl="1"/>
            <a:r>
              <a:rPr lang="en-US" dirty="0" smtClean="0"/>
              <a:t>Complete particle identification</a:t>
            </a:r>
          </a:p>
          <a:p>
            <a:pPr lvl="1"/>
            <a:r>
              <a:rPr lang="en-US" dirty="0" smtClean="0"/>
              <a:t>Particle type vs. altitude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61338" r="46014" b="2663"/>
          <a:stretch/>
        </p:blipFill>
        <p:spPr>
          <a:xfrm>
            <a:off x="6264442" y="1940350"/>
            <a:ext cx="5089358" cy="3271730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62082" r="47857" b="1218"/>
          <a:stretch/>
        </p:blipFill>
        <p:spPr>
          <a:xfrm>
            <a:off x="6264442" y="1920240"/>
            <a:ext cx="5089358" cy="329184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1136" y="6333331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Lessons Learned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cognizant of time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/>
              <a:t>Time between launch and symposium is not conducive for in-depth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/>
              <a:t>Get materials earlier to do bench testing</a:t>
            </a:r>
          </a:p>
          <a:p>
            <a:r>
              <a:rPr lang="en-US" dirty="0" smtClean="0"/>
              <a:t>Avoid </a:t>
            </a:r>
            <a:r>
              <a:rPr lang="en-US" dirty="0"/>
              <a:t>overcomplicating the design</a:t>
            </a:r>
          </a:p>
          <a:p>
            <a:pPr lvl="1"/>
            <a:r>
              <a:rPr lang="en-US" dirty="0"/>
              <a:t>Fewer </a:t>
            </a:r>
            <a:r>
              <a:rPr lang="en-US" dirty="0" smtClean="0"/>
              <a:t>aerogel </a:t>
            </a:r>
            <a:r>
              <a:rPr lang="en-US" dirty="0"/>
              <a:t>samples; more </a:t>
            </a:r>
            <a:r>
              <a:rPr lang="en-US" dirty="0" smtClean="0"/>
              <a:t>redundancy</a:t>
            </a:r>
          </a:p>
          <a:p>
            <a:r>
              <a:rPr lang="en-US" dirty="0"/>
              <a:t>Improved particle collection</a:t>
            </a:r>
          </a:p>
          <a:p>
            <a:r>
              <a:rPr lang="en-US" dirty="0"/>
              <a:t>Improved structural design</a:t>
            </a:r>
          </a:p>
          <a:p>
            <a:pPr lvl="1"/>
            <a:r>
              <a:rPr lang="en-US" dirty="0"/>
              <a:t>Pre-assembled payload made for a smooth launch day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788" y="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73211" y="2888114"/>
            <a:ext cx="9144000" cy="16557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800" dirty="0"/>
              <a:t>Special thanks to the following: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/>
              <a:t>Susan Brew and NASA Space </a:t>
            </a:r>
            <a:r>
              <a:rPr lang="en-US" altLang="en-US" sz="2800" dirty="0" smtClean="0"/>
              <a:t>Grant, Jack </a:t>
            </a:r>
            <a:r>
              <a:rPr lang="en-US" altLang="en-US" sz="2800" dirty="0"/>
              <a:t>Crabtree and </a:t>
            </a:r>
            <a:r>
              <a:rPr lang="en-US" altLang="en-US" sz="2800" dirty="0" smtClean="0"/>
              <a:t>ANSR,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 smtClean="0"/>
              <a:t>Silvia Kolchens, Mike Sampogna, Mike </a:t>
            </a:r>
            <a:r>
              <a:rPr lang="en-US" altLang="en-US" sz="2800" dirty="0" err="1"/>
              <a:t>Tveten</a:t>
            </a:r>
            <a:endParaRPr lang="en-US" altLang="en-US" sz="2800" dirty="0"/>
          </a:p>
          <a:p>
            <a:endParaRPr lang="en-US" altLang="en-US" sz="2800" b="1" dirty="0" smtClean="0">
              <a:sym typeface="Helvetica" panose="020B0604020202020204" pitchFamily="34" charset="0"/>
            </a:endParaRPr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"Classic Silica™ Disc." </a:t>
            </a:r>
            <a:r>
              <a:rPr lang="en-US" sz="2400" i="1" dirty="0" err="1"/>
              <a:t>BuyAerogelcom</a:t>
            </a:r>
            <a:r>
              <a:rPr lang="en-US" sz="2400" dirty="0"/>
              <a:t>. Web. &lt;http://www.buyaerogel.com/product/classic-silica-disc/&gt;.</a:t>
            </a:r>
          </a:p>
          <a:p>
            <a:pPr>
              <a:defRPr/>
            </a:pPr>
            <a:r>
              <a:rPr lang="en-US" sz="2400" dirty="0" smtClean="0"/>
              <a:t>"</a:t>
            </a:r>
            <a:r>
              <a:rPr lang="en-US" sz="2400" dirty="0"/>
              <a:t>Silica </a:t>
            </a:r>
            <a:r>
              <a:rPr lang="en-US" sz="2400" dirty="0" err="1"/>
              <a:t>AeroGels</a:t>
            </a:r>
            <a:r>
              <a:rPr lang="en-US" sz="2400" dirty="0"/>
              <a:t>." </a:t>
            </a:r>
            <a:r>
              <a:rPr lang="en-US" sz="2400" i="1" dirty="0"/>
              <a:t>Thermal Properties : Silica Aerogels</a:t>
            </a:r>
            <a:r>
              <a:rPr lang="en-US" sz="2400" dirty="0"/>
              <a:t>. Web. &lt;http://energy.lbl.gov/ecs/aerogels/sa-thermal.html&gt;.</a:t>
            </a:r>
          </a:p>
          <a:p>
            <a:pPr>
              <a:defRPr/>
            </a:pPr>
            <a:r>
              <a:rPr lang="en-US" sz="2400" dirty="0" smtClean="0"/>
              <a:t>"</a:t>
            </a:r>
            <a:r>
              <a:rPr lang="en-US" sz="2400" dirty="0"/>
              <a:t>Aerogel - and the Mars Rover - NASA Science." Aerogel - and the Mars Rover - NASA Science. Web. &lt;http://science.nasa.gov/science-news/science-at-nasa/1997/msad08jul97_2</a:t>
            </a:r>
            <a:r>
              <a:rPr lang="en-US" sz="2400" dirty="0" smtClean="0"/>
              <a:t>/&gt;.</a:t>
            </a:r>
            <a:endParaRPr lang="en-US" sz="2400" dirty="0"/>
          </a:p>
          <a:p>
            <a:endParaRPr lang="en-US" altLang="en-US" sz="2400" b="1" dirty="0" smtClean="0">
              <a:sym typeface="Helvetica" panose="020B0604020202020204" pitchFamily="34" charset="0"/>
            </a:endParaRPr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48962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32887" y="6333331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Abstract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new material was </a:t>
            </a:r>
            <a:r>
              <a:rPr lang="en-US" dirty="0" smtClean="0"/>
              <a:t>used </a:t>
            </a:r>
            <a:r>
              <a:rPr lang="en-US" dirty="0"/>
              <a:t>for particle capture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improved particle collection apparatus was constructed </a:t>
            </a:r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changes were </a:t>
            </a:r>
            <a:r>
              <a:rPr lang="en-US" dirty="0" smtClean="0"/>
              <a:t>made to the:</a:t>
            </a:r>
            <a:endParaRPr lang="en-US" dirty="0"/>
          </a:p>
          <a:p>
            <a:pPr lvl="1"/>
            <a:r>
              <a:rPr lang="en-US" dirty="0" smtClean="0"/>
              <a:t>Location of the intake gates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shape and size of the payload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Hardware </a:t>
            </a:r>
            <a:r>
              <a:rPr lang="en-US" dirty="0"/>
              <a:t>was modified for data </a:t>
            </a:r>
            <a:r>
              <a:rPr lang="en-US" dirty="0" smtClean="0"/>
              <a:t>acquisition</a:t>
            </a:r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sz="2400" dirty="0" smtClean="0"/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sz="2400" dirty="0"/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sz="2400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90236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1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Particle Collection: Aerogel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dirty="0"/>
              <a:t>Based on it’s density, </a:t>
            </a:r>
            <a:r>
              <a:rPr lang="en-US" dirty="0"/>
              <a:t>~0.095 g/cm</a:t>
            </a:r>
            <a:r>
              <a:rPr lang="en-US" baseline="30000" dirty="0"/>
              <a:t>3</a:t>
            </a:r>
            <a:r>
              <a:rPr lang="en-US" altLang="en-US" dirty="0"/>
              <a:t>, it is one of the lightest materials </a:t>
            </a:r>
            <a:r>
              <a:rPr lang="en-US" altLang="en-US" dirty="0" smtClean="0"/>
              <a:t>available</a:t>
            </a:r>
          </a:p>
          <a:p>
            <a:pPr marL="742950" lvl="1" indent="-285750">
              <a:defRPr/>
            </a:pPr>
            <a:r>
              <a:rPr lang="en-US" altLang="en-US" sz="2400" dirty="0" smtClean="0"/>
              <a:t>96</a:t>
            </a:r>
            <a:r>
              <a:rPr lang="en-US" altLang="en-US" sz="2400" dirty="0"/>
              <a:t>% air by volume</a:t>
            </a:r>
          </a:p>
          <a:p>
            <a:pPr marL="285750">
              <a:defRPr/>
            </a:pPr>
            <a:r>
              <a:rPr lang="en-US" altLang="en-US" dirty="0" smtClean="0"/>
              <a:t>Used </a:t>
            </a:r>
            <a:r>
              <a:rPr lang="en-US" altLang="en-US" dirty="0"/>
              <a:t>on Stardust Mission and Mars </a:t>
            </a:r>
            <a:r>
              <a:rPr lang="en-US" altLang="en-US" dirty="0" smtClean="0"/>
              <a:t>rover for insulation </a:t>
            </a:r>
            <a:r>
              <a:rPr lang="en-US" altLang="en-US" dirty="0"/>
              <a:t>against very low </a:t>
            </a:r>
            <a:r>
              <a:rPr lang="en-US" altLang="en-US" dirty="0" smtClean="0"/>
              <a:t>temperatures</a:t>
            </a:r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sz="4000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92753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8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37886" b="-2"/>
          <a:stretch>
            <a:fillRect/>
          </a:stretch>
        </p:blipFill>
        <p:spPr bwMode="auto">
          <a:xfrm>
            <a:off x="6542087" y="1666525"/>
            <a:ext cx="4312429" cy="38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6678" y="6310312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Particle Collection: Apparatus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dirty="0" smtClean="0"/>
              <a:t>Induction ports for intake of air</a:t>
            </a:r>
          </a:p>
          <a:p>
            <a:pPr marL="285750" indent="-285750">
              <a:defRPr/>
            </a:pPr>
            <a:r>
              <a:rPr lang="en-US" altLang="en-US" dirty="0" smtClean="0"/>
              <a:t>Three cartridges with four sample plates each set to slide approximately every 1,550 meters of altitude</a:t>
            </a:r>
          </a:p>
          <a:p>
            <a:pPr marL="285750" indent="-285750">
              <a:defRPr/>
            </a:pPr>
            <a:r>
              <a:rPr lang="en-US" altLang="en-US" dirty="0" smtClean="0"/>
              <a:t>Two sample plates for the fourth and seventh altitude</a:t>
            </a:r>
          </a:p>
          <a:p>
            <a:endParaRPr lang="en-US" altLang="en-US" sz="4000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844662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421437" y="1690688"/>
            <a:ext cx="4313417" cy="43513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8587" y="6323706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Payload Design: Primary Considerations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Interior view of payload</a:t>
            </a:r>
            <a:endParaRPr lang="en-US" dirty="0"/>
          </a:p>
        </p:txBody>
      </p:sp>
      <p:pic>
        <p:nvPicPr>
          <p:cNvPr id="12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b="6678"/>
          <a:stretch/>
        </p:blipFill>
        <p:spPr>
          <a:xfrm>
            <a:off x="1735532" y="2376478"/>
            <a:ext cx="3366298" cy="35407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Exterior view of final </a:t>
            </a:r>
            <a:r>
              <a:rPr lang="en-US" dirty="0"/>
              <a:t>p</a:t>
            </a:r>
            <a:r>
              <a:rPr lang="en-US" dirty="0" smtClean="0"/>
              <a:t>ayload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2001"/>
          <a:stretch/>
        </p:blipFill>
        <p:spPr>
          <a:xfrm>
            <a:off x="6893319" y="2357115"/>
            <a:ext cx="3605821" cy="35590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1136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Payload Design: Structural Success!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Location of payload landing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Damage due to impact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91825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C:\Users\Owner\Pictures\acend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/>
          <a:srcRect l="34272" t="36075" r="39341" b="26313"/>
          <a:stretch/>
        </p:blipFill>
        <p:spPr bwMode="auto">
          <a:xfrm>
            <a:off x="1876426" y="2505075"/>
            <a:ext cx="3045603" cy="3255645"/>
          </a:xfrm>
          <a:prstGeom prst="rect">
            <a:avLst/>
          </a:prstGeom>
          <a:noFill/>
        </p:spPr>
      </p:pic>
      <p:pic>
        <p:nvPicPr>
          <p:cNvPr id="17" name="Picture 7" descr="C:\Users\Owner\Pictures\acend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 l="15920" t="55556" r="33701" b="8889"/>
          <a:stretch>
            <a:fillRect/>
          </a:stretch>
        </p:blipFill>
        <p:spPr bwMode="auto">
          <a:xfrm>
            <a:off x="6922295" y="2505075"/>
            <a:ext cx="3682998" cy="3466317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9355756" y="3734602"/>
            <a:ext cx="548640" cy="2146434"/>
            <a:chOff x="9355756" y="3734602"/>
            <a:chExt cx="548640" cy="2146434"/>
          </a:xfrm>
        </p:grpSpPr>
        <p:sp>
          <p:nvSpPr>
            <p:cNvPr id="8" name="Rectangle 7"/>
            <p:cNvSpPr/>
            <p:nvPr/>
          </p:nvSpPr>
          <p:spPr>
            <a:xfrm>
              <a:off x="9355756" y="4754880"/>
              <a:ext cx="548640" cy="112615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9519385" y="3734602"/>
              <a:ext cx="231007" cy="847023"/>
            </a:xfrm>
            <a:prstGeom prst="downArrow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5750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Payload Design: System Controls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58827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1 Arduino Mega microcontroller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1 Ultimate GPS Logger Shield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3</a:t>
            </a:r>
            <a:r>
              <a:rPr lang="en-US" altLang="en-US" i="1" dirty="0" smtClean="0">
                <a:sym typeface="Helvetica" panose="020B0604020202020204" pitchFamily="34" charset="0"/>
              </a:rPr>
              <a:t> </a:t>
            </a:r>
            <a:r>
              <a:rPr lang="en-US" altLang="en-US" dirty="0" smtClean="0">
                <a:sym typeface="Helvetica" panose="020B0604020202020204" pitchFamily="34" charset="0"/>
              </a:rPr>
              <a:t>TMP36 analog temperature sensors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1 BMP085 Pressure Sensor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1 MMA8451 Triple-Axis Accelerometer </a:t>
            </a:r>
          </a:p>
          <a:p>
            <a:pPr>
              <a:buFontTx/>
              <a:buChar char="•"/>
            </a:pPr>
            <a:r>
              <a:rPr lang="en-US" altLang="en-US" dirty="0">
                <a:sym typeface="Helvetica" panose="020B0604020202020204" pitchFamily="34" charset="0"/>
              </a:rPr>
              <a:t>1 PWM/Servo </a:t>
            </a:r>
            <a:r>
              <a:rPr lang="en-US" altLang="en-US" dirty="0" smtClean="0">
                <a:sym typeface="Helvetica" panose="020B0604020202020204" pitchFamily="34" charset="0"/>
              </a:rPr>
              <a:t>Driver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2 Energizer Advanced Lithium Battery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Helvetica" panose="020B0604020202020204" pitchFamily="34" charset="0"/>
              </a:rPr>
              <a:t>3 High Torque Full Rotation Servos</a:t>
            </a:r>
          </a:p>
          <a:p>
            <a:endParaRPr lang="en-US" altLang="en-US" b="1" dirty="0" smtClean="0">
              <a:sym typeface="Helvetica" panose="020B0604020202020204" pitchFamily="34" charset="0"/>
            </a:endParaRPr>
          </a:p>
        </p:txBody>
      </p:sp>
      <p:pic>
        <p:nvPicPr>
          <p:cNvPr id="16" name="Picture 1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/>
          <a:stretch/>
        </p:blipFill>
        <p:spPr bwMode="auto">
          <a:xfrm>
            <a:off x="1241659" y="1825625"/>
            <a:ext cx="4429108" cy="36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36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Data Analysis: Particle Collection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3" y="1758156"/>
            <a:ext cx="4922308" cy="3691731"/>
          </a:xfrm>
        </p:spPr>
      </p:pic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Collected: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aerogel samples from approximately 500m to 8200m</a:t>
            </a:r>
          </a:p>
          <a:p>
            <a:pPr lvl="1"/>
            <a:r>
              <a:rPr lang="en-US" dirty="0" smtClean="0"/>
              <a:t>2 types of controls</a:t>
            </a:r>
          </a:p>
          <a:p>
            <a:r>
              <a:rPr lang="en-US" dirty="0" smtClean="0"/>
              <a:t>Imaging Tools:</a:t>
            </a:r>
          </a:p>
          <a:p>
            <a:pPr lvl="1"/>
            <a:r>
              <a:rPr lang="en-US" dirty="0" smtClean="0"/>
              <a:t>Light Microscope</a:t>
            </a:r>
          </a:p>
          <a:p>
            <a:pPr lvl="1"/>
            <a:r>
              <a:rPr lang="en-US" dirty="0" smtClean="0"/>
              <a:t>Scanning Electron Microscope </a:t>
            </a:r>
            <a:r>
              <a:rPr lang="en-US" dirty="0"/>
              <a:t>(SEM) – Hitachi </a:t>
            </a:r>
            <a:r>
              <a:rPr lang="en-US" dirty="0" smtClean="0"/>
              <a:t>TM3000</a:t>
            </a:r>
          </a:p>
          <a:p>
            <a:pPr lvl="1"/>
            <a:r>
              <a:rPr lang="en-US" dirty="0" smtClean="0"/>
              <a:t>Energy Dispersive Spectrometer (</a:t>
            </a:r>
            <a:r>
              <a:rPr lang="en-US" dirty="0"/>
              <a:t>EDS) – Bruker </a:t>
            </a:r>
            <a:r>
              <a:rPr lang="en-US" dirty="0" err="1" smtClean="0"/>
              <a:t>Quantax</a:t>
            </a:r>
            <a:r>
              <a:rPr lang="en-US" dirty="0" smtClean="0"/>
              <a:t> 70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1136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Data Analysis: Light Microscope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“Carrot” type track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Crater type impact pattern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2505075"/>
            <a:ext cx="4281170" cy="3210878"/>
          </a:xfrm>
        </p:spPr>
      </p:pic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634831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2505075"/>
            <a:ext cx="4291677" cy="32187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36" y="6310313"/>
            <a:ext cx="2743200" cy="365125"/>
          </a:xfrm>
        </p:spPr>
        <p:txBody>
          <a:bodyPr/>
          <a:lstStyle/>
          <a:p>
            <a:fld id="{60BE0827-5F5F-4BF8-8D52-1E0ED4AD9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464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Office Theme</vt:lpstr>
      <vt:lpstr>Low Altitude Particle  Detection #2  Pima Community College ASCEND Team</vt:lpstr>
      <vt:lpstr>Abstract</vt:lpstr>
      <vt:lpstr>Particle Collection: Aerogel</vt:lpstr>
      <vt:lpstr>Particle Collection: Apparatus</vt:lpstr>
      <vt:lpstr>Payload Design: Primary Considerations</vt:lpstr>
      <vt:lpstr>Payload Design: Structural Success!</vt:lpstr>
      <vt:lpstr>Payload Design: System Controls</vt:lpstr>
      <vt:lpstr>Data Analysis: Particle Collection</vt:lpstr>
      <vt:lpstr>Data Analysis: Light Microscope</vt:lpstr>
      <vt:lpstr>Particle Analysis:  Scanning Electron Microscope</vt:lpstr>
      <vt:lpstr>Particle Analysis: Energy Dispersive Spectrometer </vt:lpstr>
      <vt:lpstr>Lessons Learned</vt:lpstr>
      <vt:lpstr>Acknowledgements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Altitude Particle Detection #2  Pima Community College ASCEND Team</dc:title>
  <dc:creator>Amorette Dudgeon</dc:creator>
  <cp:lastModifiedBy>Amorette Dudgeon</cp:lastModifiedBy>
  <cp:revision>54</cp:revision>
  <dcterms:created xsi:type="dcterms:W3CDTF">2015-04-06T01:22:44Z</dcterms:created>
  <dcterms:modified xsi:type="dcterms:W3CDTF">2015-04-09T03:01:19Z</dcterms:modified>
</cp:coreProperties>
</file>