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0" r:id="rId4"/>
    <p:sldId id="263" r:id="rId5"/>
    <p:sldId id="262" r:id="rId6"/>
    <p:sldId id="261" r:id="rId7"/>
    <p:sldId id="259" r:id="rId8"/>
    <p:sldId id="258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Utilizing High Altitude Balloon Platforms for Super Resolution Imaging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Jack </a:t>
            </a:r>
            <a:r>
              <a:rPr lang="en-US" dirty="0" err="1" smtClean="0"/>
              <a:t>lightholder</a:t>
            </a:r>
            <a:endParaRPr lang="en-US" dirty="0" smtClean="0"/>
          </a:p>
          <a:p>
            <a:r>
              <a:rPr lang="en-US" dirty="0" smtClean="0"/>
              <a:t>Mentor: DR. tom sharp</a:t>
            </a:r>
          </a:p>
          <a:p>
            <a:endParaRPr lang="en-US" dirty="0"/>
          </a:p>
          <a:p>
            <a:r>
              <a:rPr lang="en-US" dirty="0" smtClean="0"/>
              <a:t>Space grant Symposium </a:t>
            </a:r>
          </a:p>
          <a:p>
            <a:r>
              <a:rPr lang="en-US" dirty="0" smtClean="0"/>
              <a:t>April 18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2636"/>
            <a:ext cx="897712" cy="12153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90" y="5642636"/>
            <a:ext cx="5077610" cy="121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469" y="589013"/>
            <a:ext cx="7429499" cy="1478570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469" y="1793163"/>
            <a:ext cx="3622386" cy="4503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Eliminate smartphone fault issues</a:t>
            </a:r>
            <a:endParaRPr lang="en-US" dirty="0" smtClean="0"/>
          </a:p>
          <a:p>
            <a:r>
              <a:rPr lang="en-US" dirty="0" smtClean="0"/>
              <a:t>Collect </a:t>
            </a:r>
            <a:r>
              <a:rPr lang="en-US" dirty="0" smtClean="0"/>
              <a:t>overlapping standalone IR datasets.</a:t>
            </a:r>
          </a:p>
          <a:p>
            <a:r>
              <a:rPr lang="en-US" dirty="0" smtClean="0"/>
              <a:t>Compare existing super resolution imaging algorithms.</a:t>
            </a:r>
          </a:p>
          <a:p>
            <a:r>
              <a:rPr lang="en-US" dirty="0" smtClean="0"/>
              <a:t>Test potential enhancements to existing algorithms.</a:t>
            </a:r>
          </a:p>
          <a:p>
            <a:r>
              <a:rPr lang="en-US" dirty="0" smtClean="0"/>
              <a:t>Incorporate overlapping visual spectrum images for computational comparison.</a:t>
            </a:r>
          </a:p>
          <a:p>
            <a:r>
              <a:rPr lang="en-US" dirty="0" smtClean="0"/>
              <a:t>Quantify ground features and their impact on the urban heat island.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07742" y="6557918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73" y="2067583"/>
            <a:ext cx="3780013" cy="2076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4673" y="4143928"/>
            <a:ext cx="303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Smartphone protective housing.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3599" y="172061"/>
            <a:ext cx="2306993" cy="136384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859" y="3836150"/>
            <a:ext cx="3130475" cy="108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Questions?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3" y="5102164"/>
            <a:ext cx="6801300" cy="1740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5" y="5117577"/>
            <a:ext cx="1285539" cy="17404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33" y="1445221"/>
            <a:ext cx="3993776" cy="2236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62" y="5117577"/>
            <a:ext cx="1285539" cy="17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889917"/>
            <a:ext cx="3452379" cy="34563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Enhance super resolution imaging algorithms.</a:t>
            </a:r>
          </a:p>
          <a:p>
            <a:endParaRPr lang="en-US" dirty="0"/>
          </a:p>
          <a:p>
            <a:r>
              <a:rPr lang="en-US" dirty="0" smtClean="0"/>
              <a:t>Collect thermal images of population centers and agricultural areas.</a:t>
            </a:r>
          </a:p>
          <a:p>
            <a:endParaRPr lang="en-US" dirty="0"/>
          </a:p>
          <a:p>
            <a:r>
              <a:rPr lang="en-US" dirty="0" smtClean="0"/>
              <a:t>Test infrared sensing depth from near space.</a:t>
            </a:r>
          </a:p>
          <a:p>
            <a:endParaRPr lang="en-US" dirty="0"/>
          </a:p>
          <a:p>
            <a:r>
              <a:rPr lang="en-US" dirty="0" smtClean="0"/>
              <a:t>Capture thermal data of high altitude payloads.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r="20286"/>
          <a:stretch/>
        </p:blipFill>
        <p:spPr>
          <a:xfrm>
            <a:off x="4833944" y="981214"/>
            <a:ext cx="3289958" cy="34738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22" y="5097189"/>
            <a:ext cx="4821712" cy="1520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66178" y="6548616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85989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br>
              <a:rPr lang="en-US" dirty="0" smtClean="0"/>
            </a:b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544365"/>
            <a:ext cx="3315891" cy="26562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Satellite resolution enhancement.</a:t>
            </a:r>
          </a:p>
          <a:p>
            <a:r>
              <a:rPr lang="en-US" dirty="0" smtClean="0"/>
              <a:t>Reduction of the urban heat island.</a:t>
            </a:r>
          </a:p>
          <a:p>
            <a:r>
              <a:rPr lang="en-US" dirty="0" smtClean="0"/>
              <a:t>Simplified data set for algorithmic enhancement.</a:t>
            </a:r>
          </a:p>
          <a:p>
            <a:r>
              <a:rPr lang="en-US" dirty="0" smtClean="0"/>
              <a:t>New high altitude balloon instrumentation capabilities.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03833" y="6557918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857250"/>
            <a:ext cx="4972050" cy="2371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3676252"/>
            <a:ext cx="2076731" cy="27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Infrared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824" y="3344464"/>
            <a:ext cx="3783176" cy="2656286"/>
          </a:xfrm>
        </p:spPr>
        <p:txBody>
          <a:bodyPr/>
          <a:lstStyle/>
          <a:p>
            <a:r>
              <a:rPr lang="en-US" dirty="0"/>
              <a:t>36º Field of View</a:t>
            </a:r>
          </a:p>
          <a:p>
            <a:r>
              <a:rPr lang="en-US" dirty="0"/>
              <a:t>Fixed Focus</a:t>
            </a:r>
          </a:p>
          <a:p>
            <a:r>
              <a:rPr lang="en-US" dirty="0"/>
              <a:t>Resolution: 206 x 156 Array</a:t>
            </a:r>
          </a:p>
          <a:p>
            <a:r>
              <a:rPr lang="en-US" dirty="0"/>
              <a:t>-40C to 330C </a:t>
            </a:r>
            <a:r>
              <a:rPr lang="en-US" dirty="0" smtClean="0"/>
              <a:t>Detection</a:t>
            </a:r>
            <a:endParaRPr lang="en-US" dirty="0"/>
          </a:p>
          <a:p>
            <a:r>
              <a:rPr lang="en-US" dirty="0"/>
              <a:t>Long Wave Infrared 7.2 – 13 Microns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386" y="2107825"/>
            <a:ext cx="1768051" cy="1129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37" y="2107826"/>
            <a:ext cx="4944165" cy="1750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0918" y="3923179"/>
            <a:ext cx="31632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Combined Imaging Vs. Thermal Standalone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0"/>
          <a:stretch/>
        </p:blipFill>
        <p:spPr>
          <a:xfrm>
            <a:off x="1786273" y="4265070"/>
            <a:ext cx="1906694" cy="1746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6178" y="6548616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849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6178" y="6548616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56060" y="2207449"/>
            <a:ext cx="7446155" cy="3660175"/>
          </a:xfrm>
        </p:spPr>
        <p:txBody>
          <a:bodyPr>
            <a:normAutofit/>
          </a:bodyPr>
          <a:lstStyle/>
          <a:p>
            <a:r>
              <a:rPr lang="en-US" dirty="0" smtClean="0"/>
              <a:t>Two phase approach for cost reduction and technology verification.</a:t>
            </a:r>
          </a:p>
          <a:p>
            <a:r>
              <a:rPr lang="en-US" dirty="0"/>
              <a:t>Phase 1</a:t>
            </a:r>
          </a:p>
          <a:p>
            <a:pPr lvl="1"/>
            <a:r>
              <a:rPr lang="en-US" dirty="0"/>
              <a:t>Single </a:t>
            </a:r>
            <a:r>
              <a:rPr lang="en-US" dirty="0" smtClean="0"/>
              <a:t>camera system </a:t>
            </a:r>
            <a:r>
              <a:rPr lang="en-US" dirty="0"/>
              <a:t>– depth and resolution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Visual/IR combined imaging system</a:t>
            </a:r>
          </a:p>
          <a:p>
            <a:pPr lvl="1"/>
            <a:r>
              <a:rPr lang="en-US" dirty="0" smtClean="0"/>
              <a:t>Verify feasibility of high altitude IR measurements</a:t>
            </a:r>
            <a:endParaRPr lang="en-US" dirty="0"/>
          </a:p>
          <a:p>
            <a:r>
              <a:rPr lang="en-US" dirty="0" smtClean="0"/>
              <a:t>Phase 2</a:t>
            </a:r>
          </a:p>
          <a:p>
            <a:pPr lvl="1"/>
            <a:r>
              <a:rPr lang="en-US" dirty="0" smtClean="0"/>
              <a:t>Dual camera system – precision data set development</a:t>
            </a:r>
          </a:p>
          <a:p>
            <a:pPr lvl="1"/>
            <a:r>
              <a:rPr lang="en-US" dirty="0" smtClean="0"/>
              <a:t>Standalone IR dataset with relative reference visual cameras.</a:t>
            </a:r>
          </a:p>
          <a:p>
            <a:pPr lvl="1"/>
            <a:r>
              <a:rPr lang="en-US" dirty="0" smtClean="0"/>
              <a:t>Incorporate precision pointing technologies.</a:t>
            </a:r>
          </a:p>
          <a:p>
            <a:pPr lvl="1"/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84" y="2890080"/>
            <a:ext cx="2673275" cy="28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57" y="991061"/>
            <a:ext cx="2426902" cy="1945785"/>
          </a:xfrm>
        </p:spPr>
      </p:pic>
      <p:sp>
        <p:nvSpPr>
          <p:cNvPr id="4" name="TextBox 3"/>
          <p:cNvSpPr txBox="1"/>
          <p:nvPr/>
        </p:nvSpPr>
        <p:spPr>
          <a:xfrm>
            <a:off x="7335005" y="6557918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b="18224"/>
          <a:stretch/>
        </p:blipFill>
        <p:spPr>
          <a:xfrm>
            <a:off x="5858657" y="2936845"/>
            <a:ext cx="2426902" cy="2786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1485" y="4074950"/>
            <a:ext cx="405832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u="sng" dirty="0"/>
              <a:t>Spring 2015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Carbon fiber shell with acrylic endcaps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7</a:t>
            </a:r>
            <a:r>
              <a:rPr lang="en-US" sz="1350" dirty="0"/>
              <a:t> visual cameras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2 FLIR cameras (Seek thermal)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3D printed alignment bracket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2 android smartphones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2.88 lbs.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121485" y="2152015"/>
            <a:ext cx="3094437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u="sng" dirty="0"/>
              <a:t>Fall 2014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Carbon fiber shell with acrylic endcaps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2 visual cameras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FLIR camera (FLIR ONE)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Geiger counter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UV sensor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Accelerometer/gyroscope/altimeter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2.75 lbs.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501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915" y="274204"/>
            <a:ext cx="7429499" cy="110892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84732" y="6557918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17" y="551722"/>
            <a:ext cx="3362653" cy="4503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7" y="1383132"/>
            <a:ext cx="2914546" cy="3850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88527" y="5332609"/>
            <a:ext cx="292814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/>
              <a:t>Agricultural </a:t>
            </a:r>
            <a:r>
              <a:rPr lang="en-US" sz="1600" u="sng" dirty="0" smtClean="0"/>
              <a:t>Field Differentiation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smtClean="0"/>
              <a:t>Varied heat signatures from fields containing different crops.</a:t>
            </a:r>
            <a:endParaRPr lang="en-US" sz="1600" dirty="0"/>
          </a:p>
          <a:p>
            <a:endParaRPr lang="en-US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4580965" y="5055610"/>
            <a:ext cx="339310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u="sng" dirty="0"/>
              <a:t>Temperature </a:t>
            </a:r>
            <a:r>
              <a:rPr lang="en-US" sz="1600" u="sng" dirty="0"/>
              <a:t>V</a:t>
            </a:r>
            <a:r>
              <a:rPr lang="en-US" sz="1600" u="sng" dirty="0" smtClean="0"/>
              <a:t>ariation</a:t>
            </a:r>
            <a:r>
              <a:rPr lang="en-US" sz="1500" u="sng" dirty="0" smtClean="0"/>
              <a:t> </a:t>
            </a:r>
            <a:r>
              <a:rPr lang="en-US" sz="1500" u="sng" dirty="0"/>
              <a:t>F</a:t>
            </a:r>
            <a:r>
              <a:rPr lang="en-US" sz="1500" u="sng" dirty="0" smtClean="0"/>
              <a:t>ollowing </a:t>
            </a:r>
            <a:r>
              <a:rPr lang="en-US" sz="1500" u="sng" dirty="0"/>
              <a:t>G</a:t>
            </a:r>
            <a:r>
              <a:rPr lang="en-US" sz="1500" u="sng" dirty="0" smtClean="0"/>
              <a:t>round Shadows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500" dirty="0" smtClean="0"/>
              <a:t>Ground temperature variation consistent with sun angle and obstruction shadowing.</a:t>
            </a:r>
            <a:endParaRPr lang="en-US" sz="1500" dirty="0"/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790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873" y="87047"/>
            <a:ext cx="7429499" cy="1108928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622" y="4101273"/>
            <a:ext cx="3433374" cy="2656286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u="sng" dirty="0"/>
              <a:t>High altitude depth </a:t>
            </a:r>
            <a:r>
              <a:rPr lang="en-US" sz="1600" u="sng" dirty="0" smtClean="0"/>
              <a:t>verification</a:t>
            </a:r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ontrast between cold near space payload &amp; hot ground surface.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5552" y="6557918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42" y="281339"/>
            <a:ext cx="2733468" cy="3625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41" y="1026336"/>
            <a:ext cx="2450096" cy="3252007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998062" y="4278343"/>
            <a:ext cx="3669577" cy="15215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u="sng" dirty="0"/>
              <a:t>Foreground and background </a:t>
            </a:r>
            <a:r>
              <a:rPr lang="en-US" sz="1600" u="sng" dirty="0" smtClean="0"/>
              <a:t>precision</a:t>
            </a:r>
          </a:p>
          <a:p>
            <a:pPr algn="ctr"/>
            <a:r>
              <a:rPr lang="en-US" sz="1600" dirty="0" smtClean="0"/>
              <a:t>Local accuracy of object’s expected temperatures at both low and high altitudes.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310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59" y="1646815"/>
            <a:ext cx="7429499" cy="3541714"/>
          </a:xfrm>
        </p:spPr>
        <p:txBody>
          <a:bodyPr/>
          <a:lstStyle/>
          <a:p>
            <a:r>
              <a:rPr lang="en-US" dirty="0" smtClean="0"/>
              <a:t>Successful data collection of city centers &amp; agricultural fields</a:t>
            </a:r>
          </a:p>
          <a:p>
            <a:r>
              <a:rPr lang="en-US" dirty="0" smtClean="0"/>
              <a:t>Successful imaging of near space payloads</a:t>
            </a:r>
          </a:p>
          <a:p>
            <a:r>
              <a:rPr lang="en-US" dirty="0" smtClean="0"/>
              <a:t>Verified high altitude sensing depth of off the shelf IR cameras</a:t>
            </a:r>
          </a:p>
          <a:p>
            <a:r>
              <a:rPr lang="en-US" dirty="0" smtClean="0"/>
              <a:t>Failed to produce stereo dataset capable of being super resolved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5552" y="6557918"/>
            <a:ext cx="12314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April 18, 2015</a:t>
            </a:r>
            <a:endParaRPr lang="en-US" sz="135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465183"/>
              </p:ext>
            </p:extLst>
          </p:nvPr>
        </p:nvGraphicFramePr>
        <p:xfrm>
          <a:off x="1169552" y="367744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 Data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(minutes)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 (MB)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890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 Cameras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85150"/>
              </p:ext>
            </p:extLst>
          </p:nvPr>
        </p:nvGraphicFramePr>
        <p:xfrm>
          <a:off x="1169552" y="5250923"/>
          <a:ext cx="6096000" cy="124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Combined Imaging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Standalone</a:t>
                      </a:r>
                      <a:endParaRPr lang="en-US" dirty="0"/>
                    </a:p>
                  </a:txBody>
                  <a:tcPr/>
                </a:tc>
              </a:tr>
              <a:tr h="38307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10 MB / Minute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 MB / Minute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80 x 60 (IR) 640 x 480 (visual)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206 x 156 pixel array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7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3055</TotalTime>
  <Words>465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Tw Cen MT</vt:lpstr>
      <vt:lpstr>Circuit</vt:lpstr>
      <vt:lpstr>Utilizing High Altitude Balloon Platforms for Super Resolution Imaging</vt:lpstr>
      <vt:lpstr>objectives</vt:lpstr>
      <vt:lpstr>Technology applications</vt:lpstr>
      <vt:lpstr>Infrared equipment</vt:lpstr>
      <vt:lpstr>approach</vt:lpstr>
      <vt:lpstr>Payloads </vt:lpstr>
      <vt:lpstr>results</vt:lpstr>
      <vt:lpstr>results</vt:lpstr>
      <vt:lpstr>Results</vt:lpstr>
      <vt:lpstr>Future work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High Altitude Balloon Platforms for Super Resolution Imaging</dc:title>
  <dc:creator>Microsoft account</dc:creator>
  <cp:lastModifiedBy>Microsoft account</cp:lastModifiedBy>
  <cp:revision>24</cp:revision>
  <dcterms:created xsi:type="dcterms:W3CDTF">2015-04-03T20:35:26Z</dcterms:created>
  <dcterms:modified xsi:type="dcterms:W3CDTF">2015-04-10T02:24:39Z</dcterms:modified>
</cp:coreProperties>
</file>