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1"/>
  </p:sldMasterIdLst>
  <p:notesMasterIdLst>
    <p:notesMasterId r:id="rId17"/>
  </p:notesMasterIdLst>
  <p:sldIdLst>
    <p:sldId id="256" r:id="rId2"/>
    <p:sldId id="257" r:id="rId3"/>
    <p:sldId id="258" r:id="rId4"/>
    <p:sldId id="259" r:id="rId5"/>
    <p:sldId id="260" r:id="rId6"/>
    <p:sldId id="261" r:id="rId7"/>
    <p:sldId id="262" r:id="rId8"/>
    <p:sldId id="266" r:id="rId9"/>
    <p:sldId id="263" r:id="rId10"/>
    <p:sldId id="265" r:id="rId11"/>
    <p:sldId id="264" r:id="rId12"/>
    <p:sldId id="268" r:id="rId13"/>
    <p:sldId id="269" r:id="rId14"/>
    <p:sldId id="270"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5" d="100"/>
          <a:sy n="85" d="100"/>
        </p:scale>
        <p:origin x="-976"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CCB23E-4C8F-EF44-86D6-C98CF7D71CED}" type="datetimeFigureOut">
              <a:rPr lang="en-US" smtClean="0"/>
              <a:t>4/1/15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C31F46-0212-8742-92A4-BBF3B592AD06}" type="slidenum">
              <a:rPr lang="en-US" smtClean="0"/>
              <a:t>‹#›</a:t>
            </a:fld>
            <a:endParaRPr lang="en-US"/>
          </a:p>
        </p:txBody>
      </p:sp>
    </p:spTree>
    <p:extLst>
      <p:ext uri="{BB962C8B-B14F-4D97-AF65-F5344CB8AC3E}">
        <p14:creationId xmlns:p14="http://schemas.microsoft.com/office/powerpoint/2010/main" val="2397101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Science &amp; Tech progressing rapidly – as someone studying science this is super </a:t>
            </a:r>
            <a:r>
              <a:rPr lang="en-US" sz="1200" b="0" i="0" u="none" strike="noStrike" kern="1200" dirty="0" smtClean="0">
                <a:solidFill>
                  <a:schemeClr val="tx1"/>
                </a:solidFill>
                <a:effectLst/>
                <a:latin typeface="+mn-lt"/>
                <a:ea typeface="+mn-ea"/>
                <a:cs typeface="+mn-cs"/>
              </a:rPr>
              <a:t>inspiring, huge</a:t>
            </a:r>
            <a:r>
              <a:rPr lang="en-US" sz="1200" b="0" i="0" u="none" strike="noStrike" kern="1200" baseline="0" dirty="0" smtClean="0">
                <a:solidFill>
                  <a:schemeClr val="tx1"/>
                </a:solidFill>
                <a:effectLst/>
                <a:latin typeface="+mn-lt"/>
                <a:ea typeface="+mn-ea"/>
                <a:cs typeface="+mn-cs"/>
              </a:rPr>
              <a:t> impact on our daily lives</a:t>
            </a:r>
            <a:endParaRPr lang="en-US" dirty="0" smtClean="0"/>
          </a:p>
          <a:p>
            <a:endParaRPr lang="en-US" dirty="0"/>
          </a:p>
        </p:txBody>
      </p:sp>
      <p:sp>
        <p:nvSpPr>
          <p:cNvPr id="4" name="Slide Number Placeholder 3"/>
          <p:cNvSpPr>
            <a:spLocks noGrp="1"/>
          </p:cNvSpPr>
          <p:nvPr>
            <p:ph type="sldNum" sz="quarter" idx="10"/>
          </p:nvPr>
        </p:nvSpPr>
        <p:spPr/>
        <p:txBody>
          <a:bodyPr/>
          <a:lstStyle/>
          <a:p>
            <a:fld id="{1DC31F46-0212-8742-92A4-BBF3B592AD06}" type="slidenum">
              <a:rPr lang="en-US" smtClean="0"/>
              <a:t>2</a:t>
            </a:fld>
            <a:endParaRPr lang="en-US"/>
          </a:p>
        </p:txBody>
      </p:sp>
    </p:spTree>
    <p:extLst>
      <p:ext uri="{BB962C8B-B14F-4D97-AF65-F5344CB8AC3E}">
        <p14:creationId xmlns:p14="http://schemas.microsoft.com/office/powerpoint/2010/main" val="2757713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Worked out in the end – this piece had by far the widest readership of any other piece I’ve written.</a:t>
            </a:r>
            <a:endParaRPr lang="en-US" dirty="0"/>
          </a:p>
        </p:txBody>
      </p:sp>
      <p:sp>
        <p:nvSpPr>
          <p:cNvPr id="4" name="Slide Number Placeholder 3"/>
          <p:cNvSpPr>
            <a:spLocks noGrp="1"/>
          </p:cNvSpPr>
          <p:nvPr>
            <p:ph type="sldNum" sz="quarter" idx="10"/>
          </p:nvPr>
        </p:nvSpPr>
        <p:spPr/>
        <p:txBody>
          <a:bodyPr/>
          <a:lstStyle/>
          <a:p>
            <a:fld id="{1DC31F46-0212-8742-92A4-BBF3B592AD06}" type="slidenum">
              <a:rPr lang="en-US" smtClean="0"/>
              <a:t>11</a:t>
            </a:fld>
            <a:endParaRPr lang="en-US"/>
          </a:p>
        </p:txBody>
      </p:sp>
    </p:spTree>
    <p:extLst>
      <p:ext uri="{BB962C8B-B14F-4D97-AF65-F5344CB8AC3E}">
        <p14:creationId xmlns:p14="http://schemas.microsoft.com/office/powerpoint/2010/main" val="2757713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pPr lvl="2" rtl="0" fontAlgn="base"/>
            <a:r>
              <a:rPr lang="en-US" sz="1200" b="0" i="0" u="none" strike="noStrike" kern="1200" dirty="0" smtClean="0">
                <a:solidFill>
                  <a:schemeClr val="tx1"/>
                </a:solidFill>
                <a:effectLst/>
                <a:latin typeface="+mn-lt"/>
                <a:ea typeface="+mn-ea"/>
                <a:cs typeface="+mn-cs"/>
              </a:rPr>
              <a:t>The scientific method is a beautiful thing - it provides a framework for us to objectively assess our predictions about the world and continue to build upon that newly gained knowledge</a:t>
            </a:r>
          </a:p>
          <a:p>
            <a:pPr lvl="2" rtl="0" fontAlgn="base"/>
            <a:r>
              <a:rPr lang="en-US" sz="1200" b="0" i="0" u="none" strike="noStrike" kern="1200" dirty="0" smtClean="0">
                <a:solidFill>
                  <a:schemeClr val="tx1"/>
                </a:solidFill>
                <a:effectLst/>
                <a:latin typeface="+mn-lt"/>
                <a:ea typeface="+mn-ea"/>
                <a:cs typeface="+mn-cs"/>
              </a:rPr>
              <a:t>Understanding scientific thinking can not only help the science communicator get inside the mind of a scientist, which will help them to better understand complex work and communicate it effectively</a:t>
            </a:r>
          </a:p>
          <a:p>
            <a:pPr lvl="2" rtl="0" fontAlgn="base"/>
            <a:r>
              <a:rPr lang="en-US" sz="1200" b="0" i="0" u="none" strike="noStrike" kern="1200" dirty="0" smtClean="0">
                <a:solidFill>
                  <a:schemeClr val="tx1"/>
                </a:solidFill>
                <a:effectLst/>
                <a:latin typeface="+mn-lt"/>
                <a:ea typeface="+mn-ea"/>
                <a:cs typeface="+mn-cs"/>
              </a:rPr>
              <a:t>It can also improve their work as a journalist/science communicator</a:t>
            </a:r>
          </a:p>
          <a:p>
            <a:pPr lvl="2" rtl="0" fontAlgn="base"/>
            <a:r>
              <a:rPr lang="en-US" sz="1200" b="0" i="0" u="none" strike="noStrike" kern="1200" dirty="0" smtClean="0">
                <a:solidFill>
                  <a:schemeClr val="tx1"/>
                </a:solidFill>
                <a:effectLst/>
                <a:latin typeface="+mn-lt"/>
                <a:ea typeface="+mn-ea"/>
                <a:cs typeface="+mn-cs"/>
              </a:rPr>
              <a:t>Journalism as a field is evolving just as rapidly as many scientific fields are - the modern journalist must possess a wide range of technical skills and knowledge about an unbelievably diverse range of topics</a:t>
            </a:r>
          </a:p>
          <a:p>
            <a:pPr lvl="2" rtl="0" fontAlgn="base"/>
            <a:r>
              <a:rPr lang="en-US" sz="1200" b="0" i="0" u="none" strike="noStrike" kern="1200" dirty="0" smtClean="0">
                <a:solidFill>
                  <a:schemeClr val="tx1"/>
                </a:solidFill>
                <a:effectLst/>
                <a:latin typeface="+mn-lt"/>
                <a:ea typeface="+mn-ea"/>
                <a:cs typeface="+mn-cs"/>
              </a:rPr>
              <a:t>Journalists who can assess their work in an objective way by making predictions based on observations and assumptions, comparing those predictions to their results, and analyzing the reasons their predictions did or did not hold true can help to improve their writing, </a:t>
            </a:r>
            <a:r>
              <a:rPr lang="en-US" sz="1200" b="0" i="0" u="none" strike="noStrike" kern="1200" dirty="0" err="1" smtClean="0">
                <a:solidFill>
                  <a:schemeClr val="tx1"/>
                </a:solidFill>
                <a:effectLst/>
                <a:latin typeface="+mn-lt"/>
                <a:ea typeface="+mn-ea"/>
                <a:cs typeface="+mn-cs"/>
              </a:rPr>
              <a:t>communciation</a:t>
            </a:r>
            <a:r>
              <a:rPr lang="en-US" sz="1200" b="0" i="0" u="none" strike="noStrike" kern="1200" smtClean="0">
                <a:solidFill>
                  <a:schemeClr val="tx1"/>
                </a:solidFill>
                <a:effectLst/>
                <a:latin typeface="+mn-lt"/>
                <a:ea typeface="+mn-ea"/>
                <a:cs typeface="+mn-cs"/>
              </a:rPr>
              <a:t> etc.</a:t>
            </a:r>
          </a:p>
          <a:p>
            <a:endParaRPr lang="en-US" dirty="0"/>
          </a:p>
        </p:txBody>
      </p:sp>
      <p:sp>
        <p:nvSpPr>
          <p:cNvPr id="4" name="Slide Number Placeholder 3"/>
          <p:cNvSpPr>
            <a:spLocks noGrp="1"/>
          </p:cNvSpPr>
          <p:nvPr>
            <p:ph type="sldNum" sz="quarter" idx="10"/>
          </p:nvPr>
        </p:nvSpPr>
        <p:spPr/>
        <p:txBody>
          <a:bodyPr/>
          <a:lstStyle/>
          <a:p>
            <a:fld id="{1DC31F46-0212-8742-92A4-BBF3B592AD06}" type="slidenum">
              <a:rPr lang="en-US" smtClean="0"/>
              <a:t>12</a:t>
            </a:fld>
            <a:endParaRPr lang="en-US"/>
          </a:p>
        </p:txBody>
      </p:sp>
    </p:spTree>
    <p:extLst>
      <p:ext uri="{BB962C8B-B14F-4D97-AF65-F5344CB8AC3E}">
        <p14:creationId xmlns:p14="http://schemas.microsoft.com/office/powerpoint/2010/main" val="2757713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pPr lvl="2" rtl="0" fontAlgn="base"/>
            <a:r>
              <a:rPr lang="en-US" sz="1200" b="0" i="0" u="none" strike="noStrike" kern="1200" dirty="0" smtClean="0">
                <a:solidFill>
                  <a:schemeClr val="tx1"/>
                </a:solidFill>
                <a:effectLst/>
                <a:latin typeface="+mn-lt"/>
                <a:ea typeface="+mn-ea"/>
                <a:cs typeface="+mn-cs"/>
              </a:rPr>
              <a:t>The scientific method is a beautiful thing - it provides a framework for us to objectively assess our predictions about the world and continue to build upon that newly gained knowledge</a:t>
            </a:r>
          </a:p>
          <a:p>
            <a:pPr lvl="2" rtl="0" fontAlgn="base"/>
            <a:r>
              <a:rPr lang="en-US" sz="1200" b="0" i="0" u="none" strike="noStrike" kern="1200" dirty="0" smtClean="0">
                <a:solidFill>
                  <a:schemeClr val="tx1"/>
                </a:solidFill>
                <a:effectLst/>
                <a:latin typeface="+mn-lt"/>
                <a:ea typeface="+mn-ea"/>
                <a:cs typeface="+mn-cs"/>
              </a:rPr>
              <a:t>Understanding scientific thinking can not only help the science communicator get inside the mind of a scientist, which will help them to better understand complex work and communicate it effectively</a:t>
            </a:r>
          </a:p>
          <a:p>
            <a:pPr lvl="2" rtl="0" fontAlgn="base"/>
            <a:r>
              <a:rPr lang="en-US" sz="1200" b="0" i="0" u="none" strike="noStrike" kern="1200" dirty="0" smtClean="0">
                <a:solidFill>
                  <a:schemeClr val="tx1"/>
                </a:solidFill>
                <a:effectLst/>
                <a:latin typeface="+mn-lt"/>
                <a:ea typeface="+mn-ea"/>
                <a:cs typeface="+mn-cs"/>
              </a:rPr>
              <a:t>It can also improve their work as a journalist/science communicator</a:t>
            </a:r>
          </a:p>
          <a:p>
            <a:pPr lvl="2" rtl="0" fontAlgn="base"/>
            <a:r>
              <a:rPr lang="en-US" sz="1200" b="0" i="0" u="none" strike="noStrike" kern="1200" dirty="0" smtClean="0">
                <a:solidFill>
                  <a:schemeClr val="tx1"/>
                </a:solidFill>
                <a:effectLst/>
                <a:latin typeface="+mn-lt"/>
                <a:ea typeface="+mn-ea"/>
                <a:cs typeface="+mn-cs"/>
              </a:rPr>
              <a:t>Journalism as a field is evolving just as rapidly as many scientific fields are - the modern journalist must possess a wide range of technical skills and knowledge about an unbelievably diverse range of topics</a:t>
            </a:r>
          </a:p>
          <a:p>
            <a:pPr lvl="2" rtl="0" fontAlgn="base"/>
            <a:r>
              <a:rPr lang="en-US" sz="1200" b="0" i="0" u="none" strike="noStrike" kern="1200" dirty="0" smtClean="0">
                <a:solidFill>
                  <a:schemeClr val="tx1"/>
                </a:solidFill>
                <a:effectLst/>
                <a:latin typeface="+mn-lt"/>
                <a:ea typeface="+mn-ea"/>
                <a:cs typeface="+mn-cs"/>
              </a:rPr>
              <a:t>Journalists who can assess their work in an objective way by making predictions based on observations and assumptions, comparing those predictions to their results, and analyzing the reasons their predictions did or did not hold true can help to improve their writing, </a:t>
            </a:r>
            <a:r>
              <a:rPr lang="en-US" sz="1200" b="0" i="0" u="none" strike="noStrike" kern="1200" dirty="0" err="1" smtClean="0">
                <a:solidFill>
                  <a:schemeClr val="tx1"/>
                </a:solidFill>
                <a:effectLst/>
                <a:latin typeface="+mn-lt"/>
                <a:ea typeface="+mn-ea"/>
                <a:cs typeface="+mn-cs"/>
              </a:rPr>
              <a:t>communciation</a:t>
            </a:r>
            <a:r>
              <a:rPr lang="en-US" sz="1200" b="0" i="0" u="none" strike="noStrike" kern="1200" smtClean="0">
                <a:solidFill>
                  <a:schemeClr val="tx1"/>
                </a:solidFill>
                <a:effectLst/>
                <a:latin typeface="+mn-lt"/>
                <a:ea typeface="+mn-ea"/>
                <a:cs typeface="+mn-cs"/>
              </a:rPr>
              <a:t> etc.</a:t>
            </a:r>
          </a:p>
          <a:p>
            <a:endParaRPr lang="en-US" dirty="0"/>
          </a:p>
        </p:txBody>
      </p:sp>
      <p:sp>
        <p:nvSpPr>
          <p:cNvPr id="4" name="Slide Number Placeholder 3"/>
          <p:cNvSpPr>
            <a:spLocks noGrp="1"/>
          </p:cNvSpPr>
          <p:nvPr>
            <p:ph type="sldNum" sz="quarter" idx="10"/>
          </p:nvPr>
        </p:nvSpPr>
        <p:spPr/>
        <p:txBody>
          <a:bodyPr/>
          <a:lstStyle/>
          <a:p>
            <a:fld id="{1DC31F46-0212-8742-92A4-BBF3B592AD06}" type="slidenum">
              <a:rPr lang="en-US" smtClean="0"/>
              <a:t>13</a:t>
            </a:fld>
            <a:endParaRPr lang="en-US"/>
          </a:p>
        </p:txBody>
      </p:sp>
    </p:spTree>
    <p:extLst>
      <p:ext uri="{BB962C8B-B14F-4D97-AF65-F5344CB8AC3E}">
        <p14:creationId xmlns:p14="http://schemas.microsoft.com/office/powerpoint/2010/main" val="2757713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pPr lvl="2" rtl="0" fontAlgn="base"/>
            <a:r>
              <a:rPr lang="en-US" sz="1200" b="0" i="0" u="none" strike="noStrike" kern="1200" dirty="0" smtClean="0">
                <a:solidFill>
                  <a:schemeClr val="tx1"/>
                </a:solidFill>
                <a:effectLst/>
                <a:latin typeface="+mn-lt"/>
                <a:ea typeface="+mn-ea"/>
                <a:cs typeface="+mn-cs"/>
              </a:rPr>
              <a:t>The scientific method is a beautiful thing - it provides a framework for us to objectively assess our predictions about the world and continue to build upon that newly gained knowledge</a:t>
            </a:r>
          </a:p>
          <a:p>
            <a:pPr lvl="2" rtl="0" fontAlgn="base"/>
            <a:r>
              <a:rPr lang="en-US" sz="1200" b="0" i="0" u="none" strike="noStrike" kern="1200" dirty="0" smtClean="0">
                <a:solidFill>
                  <a:schemeClr val="tx1"/>
                </a:solidFill>
                <a:effectLst/>
                <a:latin typeface="+mn-lt"/>
                <a:ea typeface="+mn-ea"/>
                <a:cs typeface="+mn-cs"/>
              </a:rPr>
              <a:t>Understanding scientific thinking can not only help the science communicator get inside the mind of a scientist, which will help them to better understand complex work and communicate it effectively</a:t>
            </a:r>
          </a:p>
          <a:p>
            <a:pPr lvl="2" rtl="0" fontAlgn="base"/>
            <a:r>
              <a:rPr lang="en-US" sz="1200" b="0" i="0" u="none" strike="noStrike" kern="1200" dirty="0" smtClean="0">
                <a:solidFill>
                  <a:schemeClr val="tx1"/>
                </a:solidFill>
                <a:effectLst/>
                <a:latin typeface="+mn-lt"/>
                <a:ea typeface="+mn-ea"/>
                <a:cs typeface="+mn-cs"/>
              </a:rPr>
              <a:t>It can also improve their work as a journalist/science communicator</a:t>
            </a:r>
          </a:p>
          <a:p>
            <a:pPr lvl="2" rtl="0" fontAlgn="base"/>
            <a:r>
              <a:rPr lang="en-US" sz="1200" b="0" i="0" u="none" strike="noStrike" kern="1200" dirty="0" smtClean="0">
                <a:solidFill>
                  <a:schemeClr val="tx1"/>
                </a:solidFill>
                <a:effectLst/>
                <a:latin typeface="+mn-lt"/>
                <a:ea typeface="+mn-ea"/>
                <a:cs typeface="+mn-cs"/>
              </a:rPr>
              <a:t>Journalism as a field is evolving just as rapidly as many scientific fields are - the modern journalist must possess a wide range of technical skills and knowledge about an unbelievably diverse range of topics</a:t>
            </a:r>
          </a:p>
          <a:p>
            <a:pPr lvl="2" rtl="0" fontAlgn="base"/>
            <a:r>
              <a:rPr lang="en-US" sz="1200" b="0" i="0" u="none" strike="noStrike" kern="1200" dirty="0" smtClean="0">
                <a:solidFill>
                  <a:schemeClr val="tx1"/>
                </a:solidFill>
                <a:effectLst/>
                <a:latin typeface="+mn-lt"/>
                <a:ea typeface="+mn-ea"/>
                <a:cs typeface="+mn-cs"/>
              </a:rPr>
              <a:t>Journalists who can assess their work in an objective way by making predictions based on observations and assumptions, comparing those predictions to their results, and analyzing the reasons their predictions did or did not hold true can help to improve their writing, </a:t>
            </a:r>
            <a:r>
              <a:rPr lang="en-US" sz="1200" b="0" i="0" u="none" strike="noStrike" kern="1200" dirty="0" err="1" smtClean="0">
                <a:solidFill>
                  <a:schemeClr val="tx1"/>
                </a:solidFill>
                <a:effectLst/>
                <a:latin typeface="+mn-lt"/>
                <a:ea typeface="+mn-ea"/>
                <a:cs typeface="+mn-cs"/>
              </a:rPr>
              <a:t>communciation</a:t>
            </a:r>
            <a:r>
              <a:rPr lang="en-US" sz="1200" b="0" i="0" u="none" strike="noStrike" kern="1200" smtClean="0">
                <a:solidFill>
                  <a:schemeClr val="tx1"/>
                </a:solidFill>
                <a:effectLst/>
                <a:latin typeface="+mn-lt"/>
                <a:ea typeface="+mn-ea"/>
                <a:cs typeface="+mn-cs"/>
              </a:rPr>
              <a:t> etc.</a:t>
            </a:r>
          </a:p>
          <a:p>
            <a:endParaRPr lang="en-US" dirty="0"/>
          </a:p>
        </p:txBody>
      </p:sp>
      <p:sp>
        <p:nvSpPr>
          <p:cNvPr id="4" name="Slide Number Placeholder 3"/>
          <p:cNvSpPr>
            <a:spLocks noGrp="1"/>
          </p:cNvSpPr>
          <p:nvPr>
            <p:ph type="sldNum" sz="quarter" idx="10"/>
          </p:nvPr>
        </p:nvSpPr>
        <p:spPr/>
        <p:txBody>
          <a:bodyPr/>
          <a:lstStyle/>
          <a:p>
            <a:fld id="{1DC31F46-0212-8742-92A4-BBF3B592AD06}" type="slidenum">
              <a:rPr lang="en-US" smtClean="0"/>
              <a:t>14</a:t>
            </a:fld>
            <a:endParaRPr lang="en-US"/>
          </a:p>
        </p:txBody>
      </p:sp>
    </p:spTree>
    <p:extLst>
      <p:ext uri="{BB962C8B-B14F-4D97-AF65-F5344CB8AC3E}">
        <p14:creationId xmlns:p14="http://schemas.microsoft.com/office/powerpoint/2010/main" val="275771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pPr lvl="2" rtl="0" fontAlgn="base"/>
            <a:r>
              <a:rPr lang="en-US" sz="1200" b="0" i="0" u="none" strike="noStrike" kern="1200" dirty="0" smtClean="0">
                <a:solidFill>
                  <a:schemeClr val="tx1"/>
                </a:solidFill>
                <a:effectLst/>
                <a:latin typeface="+mn-lt"/>
                <a:ea typeface="+mn-ea"/>
                <a:cs typeface="+mn-cs"/>
              </a:rPr>
              <a:t>The scientific method is a beautiful thing - it provides a framework for us to objectively assess our predictions about the world and continue to build upon that newly gained knowledge</a:t>
            </a:r>
          </a:p>
          <a:p>
            <a:pPr lvl="2" rtl="0" fontAlgn="base"/>
            <a:r>
              <a:rPr lang="en-US" sz="1200" b="0" i="0" u="none" strike="noStrike" kern="1200" dirty="0" smtClean="0">
                <a:solidFill>
                  <a:schemeClr val="tx1"/>
                </a:solidFill>
                <a:effectLst/>
                <a:latin typeface="+mn-lt"/>
                <a:ea typeface="+mn-ea"/>
                <a:cs typeface="+mn-cs"/>
              </a:rPr>
              <a:t>Understanding scientific thinking can not only help the science communicator get inside the mind of a scientist, which will help them to better understand complex work and communicate it effectively</a:t>
            </a:r>
          </a:p>
          <a:p>
            <a:pPr lvl="2" rtl="0" fontAlgn="base"/>
            <a:r>
              <a:rPr lang="en-US" sz="1200" b="0" i="0" u="none" strike="noStrike" kern="1200" dirty="0" smtClean="0">
                <a:solidFill>
                  <a:schemeClr val="tx1"/>
                </a:solidFill>
                <a:effectLst/>
                <a:latin typeface="+mn-lt"/>
                <a:ea typeface="+mn-ea"/>
                <a:cs typeface="+mn-cs"/>
              </a:rPr>
              <a:t>It can also improve their work as a journalist/science communicator</a:t>
            </a:r>
          </a:p>
          <a:p>
            <a:pPr lvl="2" rtl="0" fontAlgn="base"/>
            <a:r>
              <a:rPr lang="en-US" sz="1200" b="0" i="0" u="none" strike="noStrike" kern="1200" dirty="0" smtClean="0">
                <a:solidFill>
                  <a:schemeClr val="tx1"/>
                </a:solidFill>
                <a:effectLst/>
                <a:latin typeface="+mn-lt"/>
                <a:ea typeface="+mn-ea"/>
                <a:cs typeface="+mn-cs"/>
              </a:rPr>
              <a:t>Journalism as a field is evolving just as rapidly as many scientific fields are - the modern journalist must possess a wide range of technical skills and knowledge about an unbelievably diverse range of topics</a:t>
            </a:r>
          </a:p>
          <a:p>
            <a:pPr lvl="2" rtl="0" fontAlgn="base"/>
            <a:r>
              <a:rPr lang="en-US" sz="1200" b="0" i="0" u="none" strike="noStrike" kern="1200" dirty="0" smtClean="0">
                <a:solidFill>
                  <a:schemeClr val="tx1"/>
                </a:solidFill>
                <a:effectLst/>
                <a:latin typeface="+mn-lt"/>
                <a:ea typeface="+mn-ea"/>
                <a:cs typeface="+mn-cs"/>
              </a:rPr>
              <a:t>Journalists who can assess their work in an objective way by making predictions based on observations and assumptions, comparing those predictions to their results, and analyzing the reasons their predictions did or did not hold true can help to improve their writing, </a:t>
            </a:r>
            <a:r>
              <a:rPr lang="en-US" sz="1200" b="0" i="0" u="none" strike="noStrike" kern="1200" dirty="0" err="1" smtClean="0">
                <a:solidFill>
                  <a:schemeClr val="tx1"/>
                </a:solidFill>
                <a:effectLst/>
                <a:latin typeface="+mn-lt"/>
                <a:ea typeface="+mn-ea"/>
                <a:cs typeface="+mn-cs"/>
              </a:rPr>
              <a:t>communciation</a:t>
            </a:r>
            <a:r>
              <a:rPr lang="en-US" sz="1200" b="0" i="0" u="none" strike="noStrike" kern="1200" smtClean="0">
                <a:solidFill>
                  <a:schemeClr val="tx1"/>
                </a:solidFill>
                <a:effectLst/>
                <a:latin typeface="+mn-lt"/>
                <a:ea typeface="+mn-ea"/>
                <a:cs typeface="+mn-cs"/>
              </a:rPr>
              <a:t> etc.</a:t>
            </a:r>
          </a:p>
          <a:p>
            <a:endParaRPr lang="en-US" dirty="0"/>
          </a:p>
        </p:txBody>
      </p:sp>
      <p:sp>
        <p:nvSpPr>
          <p:cNvPr id="4" name="Slide Number Placeholder 3"/>
          <p:cNvSpPr>
            <a:spLocks noGrp="1"/>
          </p:cNvSpPr>
          <p:nvPr>
            <p:ph type="sldNum" sz="quarter" idx="10"/>
          </p:nvPr>
        </p:nvSpPr>
        <p:spPr/>
        <p:txBody>
          <a:bodyPr/>
          <a:lstStyle/>
          <a:p>
            <a:fld id="{1DC31F46-0212-8742-92A4-BBF3B592AD06}" type="slidenum">
              <a:rPr lang="en-US" smtClean="0"/>
              <a:t>15</a:t>
            </a:fld>
            <a:endParaRPr lang="en-US"/>
          </a:p>
        </p:txBody>
      </p:sp>
    </p:spTree>
    <p:extLst>
      <p:ext uri="{BB962C8B-B14F-4D97-AF65-F5344CB8AC3E}">
        <p14:creationId xmlns:p14="http://schemas.microsoft.com/office/powerpoint/2010/main" val="2757713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social media and all of the other online platforms, there’s an absurd</a:t>
            </a:r>
            <a:r>
              <a:rPr lang="en-US" baseline="0" dirty="0" smtClean="0"/>
              <a:t> amount of information out there, and not all of it’s good. Science stories especially tend to get sensationalized and miscommunicated due to the complexity of a lot of scientific studies that are performed. </a:t>
            </a:r>
            <a:endParaRPr lang="en-US" dirty="0"/>
          </a:p>
        </p:txBody>
      </p:sp>
      <p:sp>
        <p:nvSpPr>
          <p:cNvPr id="4" name="Slide Number Placeholder 3"/>
          <p:cNvSpPr>
            <a:spLocks noGrp="1"/>
          </p:cNvSpPr>
          <p:nvPr>
            <p:ph type="sldNum" sz="quarter" idx="10"/>
          </p:nvPr>
        </p:nvSpPr>
        <p:spPr/>
        <p:txBody>
          <a:bodyPr/>
          <a:lstStyle/>
          <a:p>
            <a:fld id="{1DC31F46-0212-8742-92A4-BBF3B592AD06}" type="slidenum">
              <a:rPr lang="en-US" smtClean="0"/>
              <a:t>3</a:t>
            </a:fld>
            <a:endParaRPr lang="en-US"/>
          </a:p>
        </p:txBody>
      </p:sp>
    </p:spTree>
    <p:extLst>
      <p:ext uri="{BB962C8B-B14F-4D97-AF65-F5344CB8AC3E}">
        <p14:creationId xmlns:p14="http://schemas.microsoft.com/office/powerpoint/2010/main" val="123072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Pew study</a:t>
            </a:r>
            <a:r>
              <a:rPr lang="en-US" sz="1200" b="0" i="0" u="none" strike="noStrike" kern="1200" baseline="0" dirty="0" smtClean="0">
                <a:solidFill>
                  <a:schemeClr val="tx1"/>
                </a:solidFill>
                <a:effectLst/>
                <a:latin typeface="+mn-lt"/>
                <a:ea typeface="+mn-ea"/>
                <a:cs typeface="+mn-cs"/>
              </a:rPr>
              <a:t> shows that there’s a pretty significant opinion gap between scientists and citizens about a lot of important scientific issues that will have a major impact on society in the coming years. There has also been an increase in negative opinion and perception of science over the last five years. This means that both scientists and journalists need to do a better job at communicating their work!</a:t>
            </a:r>
            <a:endParaRPr lang="en-US" dirty="0" smtClean="0"/>
          </a:p>
          <a:p>
            <a:endParaRPr lang="en-US" dirty="0"/>
          </a:p>
        </p:txBody>
      </p:sp>
      <p:sp>
        <p:nvSpPr>
          <p:cNvPr id="4" name="Slide Number Placeholder 3"/>
          <p:cNvSpPr>
            <a:spLocks noGrp="1"/>
          </p:cNvSpPr>
          <p:nvPr>
            <p:ph type="sldNum" sz="quarter" idx="10"/>
          </p:nvPr>
        </p:nvSpPr>
        <p:spPr/>
        <p:txBody>
          <a:bodyPr/>
          <a:lstStyle/>
          <a:p>
            <a:fld id="{1DC31F46-0212-8742-92A4-BBF3B592AD06}" type="slidenum">
              <a:rPr lang="en-US" smtClean="0"/>
              <a:t>4</a:t>
            </a:fld>
            <a:endParaRPr lang="en-US"/>
          </a:p>
        </p:txBody>
      </p:sp>
    </p:spTree>
    <p:extLst>
      <p:ext uri="{BB962C8B-B14F-4D97-AF65-F5344CB8AC3E}">
        <p14:creationId xmlns:p14="http://schemas.microsoft.com/office/powerpoint/2010/main" val="275771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Seeing</a:t>
            </a:r>
            <a:r>
              <a:rPr lang="en-US" sz="1200" b="0" i="0" u="none" strike="noStrike" kern="1200" baseline="0" dirty="0" smtClean="0">
                <a:solidFill>
                  <a:schemeClr val="tx1"/>
                </a:solidFill>
                <a:effectLst/>
                <a:latin typeface="+mn-lt"/>
                <a:ea typeface="+mn-ea"/>
                <a:cs typeface="+mn-cs"/>
              </a:rPr>
              <a:t> how science gets communicated, both at its best and its worst, led me to an interest in becoming a science communicator myself. These are my responsibilities at </a:t>
            </a:r>
            <a:r>
              <a:rPr lang="en-US" sz="1200" b="0" i="0" u="none" strike="noStrike" kern="1200" baseline="0" dirty="0" err="1" smtClean="0">
                <a:solidFill>
                  <a:schemeClr val="tx1"/>
                </a:solidFill>
                <a:effectLst/>
                <a:latin typeface="+mn-lt"/>
                <a:ea typeface="+mn-ea"/>
                <a:cs typeface="+mn-cs"/>
              </a:rPr>
              <a:t>UANews</a:t>
            </a:r>
            <a:endParaRPr lang="en-US" dirty="0" smtClean="0"/>
          </a:p>
          <a:p>
            <a:endParaRPr lang="en-US" dirty="0"/>
          </a:p>
        </p:txBody>
      </p:sp>
      <p:sp>
        <p:nvSpPr>
          <p:cNvPr id="4" name="Slide Number Placeholder 3"/>
          <p:cNvSpPr>
            <a:spLocks noGrp="1"/>
          </p:cNvSpPr>
          <p:nvPr>
            <p:ph type="sldNum" sz="quarter" idx="10"/>
          </p:nvPr>
        </p:nvSpPr>
        <p:spPr/>
        <p:txBody>
          <a:bodyPr/>
          <a:lstStyle/>
          <a:p>
            <a:fld id="{1DC31F46-0212-8742-92A4-BBF3B592AD06}" type="slidenum">
              <a:rPr lang="en-US" smtClean="0"/>
              <a:t>5</a:t>
            </a:fld>
            <a:endParaRPr lang="en-US"/>
          </a:p>
        </p:txBody>
      </p:sp>
    </p:spTree>
    <p:extLst>
      <p:ext uri="{BB962C8B-B14F-4D97-AF65-F5344CB8AC3E}">
        <p14:creationId xmlns:p14="http://schemas.microsoft.com/office/powerpoint/2010/main" val="2757713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I’ve learned a tremendous amount during my internship, three key takeaways stand out to me as the most important things to learn when beginning a career as a science communicator is to understand the material deeply BEFORE you even do the interview (do your homework), know the audience you’re communicating to, and learn to think like a scientist. </a:t>
            </a:r>
            <a:endParaRPr lang="en-US" dirty="0"/>
          </a:p>
        </p:txBody>
      </p:sp>
      <p:sp>
        <p:nvSpPr>
          <p:cNvPr id="4" name="Slide Number Placeholder 3"/>
          <p:cNvSpPr>
            <a:spLocks noGrp="1"/>
          </p:cNvSpPr>
          <p:nvPr>
            <p:ph type="sldNum" sz="quarter" idx="10"/>
          </p:nvPr>
        </p:nvSpPr>
        <p:spPr/>
        <p:txBody>
          <a:bodyPr/>
          <a:lstStyle/>
          <a:p>
            <a:fld id="{1DC31F46-0212-8742-92A4-BBF3B592AD06}" type="slidenum">
              <a:rPr lang="en-US" smtClean="0"/>
              <a:t>6</a:t>
            </a:fld>
            <a:endParaRPr lang="en-US"/>
          </a:p>
        </p:txBody>
      </p:sp>
    </p:spTree>
    <p:extLst>
      <p:ext uri="{BB962C8B-B14F-4D97-AF65-F5344CB8AC3E}">
        <p14:creationId xmlns:p14="http://schemas.microsoft.com/office/powerpoint/2010/main" val="275771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Explain the difficulties with the beetle</a:t>
            </a:r>
            <a:r>
              <a:rPr lang="en-US" sz="1200" b="0" i="0" u="none" strike="noStrike" kern="1200" baseline="0" dirty="0" smtClean="0">
                <a:solidFill>
                  <a:schemeClr val="tx1"/>
                </a:solidFill>
                <a:effectLst/>
                <a:latin typeface="+mn-lt"/>
                <a:ea typeface="+mn-ea"/>
                <a:cs typeface="+mn-cs"/>
              </a:rPr>
              <a:t> story – this was a story about beetle evolution and phylogeny – a lot of complex relationships and unfamiliar terms that were completely outside of my wheelhouse. I thought I understood the material better than I did, and as a result, I wasn’t able to ask as many deep/probing questions during my interview and the story required me to do a significant amount of clarifications/editing with the authors of the study after the fact.</a:t>
            </a:r>
            <a:endParaRPr lang="en-US" dirty="0" smtClean="0"/>
          </a:p>
          <a:p>
            <a:endParaRPr lang="en-US" dirty="0"/>
          </a:p>
        </p:txBody>
      </p:sp>
      <p:sp>
        <p:nvSpPr>
          <p:cNvPr id="4" name="Slide Number Placeholder 3"/>
          <p:cNvSpPr>
            <a:spLocks noGrp="1"/>
          </p:cNvSpPr>
          <p:nvPr>
            <p:ph type="sldNum" sz="quarter" idx="10"/>
          </p:nvPr>
        </p:nvSpPr>
        <p:spPr/>
        <p:txBody>
          <a:bodyPr/>
          <a:lstStyle/>
          <a:p>
            <a:fld id="{1DC31F46-0212-8742-92A4-BBF3B592AD06}" type="slidenum">
              <a:rPr lang="en-US" smtClean="0"/>
              <a:t>7</a:t>
            </a:fld>
            <a:endParaRPr lang="en-US"/>
          </a:p>
        </p:txBody>
      </p:sp>
    </p:spTree>
    <p:extLst>
      <p:ext uri="{BB962C8B-B14F-4D97-AF65-F5344CB8AC3E}">
        <p14:creationId xmlns:p14="http://schemas.microsoft.com/office/powerpoint/2010/main" val="275771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outside of my field – reading papers deeply</a:t>
            </a:r>
            <a:r>
              <a:rPr lang="en-US" baseline="0" dirty="0" smtClean="0"/>
              <a:t> ahead of time helped me to ask more detailed questions and communicate the science more effectively. I got a lot of positive comments about this story. </a:t>
            </a:r>
          </a:p>
          <a:p>
            <a:endParaRPr lang="en-US" dirty="0"/>
          </a:p>
        </p:txBody>
      </p:sp>
      <p:sp>
        <p:nvSpPr>
          <p:cNvPr id="4" name="Slide Number Placeholder 3"/>
          <p:cNvSpPr>
            <a:spLocks noGrp="1"/>
          </p:cNvSpPr>
          <p:nvPr>
            <p:ph type="sldNum" sz="quarter" idx="10"/>
          </p:nvPr>
        </p:nvSpPr>
        <p:spPr/>
        <p:txBody>
          <a:bodyPr/>
          <a:lstStyle/>
          <a:p>
            <a:fld id="{1DC31F46-0212-8742-92A4-BBF3B592AD06}" type="slidenum">
              <a:rPr lang="en-US" smtClean="0"/>
              <a:t>8</a:t>
            </a:fld>
            <a:endParaRPr lang="en-US"/>
          </a:p>
        </p:txBody>
      </p:sp>
    </p:spTree>
    <p:extLst>
      <p:ext uri="{BB962C8B-B14F-4D97-AF65-F5344CB8AC3E}">
        <p14:creationId xmlns:p14="http://schemas.microsoft.com/office/powerpoint/2010/main" val="275771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Explain fiasco with rectilinear – another complicated story that required</a:t>
            </a:r>
            <a:r>
              <a:rPr lang="en-US" sz="1200" b="0" i="0" u="none" strike="noStrike" kern="1200" baseline="0" dirty="0" smtClean="0">
                <a:solidFill>
                  <a:schemeClr val="tx1"/>
                </a:solidFill>
                <a:effectLst/>
                <a:latin typeface="+mn-lt"/>
                <a:ea typeface="+mn-ea"/>
                <a:cs typeface="+mn-cs"/>
              </a:rPr>
              <a:t> the introduction of a lot of terms that the public wouldn’t be familiar with. Particularly problematic was the word “rectilinear”, which mostly accurately describes the structure of the neural networks in question. My mentor and I thought this word would mean very little to people, while the author of the study insisted we include it and not play to the people who either don’t know the word or are unwilling to reach for a dictionary. This raised an interesting debate – my mentor and I agreed with this logic in some sense, but also wanted the story to be clear and enjoyable to a wide number of people. </a:t>
            </a:r>
            <a:endParaRPr lang="en-US" sz="1200" b="0" i="0" u="none" strike="noStrik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DC31F46-0212-8742-92A4-BBF3B592AD06}" type="slidenum">
              <a:rPr lang="en-US" smtClean="0"/>
              <a:t>9</a:t>
            </a:fld>
            <a:endParaRPr lang="en-US"/>
          </a:p>
        </p:txBody>
      </p:sp>
    </p:spTree>
    <p:extLst>
      <p:ext uri="{BB962C8B-B14F-4D97-AF65-F5344CB8AC3E}">
        <p14:creationId xmlns:p14="http://schemas.microsoft.com/office/powerpoint/2010/main" val="275771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Compromised to the best of our ability – this has</a:t>
            </a:r>
            <a:r>
              <a:rPr lang="en-US" sz="1200" b="0" i="0" u="none" strike="noStrike" kern="1200" baseline="0" dirty="0" smtClean="0">
                <a:solidFill>
                  <a:schemeClr val="tx1"/>
                </a:solidFill>
                <a:effectLst/>
                <a:latin typeface="+mn-lt"/>
                <a:ea typeface="+mn-ea"/>
                <a:cs typeface="+mn-cs"/>
              </a:rPr>
              <a:t> been a recurrent theme throughout the course of my internship, and I imagine in the work of all science communicators in general – and the word “rectilinear” is far from being the most complicated term we’ve come across! What’s the best way to translate complicated scientific information so that it’s easily understandable, but is not oversimplified or conveyed inaccurately?</a:t>
            </a:r>
            <a:endParaRPr lang="en-US" dirty="0" smtClean="0"/>
          </a:p>
          <a:p>
            <a:endParaRPr lang="en-US" dirty="0"/>
          </a:p>
        </p:txBody>
      </p:sp>
      <p:sp>
        <p:nvSpPr>
          <p:cNvPr id="4" name="Slide Number Placeholder 3"/>
          <p:cNvSpPr>
            <a:spLocks noGrp="1"/>
          </p:cNvSpPr>
          <p:nvPr>
            <p:ph type="sldNum" sz="quarter" idx="10"/>
          </p:nvPr>
        </p:nvSpPr>
        <p:spPr/>
        <p:txBody>
          <a:bodyPr/>
          <a:lstStyle/>
          <a:p>
            <a:fld id="{1DC31F46-0212-8742-92A4-BBF3B592AD06}" type="slidenum">
              <a:rPr lang="en-US" smtClean="0"/>
              <a:t>10</a:t>
            </a:fld>
            <a:endParaRPr lang="en-US"/>
          </a:p>
        </p:txBody>
      </p:sp>
    </p:spTree>
    <p:extLst>
      <p:ext uri="{BB962C8B-B14F-4D97-AF65-F5344CB8AC3E}">
        <p14:creationId xmlns:p14="http://schemas.microsoft.com/office/powerpoint/2010/main" val="2757713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EB2FD3-F5ED-F246-A029-49AC7B1AF370}" type="datetimeFigureOut">
              <a:rPr lang="en-US" smtClean="0"/>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5223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B2FD3-F5ED-F246-A029-49AC7B1AF370}" type="datetimeFigureOut">
              <a:rPr lang="en-US" smtClean="0"/>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832C8-27D8-4B4D-8AAD-221BE89F4EC6}" type="slidenum">
              <a:rPr lang="en-US" smtClean="0"/>
              <a:t>‹#›</a:t>
            </a:fld>
            <a:endParaRPr lang="en-US"/>
          </a:p>
        </p:txBody>
      </p:sp>
    </p:spTree>
    <p:extLst>
      <p:ext uri="{BB962C8B-B14F-4D97-AF65-F5344CB8AC3E}">
        <p14:creationId xmlns:p14="http://schemas.microsoft.com/office/powerpoint/2010/main" val="336903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B2FD3-F5ED-F246-A029-49AC7B1AF370}" type="datetimeFigureOut">
              <a:rPr lang="en-US" smtClean="0"/>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832C8-27D8-4B4D-8AAD-221BE89F4EC6}" type="slidenum">
              <a:rPr lang="en-US" smtClean="0"/>
              <a:t>‹#›</a:t>
            </a:fld>
            <a:endParaRPr lang="en-US"/>
          </a:p>
        </p:txBody>
      </p:sp>
    </p:spTree>
    <p:extLst>
      <p:ext uri="{BB962C8B-B14F-4D97-AF65-F5344CB8AC3E}">
        <p14:creationId xmlns:p14="http://schemas.microsoft.com/office/powerpoint/2010/main" val="322057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B2FD3-F5ED-F246-A029-49AC7B1AF370}" type="datetimeFigureOut">
              <a:rPr lang="en-US" smtClean="0"/>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832C8-27D8-4B4D-8AAD-221BE89F4EC6}" type="slidenum">
              <a:rPr lang="en-US" smtClean="0"/>
              <a:t>‹#›</a:t>
            </a:fld>
            <a:endParaRPr lang="en-US"/>
          </a:p>
        </p:txBody>
      </p:sp>
    </p:spTree>
    <p:extLst>
      <p:ext uri="{BB962C8B-B14F-4D97-AF65-F5344CB8AC3E}">
        <p14:creationId xmlns:p14="http://schemas.microsoft.com/office/powerpoint/2010/main" val="23974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EB2FD3-F5ED-F246-A029-49AC7B1AF370}" type="datetimeFigureOut">
              <a:rPr lang="en-US" smtClean="0"/>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832C8-27D8-4B4D-8AAD-221BE89F4EC6}" type="slidenum">
              <a:rPr lang="en-US" smtClean="0"/>
              <a:t>‹#›</a:t>
            </a:fld>
            <a:endParaRPr lang="en-US"/>
          </a:p>
        </p:txBody>
      </p:sp>
    </p:spTree>
    <p:extLst>
      <p:ext uri="{BB962C8B-B14F-4D97-AF65-F5344CB8AC3E}">
        <p14:creationId xmlns:p14="http://schemas.microsoft.com/office/powerpoint/2010/main" val="129565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EB2FD3-F5ED-F246-A029-49AC7B1AF370}" type="datetimeFigureOut">
              <a:rPr lang="en-US" smtClean="0"/>
              <a:t>4/1/15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832C8-27D8-4B4D-8AAD-221BE89F4EC6}" type="slidenum">
              <a:rPr lang="en-US" smtClean="0"/>
              <a:t>‹#›</a:t>
            </a:fld>
            <a:endParaRPr lang="en-US"/>
          </a:p>
        </p:txBody>
      </p:sp>
    </p:spTree>
    <p:extLst>
      <p:ext uri="{BB962C8B-B14F-4D97-AF65-F5344CB8AC3E}">
        <p14:creationId xmlns:p14="http://schemas.microsoft.com/office/powerpoint/2010/main" val="188637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EB2FD3-F5ED-F246-A029-49AC7B1AF370}" type="datetimeFigureOut">
              <a:rPr lang="en-US" smtClean="0"/>
              <a:t>4/1/15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832C8-27D8-4B4D-8AAD-221BE89F4EC6}" type="slidenum">
              <a:rPr lang="en-US" smtClean="0"/>
              <a:t>‹#›</a:t>
            </a:fld>
            <a:endParaRPr lang="en-US"/>
          </a:p>
        </p:txBody>
      </p:sp>
    </p:spTree>
    <p:extLst>
      <p:ext uri="{BB962C8B-B14F-4D97-AF65-F5344CB8AC3E}">
        <p14:creationId xmlns:p14="http://schemas.microsoft.com/office/powerpoint/2010/main" val="149080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EB2FD3-F5ED-F246-A029-49AC7B1AF370}" type="datetimeFigureOut">
              <a:rPr lang="en-US" smtClean="0"/>
              <a:t>4/1/15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832C8-27D8-4B4D-8AAD-221BE89F4EC6}" type="slidenum">
              <a:rPr lang="en-US" smtClean="0"/>
              <a:t>‹#›</a:t>
            </a:fld>
            <a:endParaRPr lang="en-US"/>
          </a:p>
        </p:txBody>
      </p:sp>
    </p:spTree>
    <p:extLst>
      <p:ext uri="{BB962C8B-B14F-4D97-AF65-F5344CB8AC3E}">
        <p14:creationId xmlns:p14="http://schemas.microsoft.com/office/powerpoint/2010/main" val="2139311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B2FD3-F5ED-F246-A029-49AC7B1AF370}" type="datetimeFigureOut">
              <a:rPr lang="en-US" smtClean="0"/>
              <a:t>4/1/15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832C8-27D8-4B4D-8AAD-221BE89F4EC6}" type="slidenum">
              <a:rPr lang="en-US" smtClean="0"/>
              <a:t>‹#›</a:t>
            </a:fld>
            <a:endParaRPr lang="en-US"/>
          </a:p>
        </p:txBody>
      </p:sp>
    </p:spTree>
    <p:extLst>
      <p:ext uri="{BB962C8B-B14F-4D97-AF65-F5344CB8AC3E}">
        <p14:creationId xmlns:p14="http://schemas.microsoft.com/office/powerpoint/2010/main" val="209330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B2FD3-F5ED-F246-A029-49AC7B1AF370}" type="datetimeFigureOut">
              <a:rPr lang="en-US" smtClean="0"/>
              <a:t>4/1/15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13989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B2FD3-F5ED-F246-A029-49AC7B1AF370}" type="datetimeFigureOut">
              <a:rPr lang="en-US" smtClean="0"/>
              <a:t>4/1/15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832C8-27D8-4B4D-8AAD-221BE89F4EC6}" type="slidenum">
              <a:rPr lang="en-US" smtClean="0"/>
              <a:t>‹#›</a:t>
            </a:fld>
            <a:endParaRPr lang="en-US"/>
          </a:p>
        </p:txBody>
      </p:sp>
    </p:spTree>
    <p:extLst>
      <p:ext uri="{BB962C8B-B14F-4D97-AF65-F5344CB8AC3E}">
        <p14:creationId xmlns:p14="http://schemas.microsoft.com/office/powerpoint/2010/main" val="33492995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B2FD3-F5ED-F246-A029-49AC7B1AF370}" type="datetimeFigureOut">
              <a:rPr lang="en-US" smtClean="0"/>
              <a:t>4/1/15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832C8-27D8-4B4D-8AAD-221BE89F4EC6}" type="slidenum">
              <a:rPr lang="en-US" smtClean="0"/>
              <a:t>‹#›</a:t>
            </a:fld>
            <a:endParaRPr lang="en-US"/>
          </a:p>
        </p:txBody>
      </p:sp>
    </p:spTree>
    <p:extLst>
      <p:ext uri="{BB962C8B-B14F-4D97-AF65-F5344CB8AC3E}">
        <p14:creationId xmlns:p14="http://schemas.microsoft.com/office/powerpoint/2010/main" val="119748731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22.jp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2" y="251080"/>
            <a:ext cx="6498158" cy="1724867"/>
          </a:xfrm>
        </p:spPr>
        <p:txBody>
          <a:bodyPr>
            <a:normAutofit fontScale="90000"/>
          </a:bodyPr>
          <a:lstStyle/>
          <a:p>
            <a:r>
              <a:rPr lang="en-US" b="1" dirty="0" smtClean="0"/>
              <a:t>Communicating Science Through </a:t>
            </a:r>
            <a:r>
              <a:rPr lang="en-US" b="1" dirty="0" err="1" smtClean="0"/>
              <a:t>UANews</a:t>
            </a:r>
            <a:r>
              <a:rPr lang="en-US" b="1" dirty="0" smtClean="0"/>
              <a:t/>
            </a:r>
            <a:br>
              <a:rPr lang="en-US" b="1" dirty="0" smtClean="0"/>
            </a:br>
            <a:endParaRPr lang="en-US" b="1" dirty="0"/>
          </a:p>
        </p:txBody>
      </p:sp>
      <p:sp>
        <p:nvSpPr>
          <p:cNvPr id="3" name="Subtitle 2"/>
          <p:cNvSpPr>
            <a:spLocks noGrp="1"/>
          </p:cNvSpPr>
          <p:nvPr>
            <p:ph type="subTitle" idx="1"/>
          </p:nvPr>
        </p:nvSpPr>
        <p:spPr>
          <a:xfrm>
            <a:off x="1322922" y="1975946"/>
            <a:ext cx="6498159" cy="3462992"/>
          </a:xfrm>
        </p:spPr>
        <p:txBody>
          <a:bodyPr>
            <a:normAutofit fontScale="85000" lnSpcReduction="20000"/>
          </a:bodyPr>
          <a:lstStyle/>
          <a:p>
            <a:r>
              <a:rPr lang="en-US" dirty="0" smtClean="0"/>
              <a:t>Raymond Sánchez</a:t>
            </a:r>
          </a:p>
          <a:p>
            <a:endParaRPr lang="en-US" dirty="0" smtClean="0"/>
          </a:p>
          <a:p>
            <a:r>
              <a:rPr lang="en-US" sz="2600" dirty="0" smtClean="0"/>
              <a:t>Mentor: Daniel </a:t>
            </a:r>
            <a:r>
              <a:rPr lang="en-US" sz="2600" dirty="0" err="1" smtClean="0"/>
              <a:t>Stolte</a:t>
            </a:r>
            <a:r>
              <a:rPr lang="en-US" sz="2600" dirty="0" smtClean="0"/>
              <a:t>, Science Writer &amp; Public Information Officer, </a:t>
            </a:r>
            <a:r>
              <a:rPr lang="en-US" sz="2600" dirty="0" err="1" smtClean="0"/>
              <a:t>UANews</a:t>
            </a:r>
            <a:endParaRPr lang="en-US" sz="2600" dirty="0" smtClean="0"/>
          </a:p>
          <a:p>
            <a:r>
              <a:rPr lang="en-US" sz="2600" dirty="0" smtClean="0"/>
              <a:t>The University of Arizona, University Relations – Communications</a:t>
            </a:r>
          </a:p>
          <a:p>
            <a:endParaRPr lang="en-US" sz="2600" dirty="0" smtClean="0"/>
          </a:p>
          <a:p>
            <a:r>
              <a:rPr lang="en-US" sz="2600" dirty="0" smtClean="0"/>
              <a:t>24</a:t>
            </a:r>
            <a:r>
              <a:rPr lang="en-US" sz="2600" baseline="30000" dirty="0" smtClean="0"/>
              <a:t>th</a:t>
            </a:r>
            <a:r>
              <a:rPr lang="en-US" sz="2600" dirty="0" smtClean="0"/>
              <a:t> Annual Arizona NASA Space Grant Consortium Symposium</a:t>
            </a:r>
          </a:p>
          <a:p>
            <a:r>
              <a:rPr lang="en-US" sz="2600" dirty="0" smtClean="0"/>
              <a:t>April 18</a:t>
            </a:r>
            <a:r>
              <a:rPr lang="en-US" sz="2600" baseline="30000" dirty="0" smtClean="0"/>
              <a:t>th</a:t>
            </a:r>
            <a:r>
              <a:rPr lang="en-US" sz="2600" dirty="0" smtClean="0"/>
              <a:t>, 2015</a:t>
            </a:r>
          </a:p>
          <a:p>
            <a:endParaRPr lang="en-US" sz="2400" dirty="0" smtClean="0"/>
          </a:p>
          <a:p>
            <a:endParaRPr lang="en-US" sz="2400" dirty="0"/>
          </a:p>
        </p:txBody>
      </p:sp>
      <p:pic>
        <p:nvPicPr>
          <p:cNvPr id="4"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28" y="5852445"/>
            <a:ext cx="1020996" cy="86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4862" y="5716151"/>
            <a:ext cx="1174835" cy="100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043863" y="54657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5-03-30 at 9.00.3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5025" y="5852445"/>
            <a:ext cx="2898535" cy="854963"/>
          </a:xfrm>
          <a:prstGeom prst="rect">
            <a:avLst/>
          </a:prstGeom>
        </p:spPr>
      </p:pic>
    </p:spTree>
    <p:extLst>
      <p:ext uri="{BB962C8B-B14F-4D97-AF65-F5344CB8AC3E}">
        <p14:creationId xmlns:p14="http://schemas.microsoft.com/office/powerpoint/2010/main" val="29288945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a_logo_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4" y="6208776"/>
            <a:ext cx="585216" cy="49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063" y="6208776"/>
            <a:ext cx="603504" cy="51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30768" y="6080760"/>
            <a:ext cx="405034" cy="694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5-03-30 at 9.00.3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544" y="6281928"/>
            <a:ext cx="1457019" cy="429768"/>
          </a:xfrm>
          <a:prstGeom prst="rect">
            <a:avLst/>
          </a:prstGeom>
        </p:spPr>
      </p:pic>
      <p:sp>
        <p:nvSpPr>
          <p:cNvPr id="2" name="TextBox 1"/>
          <p:cNvSpPr txBox="1"/>
          <p:nvPr/>
        </p:nvSpPr>
        <p:spPr>
          <a:xfrm>
            <a:off x="752848" y="328706"/>
            <a:ext cx="7784353" cy="707886"/>
          </a:xfrm>
          <a:prstGeom prst="rect">
            <a:avLst/>
          </a:prstGeom>
          <a:noFill/>
        </p:spPr>
        <p:txBody>
          <a:bodyPr wrap="square" rtlCol="0">
            <a:spAutoFit/>
          </a:bodyPr>
          <a:lstStyle/>
          <a:p>
            <a:pPr algn="ctr"/>
            <a:r>
              <a:rPr lang="en-US" sz="4000" dirty="0" smtClean="0"/>
              <a:t>Finding a Happy Medium?</a:t>
            </a:r>
          </a:p>
        </p:txBody>
      </p:sp>
      <p:pic>
        <p:nvPicPr>
          <p:cNvPr id="3" name="Picture 2" descr="Screen Shot 2015-04-02 at 3.41.28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201" y="1236383"/>
            <a:ext cx="7874000" cy="889000"/>
          </a:xfrm>
          <a:prstGeom prst="rect">
            <a:avLst/>
          </a:prstGeom>
        </p:spPr>
      </p:pic>
      <p:sp>
        <p:nvSpPr>
          <p:cNvPr id="8" name="TextBox 7"/>
          <p:cNvSpPr txBox="1"/>
          <p:nvPr/>
        </p:nvSpPr>
        <p:spPr>
          <a:xfrm>
            <a:off x="537882" y="2390588"/>
            <a:ext cx="8157883" cy="2862322"/>
          </a:xfrm>
          <a:prstGeom prst="rect">
            <a:avLst/>
          </a:prstGeom>
          <a:noFill/>
        </p:spPr>
        <p:txBody>
          <a:bodyPr wrap="square" rtlCol="0">
            <a:spAutoFit/>
          </a:bodyPr>
          <a:lstStyle/>
          <a:p>
            <a:pPr marL="285750" indent="-285750">
              <a:buFont typeface="Arial"/>
              <a:buChar char="•"/>
            </a:pPr>
            <a:r>
              <a:rPr lang="en-US" sz="3600" dirty="0" smtClean="0"/>
              <a:t>Gauge both prior knowledge and interest level of your audience</a:t>
            </a:r>
          </a:p>
          <a:p>
            <a:pPr marL="285750" indent="-285750">
              <a:buFont typeface="Arial"/>
              <a:buChar char="•"/>
            </a:pPr>
            <a:r>
              <a:rPr lang="en-US" sz="3600" dirty="0" smtClean="0"/>
              <a:t>This may require making some tough decisions about how to communicate complicated information…</a:t>
            </a:r>
            <a:endParaRPr lang="en-US" sz="3600" dirty="0"/>
          </a:p>
        </p:txBody>
      </p:sp>
    </p:spTree>
    <p:extLst>
      <p:ext uri="{BB962C8B-B14F-4D97-AF65-F5344CB8AC3E}">
        <p14:creationId xmlns:p14="http://schemas.microsoft.com/office/powerpoint/2010/main" val="9859438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a_logo_l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4" y="6208776"/>
            <a:ext cx="585216"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063" y="6208776"/>
            <a:ext cx="603504" cy="51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30768" y="6080760"/>
            <a:ext cx="405034" cy="694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5-03-30 at 9.00.3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544" y="6281928"/>
            <a:ext cx="1457019" cy="429768"/>
          </a:xfrm>
          <a:prstGeom prst="rect">
            <a:avLst/>
          </a:prstGeom>
        </p:spPr>
      </p:pic>
      <p:pic>
        <p:nvPicPr>
          <p:cNvPr id="2" name="Picture 1" descr="Screen Shot 2015-04-02 at 3.28.06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328" y="196981"/>
            <a:ext cx="3614752" cy="3493490"/>
          </a:xfrm>
          <a:prstGeom prst="rect">
            <a:avLst/>
          </a:prstGeom>
        </p:spPr>
      </p:pic>
      <p:pic>
        <p:nvPicPr>
          <p:cNvPr id="3" name="Picture 2" descr="Screen Shot 2015-04-02 at 3.28.23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7395" y="421098"/>
            <a:ext cx="4681643" cy="1653744"/>
          </a:xfrm>
          <a:prstGeom prst="rect">
            <a:avLst/>
          </a:prstGeom>
        </p:spPr>
      </p:pic>
      <p:pic>
        <p:nvPicPr>
          <p:cNvPr id="8" name="Picture 7" descr="Screen Shot 2015-04-02 at 3.28.41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27395" y="2758603"/>
            <a:ext cx="4861484" cy="3322156"/>
          </a:xfrm>
          <a:prstGeom prst="rect">
            <a:avLst/>
          </a:prstGeom>
        </p:spPr>
      </p:pic>
      <p:pic>
        <p:nvPicPr>
          <p:cNvPr id="9" name="Picture 8" descr="Screen Shot 2015-04-02 at 3.29.05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744" y="3825492"/>
            <a:ext cx="3765348" cy="2255267"/>
          </a:xfrm>
          <a:prstGeom prst="rect">
            <a:avLst/>
          </a:prstGeom>
        </p:spPr>
      </p:pic>
    </p:spTree>
    <p:extLst>
      <p:ext uri="{BB962C8B-B14F-4D97-AF65-F5344CB8AC3E}">
        <p14:creationId xmlns:p14="http://schemas.microsoft.com/office/powerpoint/2010/main" val="25445467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a_logo_l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4" y="6208776"/>
            <a:ext cx="585216"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064" y="6208776"/>
            <a:ext cx="603504" cy="51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30768" y="6080760"/>
            <a:ext cx="402336" cy="694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5-03-30 at 9.00.3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544" y="6281928"/>
            <a:ext cx="1457019" cy="429768"/>
          </a:xfrm>
          <a:prstGeom prst="rect">
            <a:avLst/>
          </a:prstGeom>
        </p:spPr>
      </p:pic>
      <p:sp>
        <p:nvSpPr>
          <p:cNvPr id="11" name="TextBox 10"/>
          <p:cNvSpPr txBox="1"/>
          <p:nvPr/>
        </p:nvSpPr>
        <p:spPr>
          <a:xfrm>
            <a:off x="680608" y="138740"/>
            <a:ext cx="7713269" cy="1323439"/>
          </a:xfrm>
          <a:prstGeom prst="rect">
            <a:avLst/>
          </a:prstGeom>
          <a:noFill/>
        </p:spPr>
        <p:txBody>
          <a:bodyPr wrap="none" rtlCol="0">
            <a:spAutoFit/>
          </a:bodyPr>
          <a:lstStyle/>
          <a:p>
            <a:pPr algn="ctr"/>
            <a:r>
              <a:rPr lang="en-US" sz="4000" dirty="0" smtClean="0">
                <a:latin typeface="+mj-lt"/>
              </a:rPr>
              <a:t>Scientists and journalists can learn a </a:t>
            </a:r>
          </a:p>
          <a:p>
            <a:pPr algn="ctr"/>
            <a:r>
              <a:rPr lang="en-US" sz="4000" dirty="0" smtClean="0">
                <a:latin typeface="+mj-lt"/>
              </a:rPr>
              <a:t>lot from each other…</a:t>
            </a:r>
            <a:endParaRPr lang="en-US" sz="4000" dirty="0">
              <a:latin typeface="+mj-lt"/>
            </a:endParaRPr>
          </a:p>
        </p:txBody>
      </p:sp>
      <p:sp>
        <p:nvSpPr>
          <p:cNvPr id="2" name="TextBox 1"/>
          <p:cNvSpPr txBox="1"/>
          <p:nvPr/>
        </p:nvSpPr>
        <p:spPr>
          <a:xfrm>
            <a:off x="522941" y="1882588"/>
            <a:ext cx="7870936" cy="3323987"/>
          </a:xfrm>
          <a:prstGeom prst="rect">
            <a:avLst/>
          </a:prstGeom>
          <a:noFill/>
        </p:spPr>
        <p:txBody>
          <a:bodyPr wrap="square" rtlCol="0">
            <a:spAutoFit/>
          </a:bodyPr>
          <a:lstStyle/>
          <a:p>
            <a:pPr marL="285750" indent="-285750">
              <a:buFont typeface="Arial"/>
              <a:buChar char="•"/>
            </a:pPr>
            <a:r>
              <a:rPr lang="en-US" sz="3000" dirty="0" smtClean="0"/>
              <a:t>Think like a scientist </a:t>
            </a:r>
            <a:r>
              <a:rPr lang="en-US" sz="3000" dirty="0" smtClean="0">
                <a:sym typeface="Wingdings"/>
              </a:rPr>
              <a:t> understand the work and ask better questions  more effective science communication</a:t>
            </a:r>
          </a:p>
          <a:p>
            <a:pPr marL="285750" indent="-285750">
              <a:buFont typeface="Arial"/>
              <a:buChar char="•"/>
            </a:pPr>
            <a:r>
              <a:rPr lang="en-US" sz="3000" dirty="0" smtClean="0">
                <a:sym typeface="Wingdings"/>
              </a:rPr>
              <a:t>Think like a journalist  make stories more lay-friendly </a:t>
            </a:r>
          </a:p>
          <a:p>
            <a:pPr marL="285750" indent="-285750">
              <a:buFont typeface="Arial"/>
              <a:buChar char="•"/>
            </a:pPr>
            <a:r>
              <a:rPr lang="en-US" sz="3000" dirty="0" smtClean="0">
                <a:sym typeface="Wingdings"/>
              </a:rPr>
              <a:t>The scientist should learn to appreciate the difficulties of being a science communicator</a:t>
            </a:r>
            <a:endParaRPr lang="en-US" sz="3000" dirty="0"/>
          </a:p>
        </p:txBody>
      </p:sp>
    </p:spTree>
    <p:extLst>
      <p:ext uri="{BB962C8B-B14F-4D97-AF65-F5344CB8AC3E}">
        <p14:creationId xmlns:p14="http://schemas.microsoft.com/office/powerpoint/2010/main" val="32041038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a_logo_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4" y="6208776"/>
            <a:ext cx="585216" cy="49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063" y="6208776"/>
            <a:ext cx="603504" cy="51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30768" y="6080760"/>
            <a:ext cx="405034" cy="694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5-03-30 at 9.00.31 PM.png"/>
          <p:cNvPicPr>
            <a:picLocks/>
          </p:cNvPicPr>
          <p:nvPr/>
        </p:nvPicPr>
        <p:blipFill>
          <a:blip r:embed="rId6">
            <a:extLst>
              <a:ext uri="{28A0092B-C50C-407E-A947-70E740481C1C}">
                <a14:useLocalDpi xmlns:a14="http://schemas.microsoft.com/office/drawing/2010/main" val="0"/>
              </a:ext>
            </a:extLst>
          </a:blip>
          <a:stretch>
            <a:fillRect/>
          </a:stretch>
        </p:blipFill>
        <p:spPr>
          <a:xfrm>
            <a:off x="5495543" y="6281928"/>
            <a:ext cx="1453896" cy="429768"/>
          </a:xfrm>
          <a:prstGeom prst="rect">
            <a:avLst/>
          </a:prstGeom>
        </p:spPr>
      </p:pic>
      <p:pic>
        <p:nvPicPr>
          <p:cNvPr id="3" name="Picture 2" descr="Nei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529" y="239806"/>
            <a:ext cx="8462273" cy="5497606"/>
          </a:xfrm>
          <a:prstGeom prst="rect">
            <a:avLst/>
          </a:prstGeom>
        </p:spPr>
      </p:pic>
      <p:sp>
        <p:nvSpPr>
          <p:cNvPr id="8" name="TextBox 7"/>
          <p:cNvSpPr txBox="1"/>
          <p:nvPr/>
        </p:nvSpPr>
        <p:spPr>
          <a:xfrm>
            <a:off x="3941661" y="5880705"/>
            <a:ext cx="1697901" cy="200055"/>
          </a:xfrm>
          <a:prstGeom prst="rect">
            <a:avLst/>
          </a:prstGeom>
          <a:noFill/>
        </p:spPr>
        <p:txBody>
          <a:bodyPr wrap="none" rtlCol="0">
            <a:spAutoFit/>
          </a:bodyPr>
          <a:lstStyle/>
          <a:p>
            <a:r>
              <a:rPr lang="en-US" sz="700" dirty="0"/>
              <a:t>http://</a:t>
            </a:r>
            <a:r>
              <a:rPr lang="en-US" sz="700" dirty="0" err="1"/>
              <a:t>udapbio.wikispaces.com</a:t>
            </a:r>
            <a:r>
              <a:rPr lang="en-US" sz="700" dirty="0"/>
              <a:t>/</a:t>
            </a:r>
            <a:r>
              <a:rPr lang="en-US" sz="700" dirty="0" err="1"/>
              <a:t>Peter+Xu</a:t>
            </a:r>
            <a:endParaRPr lang="en-US" sz="700" dirty="0"/>
          </a:p>
        </p:txBody>
      </p:sp>
    </p:spTree>
    <p:extLst>
      <p:ext uri="{BB962C8B-B14F-4D97-AF65-F5344CB8AC3E}">
        <p14:creationId xmlns:p14="http://schemas.microsoft.com/office/powerpoint/2010/main" val="24125659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a_logo_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28" y="5852445"/>
            <a:ext cx="1020996" cy="86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4862" y="5716151"/>
            <a:ext cx="1174835" cy="100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043863" y="54657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5-03-30 at 9.00.3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5025" y="5852445"/>
            <a:ext cx="2898535" cy="854963"/>
          </a:xfrm>
          <a:prstGeom prst="rect">
            <a:avLst/>
          </a:prstGeom>
        </p:spPr>
      </p:pic>
      <p:sp>
        <p:nvSpPr>
          <p:cNvPr id="2" name="TextBox 1"/>
          <p:cNvSpPr txBox="1"/>
          <p:nvPr/>
        </p:nvSpPr>
        <p:spPr>
          <a:xfrm>
            <a:off x="433294" y="418353"/>
            <a:ext cx="8247530" cy="707886"/>
          </a:xfrm>
          <a:prstGeom prst="rect">
            <a:avLst/>
          </a:prstGeom>
          <a:noFill/>
        </p:spPr>
        <p:txBody>
          <a:bodyPr wrap="square" rtlCol="0">
            <a:spAutoFit/>
          </a:bodyPr>
          <a:lstStyle/>
          <a:p>
            <a:pPr algn="ctr"/>
            <a:r>
              <a:rPr lang="en-US" sz="4000" dirty="0" smtClean="0"/>
              <a:t>Acknowledgments</a:t>
            </a:r>
            <a:endParaRPr lang="en-US" sz="4000" dirty="0"/>
          </a:p>
        </p:txBody>
      </p:sp>
      <p:sp>
        <p:nvSpPr>
          <p:cNvPr id="9" name="TextBox 8"/>
          <p:cNvSpPr txBox="1"/>
          <p:nvPr/>
        </p:nvSpPr>
        <p:spPr>
          <a:xfrm>
            <a:off x="328706" y="1191836"/>
            <a:ext cx="8480332" cy="4524315"/>
          </a:xfrm>
          <a:prstGeom prst="rect">
            <a:avLst/>
          </a:prstGeom>
          <a:noFill/>
        </p:spPr>
        <p:txBody>
          <a:bodyPr wrap="square" rtlCol="0">
            <a:spAutoFit/>
          </a:bodyPr>
          <a:lstStyle/>
          <a:p>
            <a:pPr marL="285750" indent="-285750">
              <a:buFont typeface="Arial"/>
              <a:buChar char="•"/>
            </a:pPr>
            <a:r>
              <a:rPr lang="en-US" sz="2400" dirty="0" smtClean="0"/>
              <a:t>Daniel </a:t>
            </a:r>
            <a:r>
              <a:rPr lang="en-US" sz="2400" dirty="0" err="1" smtClean="0"/>
              <a:t>Stolte</a:t>
            </a:r>
            <a:r>
              <a:rPr lang="en-US" sz="2400" dirty="0" smtClean="0"/>
              <a:t> – Science Writer, </a:t>
            </a:r>
            <a:r>
              <a:rPr lang="en-US" sz="2400" dirty="0" err="1" smtClean="0"/>
              <a:t>UANews</a:t>
            </a:r>
            <a:endParaRPr lang="en-US" sz="2400" dirty="0" smtClean="0"/>
          </a:p>
          <a:p>
            <a:pPr marL="285750" indent="-285750">
              <a:buFont typeface="Arial"/>
              <a:buChar char="•"/>
            </a:pPr>
            <a:r>
              <a:rPr lang="en-US" sz="2400" dirty="0" smtClean="0"/>
              <a:t>Susan Brew – Manager, Arizona/NASA Space Grant Consortium</a:t>
            </a:r>
          </a:p>
          <a:p>
            <a:pPr marL="285750" indent="-285750">
              <a:buFont typeface="Arial"/>
              <a:buChar char="•"/>
            </a:pPr>
            <a:r>
              <a:rPr lang="en-US" sz="2400" dirty="0" smtClean="0"/>
              <a:t>La Monica Everett-Haynes – Senior Communications Manager, </a:t>
            </a:r>
            <a:r>
              <a:rPr lang="en-US" sz="2400" dirty="0" err="1" smtClean="0"/>
              <a:t>UANews</a:t>
            </a:r>
            <a:endParaRPr lang="en-US" sz="2400" dirty="0" smtClean="0"/>
          </a:p>
          <a:p>
            <a:pPr marL="285750" indent="-285750">
              <a:buFont typeface="Arial"/>
              <a:buChar char="•"/>
            </a:pPr>
            <a:r>
              <a:rPr lang="en-US" sz="2400" dirty="0" smtClean="0"/>
              <a:t>Doug Carroll – Director of Media Relations and Communications, </a:t>
            </a:r>
            <a:r>
              <a:rPr lang="en-US" sz="2400" dirty="0" err="1" smtClean="0"/>
              <a:t>UANews</a:t>
            </a:r>
            <a:endParaRPr lang="en-US" sz="2400" dirty="0" smtClean="0"/>
          </a:p>
          <a:p>
            <a:pPr marL="285750" indent="-285750">
              <a:buFont typeface="Arial"/>
              <a:buChar char="•"/>
            </a:pPr>
            <a:r>
              <a:rPr lang="en-US" sz="2400" dirty="0" smtClean="0"/>
              <a:t>Andrea Smiley – Associate Vice President of Communications, University of Arizona</a:t>
            </a:r>
          </a:p>
          <a:p>
            <a:pPr marL="285750" indent="-285750">
              <a:buFont typeface="Arial"/>
              <a:buChar char="•"/>
            </a:pPr>
            <a:r>
              <a:rPr lang="en-US" sz="2400" dirty="0" smtClean="0"/>
              <a:t>University of Arizona Communications Team Members</a:t>
            </a:r>
          </a:p>
          <a:p>
            <a:pPr marL="285750" indent="-285750">
              <a:buFont typeface="Arial"/>
              <a:buChar char="•"/>
            </a:pPr>
            <a:r>
              <a:rPr lang="en-US" sz="2400" dirty="0" smtClean="0"/>
              <a:t>Arizona and University of Arizona Space Grant Managers</a:t>
            </a:r>
          </a:p>
          <a:p>
            <a:pPr marL="285750" indent="-285750">
              <a:buFont typeface="Arial"/>
              <a:buChar char="•"/>
            </a:pPr>
            <a:r>
              <a:rPr lang="en-US" sz="2400" dirty="0" smtClean="0"/>
              <a:t>All of the UA faculty, staff and students that granted me their time for interviews</a:t>
            </a:r>
            <a:endParaRPr lang="en-US" sz="2400" dirty="0"/>
          </a:p>
        </p:txBody>
      </p:sp>
    </p:spTree>
    <p:extLst>
      <p:ext uri="{BB962C8B-B14F-4D97-AF65-F5344CB8AC3E}">
        <p14:creationId xmlns:p14="http://schemas.microsoft.com/office/powerpoint/2010/main" val="26896524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a_logo_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28" y="5852445"/>
            <a:ext cx="1020996" cy="86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4862" y="5716151"/>
            <a:ext cx="1174835" cy="100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043863" y="54657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5-03-30 at 9.00.3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5025" y="5852445"/>
            <a:ext cx="2898535" cy="854963"/>
          </a:xfrm>
          <a:prstGeom prst="rect">
            <a:avLst/>
          </a:prstGeom>
        </p:spPr>
      </p:pic>
      <p:sp>
        <p:nvSpPr>
          <p:cNvPr id="3" name="TextBox 2"/>
          <p:cNvSpPr txBox="1"/>
          <p:nvPr/>
        </p:nvSpPr>
        <p:spPr>
          <a:xfrm>
            <a:off x="1105647" y="1897530"/>
            <a:ext cx="6938216" cy="1569660"/>
          </a:xfrm>
          <a:prstGeom prst="rect">
            <a:avLst/>
          </a:prstGeom>
          <a:noFill/>
        </p:spPr>
        <p:txBody>
          <a:bodyPr wrap="square" rtlCol="0">
            <a:spAutoFit/>
          </a:bodyPr>
          <a:lstStyle/>
          <a:p>
            <a:pPr algn="ctr"/>
            <a:r>
              <a:rPr lang="en-US" sz="9600" dirty="0" smtClean="0"/>
              <a:t>Thank you!</a:t>
            </a:r>
            <a:endParaRPr lang="en-US" sz="9600" dirty="0"/>
          </a:p>
        </p:txBody>
      </p:sp>
    </p:spTree>
    <p:extLst>
      <p:ext uri="{BB962C8B-B14F-4D97-AF65-F5344CB8AC3E}">
        <p14:creationId xmlns:p14="http://schemas.microsoft.com/office/powerpoint/2010/main" val="21465296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a_logo_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83" y="6207197"/>
            <a:ext cx="587526" cy="5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4000" y="6207197"/>
            <a:ext cx="601124" cy="51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28995" y="6081059"/>
            <a:ext cx="406562" cy="6975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5-03-30 at 9.00.3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7701" y="6279674"/>
            <a:ext cx="1450122" cy="427734"/>
          </a:xfrm>
          <a:prstGeom prst="rect">
            <a:avLst/>
          </a:prstGeom>
        </p:spPr>
      </p:pic>
      <p:sp>
        <p:nvSpPr>
          <p:cNvPr id="11" name="TextBox 10"/>
          <p:cNvSpPr txBox="1"/>
          <p:nvPr/>
        </p:nvSpPr>
        <p:spPr>
          <a:xfrm>
            <a:off x="238883" y="138740"/>
            <a:ext cx="8596674" cy="1323439"/>
          </a:xfrm>
          <a:prstGeom prst="rect">
            <a:avLst/>
          </a:prstGeom>
          <a:noFill/>
        </p:spPr>
        <p:txBody>
          <a:bodyPr wrap="none" rtlCol="0">
            <a:spAutoFit/>
          </a:bodyPr>
          <a:lstStyle/>
          <a:p>
            <a:pPr algn="ctr"/>
            <a:r>
              <a:rPr lang="en-US" sz="4000" dirty="0" smtClean="0">
                <a:latin typeface="+mj-lt"/>
              </a:rPr>
              <a:t>Science &amp; Technology are progressing at </a:t>
            </a:r>
          </a:p>
          <a:p>
            <a:pPr algn="ctr"/>
            <a:r>
              <a:rPr lang="en-US" sz="4000" dirty="0" smtClean="0">
                <a:latin typeface="+mj-lt"/>
              </a:rPr>
              <a:t>an astounding rate… </a:t>
            </a:r>
            <a:endParaRPr lang="en-US" sz="4000" dirty="0">
              <a:latin typeface="+mj-lt"/>
            </a:endParaRPr>
          </a:p>
        </p:txBody>
      </p:sp>
      <p:pic>
        <p:nvPicPr>
          <p:cNvPr id="12" name="Picture 11" descr="carl-sagan-somewhere_desig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5704" y="1462179"/>
            <a:ext cx="4328296" cy="4328296"/>
          </a:xfrm>
          <a:prstGeom prst="rect">
            <a:avLst/>
          </a:prstGeom>
        </p:spPr>
      </p:pic>
      <p:sp>
        <p:nvSpPr>
          <p:cNvPr id="13" name="TextBox 12"/>
          <p:cNvSpPr txBox="1"/>
          <p:nvPr/>
        </p:nvSpPr>
        <p:spPr>
          <a:xfrm>
            <a:off x="3027687" y="5881004"/>
            <a:ext cx="3065751" cy="200055"/>
          </a:xfrm>
          <a:prstGeom prst="rect">
            <a:avLst/>
          </a:prstGeom>
          <a:noFill/>
        </p:spPr>
        <p:txBody>
          <a:bodyPr wrap="none" rtlCol="0">
            <a:spAutoFit/>
          </a:bodyPr>
          <a:lstStyle/>
          <a:p>
            <a:r>
              <a:rPr lang="en-US" sz="700" dirty="0" smtClean="0"/>
              <a:t>http://</a:t>
            </a:r>
            <a:r>
              <a:rPr lang="en-US" sz="700" dirty="0" err="1" smtClean="0"/>
              <a:t>lefthemispheres.blogspot.com</a:t>
            </a:r>
            <a:r>
              <a:rPr lang="en-US" sz="700" dirty="0" smtClean="0"/>
              <a:t>/2011/11/happy-birthday-carl-</a:t>
            </a:r>
            <a:r>
              <a:rPr lang="en-US" sz="700" dirty="0" err="1" smtClean="0"/>
              <a:t>sagan.html</a:t>
            </a:r>
            <a:endParaRPr lang="en-US" sz="700" dirty="0"/>
          </a:p>
        </p:txBody>
      </p:sp>
    </p:spTree>
    <p:extLst>
      <p:ext uri="{BB962C8B-B14F-4D97-AF65-F5344CB8AC3E}">
        <p14:creationId xmlns:p14="http://schemas.microsoft.com/office/powerpoint/2010/main" val="13878030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a_logo_l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4" y="6208776"/>
            <a:ext cx="585216"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064" y="6208776"/>
            <a:ext cx="603504" cy="51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30768" y="6062472"/>
            <a:ext cx="402336" cy="694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5-03-30 at 9.00.31 PM.png"/>
          <p:cNvPicPr>
            <a:picLocks/>
          </p:cNvPicPr>
          <p:nvPr/>
        </p:nvPicPr>
        <p:blipFill>
          <a:blip r:embed="rId6">
            <a:extLst>
              <a:ext uri="{28A0092B-C50C-407E-A947-70E740481C1C}">
                <a14:useLocalDpi xmlns:a14="http://schemas.microsoft.com/office/drawing/2010/main" val="0"/>
              </a:ext>
            </a:extLst>
          </a:blip>
          <a:stretch>
            <a:fillRect/>
          </a:stretch>
        </p:blipFill>
        <p:spPr>
          <a:xfrm>
            <a:off x="5495544" y="6281928"/>
            <a:ext cx="1457019" cy="429768"/>
          </a:xfrm>
          <a:prstGeom prst="rect">
            <a:avLst/>
          </a:prstGeom>
        </p:spPr>
      </p:pic>
      <p:sp>
        <p:nvSpPr>
          <p:cNvPr id="11" name="TextBox 10"/>
          <p:cNvSpPr txBox="1"/>
          <p:nvPr/>
        </p:nvSpPr>
        <p:spPr>
          <a:xfrm>
            <a:off x="202328" y="-89794"/>
            <a:ext cx="8739612" cy="1938992"/>
          </a:xfrm>
          <a:prstGeom prst="rect">
            <a:avLst/>
          </a:prstGeom>
          <a:noFill/>
        </p:spPr>
        <p:txBody>
          <a:bodyPr wrap="square" rtlCol="0">
            <a:spAutoFit/>
          </a:bodyPr>
          <a:lstStyle/>
          <a:p>
            <a:pPr algn="ctr"/>
            <a:r>
              <a:rPr lang="en-US" sz="4000" dirty="0" smtClean="0">
                <a:latin typeface="+mj-lt"/>
              </a:rPr>
              <a:t>In a world inundated with both information and misinformation, </a:t>
            </a:r>
          </a:p>
          <a:p>
            <a:pPr algn="ctr"/>
            <a:r>
              <a:rPr lang="en-US" sz="4000" dirty="0" smtClean="0">
                <a:latin typeface="+mj-lt"/>
              </a:rPr>
              <a:t>how do we keep up?</a:t>
            </a:r>
            <a:endParaRPr lang="en-US" sz="4000" dirty="0">
              <a:latin typeface="+mj-lt"/>
            </a:endParaRPr>
          </a:p>
        </p:txBody>
      </p:sp>
      <p:sp>
        <p:nvSpPr>
          <p:cNvPr id="3" name="TextBox 2"/>
          <p:cNvSpPr txBox="1"/>
          <p:nvPr/>
        </p:nvSpPr>
        <p:spPr>
          <a:xfrm>
            <a:off x="449021" y="5248996"/>
            <a:ext cx="8069556" cy="646331"/>
          </a:xfrm>
          <a:prstGeom prst="rect">
            <a:avLst/>
          </a:prstGeom>
          <a:noFill/>
        </p:spPr>
        <p:txBody>
          <a:bodyPr wrap="square" rtlCol="0">
            <a:spAutoFit/>
          </a:bodyPr>
          <a:lstStyle/>
          <a:p>
            <a:r>
              <a:rPr lang="en-US" dirty="0" smtClean="0"/>
              <a:t>“Cognitively, it is much easier for people to accept a given piece of information than to evaluate its truthfulness.” – Professor Stephan </a:t>
            </a:r>
            <a:r>
              <a:rPr lang="en-US" dirty="0" err="1" smtClean="0"/>
              <a:t>Lewandowsky</a:t>
            </a:r>
            <a:r>
              <a:rPr lang="en-US" dirty="0" smtClean="0"/>
              <a:t>, University of Bristol</a:t>
            </a:r>
            <a:endParaRPr lang="en-US" dirty="0"/>
          </a:p>
        </p:txBody>
      </p:sp>
      <p:sp>
        <p:nvSpPr>
          <p:cNvPr id="9" name="TextBox 8"/>
          <p:cNvSpPr txBox="1"/>
          <p:nvPr/>
        </p:nvSpPr>
        <p:spPr>
          <a:xfrm>
            <a:off x="2855413" y="4925831"/>
            <a:ext cx="3264179" cy="200055"/>
          </a:xfrm>
          <a:prstGeom prst="rect">
            <a:avLst/>
          </a:prstGeom>
          <a:noFill/>
        </p:spPr>
        <p:txBody>
          <a:bodyPr wrap="none" rtlCol="0">
            <a:spAutoFit/>
          </a:bodyPr>
          <a:lstStyle/>
          <a:p>
            <a:r>
              <a:rPr lang="en-US" sz="700" dirty="0" smtClean="0"/>
              <a:t>http://</a:t>
            </a:r>
            <a:r>
              <a:rPr lang="en-US" sz="700" dirty="0" err="1" smtClean="0"/>
              <a:t>blog.brandify.com</a:t>
            </a:r>
            <a:r>
              <a:rPr lang="en-US" sz="700" dirty="0" smtClean="0"/>
              <a:t>/2013/10/the-right-brain-left-brain-divide-on-social-media/</a:t>
            </a:r>
            <a:endParaRPr lang="en-US" sz="700" dirty="0"/>
          </a:p>
        </p:txBody>
      </p:sp>
      <p:pic>
        <p:nvPicPr>
          <p:cNvPr id="13" name="Picture 12" descr="Screen Shot 2015-04-02 at 3.08.06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841" y="1768013"/>
            <a:ext cx="7995657" cy="3157818"/>
          </a:xfrm>
          <a:prstGeom prst="rect">
            <a:avLst/>
          </a:prstGeom>
        </p:spPr>
      </p:pic>
    </p:spTree>
    <p:extLst>
      <p:ext uri="{BB962C8B-B14F-4D97-AF65-F5344CB8AC3E}">
        <p14:creationId xmlns:p14="http://schemas.microsoft.com/office/powerpoint/2010/main" val="39947592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a_logo_l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4" y="6208776"/>
            <a:ext cx="585216"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063" y="6208776"/>
            <a:ext cx="603504" cy="51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30768" y="6080760"/>
            <a:ext cx="402336" cy="694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5-03-30 at 9.00.31 PM.png"/>
          <p:cNvPicPr>
            <a:picLocks/>
          </p:cNvPicPr>
          <p:nvPr/>
        </p:nvPicPr>
        <p:blipFill>
          <a:blip r:embed="rId6">
            <a:extLst>
              <a:ext uri="{28A0092B-C50C-407E-A947-70E740481C1C}">
                <a14:useLocalDpi xmlns:a14="http://schemas.microsoft.com/office/drawing/2010/main" val="0"/>
              </a:ext>
            </a:extLst>
          </a:blip>
          <a:stretch>
            <a:fillRect/>
          </a:stretch>
        </p:blipFill>
        <p:spPr>
          <a:xfrm>
            <a:off x="5495544" y="6281928"/>
            <a:ext cx="1453896" cy="429768"/>
          </a:xfrm>
          <a:prstGeom prst="rect">
            <a:avLst/>
          </a:prstGeom>
        </p:spPr>
      </p:pic>
      <p:sp>
        <p:nvSpPr>
          <p:cNvPr id="11" name="TextBox 10"/>
          <p:cNvSpPr txBox="1"/>
          <p:nvPr/>
        </p:nvSpPr>
        <p:spPr>
          <a:xfrm>
            <a:off x="82522" y="138740"/>
            <a:ext cx="8909411" cy="584776"/>
          </a:xfrm>
          <a:prstGeom prst="rect">
            <a:avLst/>
          </a:prstGeom>
          <a:noFill/>
        </p:spPr>
        <p:txBody>
          <a:bodyPr wrap="none" rtlCol="0">
            <a:spAutoFit/>
          </a:bodyPr>
          <a:lstStyle/>
          <a:p>
            <a:pPr algn="ctr"/>
            <a:r>
              <a:rPr lang="en-US" sz="3200" dirty="0" smtClean="0">
                <a:latin typeface="+mj-lt"/>
              </a:rPr>
              <a:t>Pew Study – Science has a bit of an image problem…</a:t>
            </a:r>
            <a:endParaRPr lang="en-US" sz="3200" dirty="0">
              <a:latin typeface="+mj-lt"/>
            </a:endParaRPr>
          </a:p>
        </p:txBody>
      </p:sp>
      <p:pic>
        <p:nvPicPr>
          <p:cNvPr id="10" name="Picture 9" descr="Screen Shot 2015-04-02 at 3.03.56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329" y="723515"/>
            <a:ext cx="4668496" cy="5193192"/>
          </a:xfrm>
          <a:prstGeom prst="rect">
            <a:avLst/>
          </a:prstGeom>
        </p:spPr>
      </p:pic>
      <p:pic>
        <p:nvPicPr>
          <p:cNvPr id="12" name="Picture 11" descr="Screen Shot 2015-04-02 at 3.04.21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31577" y="723516"/>
            <a:ext cx="3777461" cy="5357244"/>
          </a:xfrm>
          <a:prstGeom prst="rect">
            <a:avLst/>
          </a:prstGeom>
        </p:spPr>
      </p:pic>
    </p:spTree>
    <p:extLst>
      <p:ext uri="{BB962C8B-B14F-4D97-AF65-F5344CB8AC3E}">
        <p14:creationId xmlns:p14="http://schemas.microsoft.com/office/powerpoint/2010/main" val="28440081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a_logo_l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4" y="6208776"/>
            <a:ext cx="585216"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064" y="6208776"/>
            <a:ext cx="603504" cy="51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30768" y="6080760"/>
            <a:ext cx="402336" cy="694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5-03-30 at 9.00.31 PM.png"/>
          <p:cNvPicPr>
            <a:picLocks/>
          </p:cNvPicPr>
          <p:nvPr/>
        </p:nvPicPr>
        <p:blipFill>
          <a:blip r:embed="rId6">
            <a:extLst>
              <a:ext uri="{28A0092B-C50C-407E-A947-70E740481C1C}">
                <a14:useLocalDpi xmlns:a14="http://schemas.microsoft.com/office/drawing/2010/main" val="0"/>
              </a:ext>
            </a:extLst>
          </a:blip>
          <a:stretch>
            <a:fillRect/>
          </a:stretch>
        </p:blipFill>
        <p:spPr>
          <a:xfrm>
            <a:off x="5495544" y="6281928"/>
            <a:ext cx="1453896" cy="429768"/>
          </a:xfrm>
          <a:prstGeom prst="rect">
            <a:avLst/>
          </a:prstGeom>
        </p:spPr>
      </p:pic>
      <p:sp>
        <p:nvSpPr>
          <p:cNvPr id="11" name="TextBox 10"/>
          <p:cNvSpPr txBox="1"/>
          <p:nvPr/>
        </p:nvSpPr>
        <p:spPr>
          <a:xfrm>
            <a:off x="734441" y="138740"/>
            <a:ext cx="7605568" cy="707886"/>
          </a:xfrm>
          <a:prstGeom prst="rect">
            <a:avLst/>
          </a:prstGeom>
          <a:noFill/>
        </p:spPr>
        <p:txBody>
          <a:bodyPr wrap="none" rtlCol="0">
            <a:spAutoFit/>
          </a:bodyPr>
          <a:lstStyle/>
          <a:p>
            <a:pPr algn="ctr"/>
            <a:r>
              <a:rPr lang="en-US" sz="4000" dirty="0" smtClean="0">
                <a:latin typeface="+mj-lt"/>
              </a:rPr>
              <a:t>Science Communication at </a:t>
            </a:r>
            <a:r>
              <a:rPr lang="en-US" sz="4000" dirty="0" err="1" smtClean="0">
                <a:latin typeface="+mj-lt"/>
              </a:rPr>
              <a:t>UANews</a:t>
            </a:r>
            <a:endParaRPr lang="en-US" sz="4000" dirty="0">
              <a:latin typeface="+mj-lt"/>
            </a:endParaRPr>
          </a:p>
        </p:txBody>
      </p:sp>
      <p:sp>
        <p:nvSpPr>
          <p:cNvPr id="3" name="TextBox 2"/>
          <p:cNvSpPr txBox="1"/>
          <p:nvPr/>
        </p:nvSpPr>
        <p:spPr>
          <a:xfrm>
            <a:off x="5003381" y="1362949"/>
            <a:ext cx="3805657" cy="4708981"/>
          </a:xfrm>
          <a:prstGeom prst="rect">
            <a:avLst/>
          </a:prstGeom>
          <a:noFill/>
        </p:spPr>
        <p:txBody>
          <a:bodyPr wrap="square" rtlCol="0">
            <a:spAutoFit/>
          </a:bodyPr>
          <a:lstStyle/>
          <a:p>
            <a:r>
              <a:rPr lang="en-US" sz="2500" dirty="0" smtClean="0"/>
              <a:t>Out of the lab and into the field…</a:t>
            </a:r>
          </a:p>
          <a:p>
            <a:pPr marL="285750" indent="-285750">
              <a:buFont typeface="Arial"/>
              <a:buChar char="•"/>
            </a:pPr>
            <a:r>
              <a:rPr lang="en-US" sz="2500" dirty="0" smtClean="0"/>
              <a:t>Interviewing researchers about their work</a:t>
            </a:r>
          </a:p>
          <a:p>
            <a:pPr marL="285750" indent="-285750">
              <a:buFont typeface="Arial"/>
              <a:buChar char="•"/>
            </a:pPr>
            <a:r>
              <a:rPr lang="en-US" sz="2500" dirty="0" smtClean="0"/>
              <a:t>Writing stories about their science</a:t>
            </a:r>
          </a:p>
          <a:p>
            <a:pPr marL="285750" indent="-285750">
              <a:buFont typeface="Arial"/>
              <a:buChar char="•"/>
            </a:pPr>
            <a:r>
              <a:rPr lang="en-US" sz="2500" dirty="0" smtClean="0"/>
              <a:t>Preparing press releases about new publications and grants</a:t>
            </a:r>
          </a:p>
          <a:p>
            <a:pPr marL="285750" indent="-285750">
              <a:buFont typeface="Arial"/>
              <a:buChar char="•"/>
            </a:pPr>
            <a:r>
              <a:rPr lang="en-US" sz="2500" dirty="0" smtClean="0"/>
              <a:t>On-the-ground coverage of STEM-related events on campus</a:t>
            </a:r>
            <a:endParaRPr lang="en-US" sz="2500" dirty="0"/>
          </a:p>
        </p:txBody>
      </p:sp>
      <p:pic>
        <p:nvPicPr>
          <p:cNvPr id="9" name="Picture 8" descr="Screen Shot 2015-04-02 at 3.06.0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329" y="846626"/>
            <a:ext cx="4764122" cy="5234134"/>
          </a:xfrm>
          <a:prstGeom prst="rect">
            <a:avLst/>
          </a:prstGeom>
        </p:spPr>
      </p:pic>
    </p:spTree>
    <p:extLst>
      <p:ext uri="{BB962C8B-B14F-4D97-AF65-F5344CB8AC3E}">
        <p14:creationId xmlns:p14="http://schemas.microsoft.com/office/powerpoint/2010/main" val="27189244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a_logo_l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4" y="6208776"/>
            <a:ext cx="585216"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064" y="6208776"/>
            <a:ext cx="603504" cy="51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30768" y="6062472"/>
            <a:ext cx="402336" cy="694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5-03-30 at 9.00.31 PM.png"/>
          <p:cNvPicPr>
            <a:picLocks/>
          </p:cNvPicPr>
          <p:nvPr/>
        </p:nvPicPr>
        <p:blipFill>
          <a:blip r:embed="rId6">
            <a:extLst>
              <a:ext uri="{28A0092B-C50C-407E-A947-70E740481C1C}">
                <a14:useLocalDpi xmlns:a14="http://schemas.microsoft.com/office/drawing/2010/main" val="0"/>
              </a:ext>
            </a:extLst>
          </a:blip>
          <a:stretch>
            <a:fillRect/>
          </a:stretch>
        </p:blipFill>
        <p:spPr>
          <a:xfrm>
            <a:off x="5495544" y="6281928"/>
            <a:ext cx="1453896" cy="429768"/>
          </a:xfrm>
          <a:prstGeom prst="rect">
            <a:avLst/>
          </a:prstGeom>
        </p:spPr>
      </p:pic>
      <p:sp>
        <p:nvSpPr>
          <p:cNvPr id="11" name="TextBox 10"/>
          <p:cNvSpPr txBox="1"/>
          <p:nvPr/>
        </p:nvSpPr>
        <p:spPr>
          <a:xfrm>
            <a:off x="1666191" y="138740"/>
            <a:ext cx="5742077" cy="1323439"/>
          </a:xfrm>
          <a:prstGeom prst="rect">
            <a:avLst/>
          </a:prstGeom>
          <a:noFill/>
        </p:spPr>
        <p:txBody>
          <a:bodyPr wrap="none" rtlCol="0">
            <a:spAutoFit/>
          </a:bodyPr>
          <a:lstStyle/>
          <a:p>
            <a:pPr algn="ctr"/>
            <a:r>
              <a:rPr lang="en-US" sz="4000" dirty="0" smtClean="0">
                <a:latin typeface="+mj-lt"/>
              </a:rPr>
              <a:t>What have I learned about </a:t>
            </a:r>
          </a:p>
          <a:p>
            <a:pPr algn="ctr"/>
            <a:r>
              <a:rPr lang="en-US" sz="4000" dirty="0" smtClean="0">
                <a:latin typeface="+mj-lt"/>
              </a:rPr>
              <a:t>communicating science?</a:t>
            </a:r>
            <a:endParaRPr lang="en-US" sz="4000" dirty="0">
              <a:latin typeface="+mj-lt"/>
            </a:endParaRPr>
          </a:p>
        </p:txBody>
      </p:sp>
      <p:sp>
        <p:nvSpPr>
          <p:cNvPr id="2" name="TextBox 1"/>
          <p:cNvSpPr txBox="1"/>
          <p:nvPr/>
        </p:nvSpPr>
        <p:spPr>
          <a:xfrm>
            <a:off x="322371" y="1654771"/>
            <a:ext cx="3576806" cy="4385816"/>
          </a:xfrm>
          <a:prstGeom prst="rect">
            <a:avLst/>
          </a:prstGeom>
          <a:noFill/>
        </p:spPr>
        <p:txBody>
          <a:bodyPr wrap="square" rtlCol="0">
            <a:spAutoFit/>
          </a:bodyPr>
          <a:lstStyle/>
          <a:p>
            <a:r>
              <a:rPr lang="en-US" sz="3100" dirty="0" smtClean="0"/>
              <a:t>Three Key </a:t>
            </a:r>
            <a:r>
              <a:rPr lang="en-US" sz="3100" dirty="0" smtClean="0"/>
              <a:t>Takeaways</a:t>
            </a:r>
          </a:p>
          <a:p>
            <a:pPr marL="457200" indent="-457200">
              <a:buFont typeface="Arial"/>
              <a:buChar char="•"/>
            </a:pPr>
            <a:r>
              <a:rPr lang="en-US" sz="3100" dirty="0" smtClean="0"/>
              <a:t>Do </a:t>
            </a:r>
            <a:r>
              <a:rPr lang="en-US" sz="3100" dirty="0" smtClean="0"/>
              <a:t>your </a:t>
            </a:r>
            <a:r>
              <a:rPr lang="en-US" sz="3100" dirty="0" smtClean="0"/>
              <a:t>homework</a:t>
            </a:r>
          </a:p>
          <a:p>
            <a:pPr marL="457200" indent="-457200">
              <a:buFont typeface="Arial"/>
              <a:buChar char="•"/>
            </a:pPr>
            <a:r>
              <a:rPr lang="en-US" sz="3100" dirty="0" smtClean="0"/>
              <a:t>Know </a:t>
            </a:r>
            <a:r>
              <a:rPr lang="en-US" sz="3100" dirty="0" smtClean="0"/>
              <a:t>your </a:t>
            </a:r>
            <a:r>
              <a:rPr lang="en-US" sz="3100" dirty="0" smtClean="0"/>
              <a:t>audience</a:t>
            </a:r>
          </a:p>
          <a:p>
            <a:pPr marL="457200" indent="-457200">
              <a:buFont typeface="Arial"/>
              <a:buChar char="•"/>
            </a:pPr>
            <a:r>
              <a:rPr lang="en-US" sz="3100" dirty="0" smtClean="0"/>
              <a:t>Understand how to think like a scientist</a:t>
            </a:r>
            <a:endParaRPr lang="en-US" sz="3100" dirty="0"/>
          </a:p>
        </p:txBody>
      </p:sp>
      <p:pic>
        <p:nvPicPr>
          <p:cNvPr id="3" name="Picture 2" descr="7265574986_3ed17b0e8f_o_0.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0178" y="1970152"/>
            <a:ext cx="4812926" cy="3208617"/>
          </a:xfrm>
          <a:prstGeom prst="rect">
            <a:avLst/>
          </a:prstGeom>
        </p:spPr>
      </p:pic>
      <p:sp>
        <p:nvSpPr>
          <p:cNvPr id="8" name="TextBox 7"/>
          <p:cNvSpPr txBox="1"/>
          <p:nvPr/>
        </p:nvSpPr>
        <p:spPr>
          <a:xfrm>
            <a:off x="4727523" y="5202832"/>
            <a:ext cx="3703245" cy="200055"/>
          </a:xfrm>
          <a:prstGeom prst="rect">
            <a:avLst/>
          </a:prstGeom>
          <a:noFill/>
        </p:spPr>
        <p:txBody>
          <a:bodyPr wrap="none" rtlCol="0">
            <a:spAutoFit/>
          </a:bodyPr>
          <a:lstStyle/>
          <a:p>
            <a:r>
              <a:rPr lang="en-US" sz="700" dirty="0"/>
              <a:t>http://</a:t>
            </a:r>
            <a:r>
              <a:rPr lang="en-US" sz="700" dirty="0" err="1"/>
              <a:t>wyomingpublicmedia.org</a:t>
            </a:r>
            <a:r>
              <a:rPr lang="en-US" sz="700" dirty="0"/>
              <a:t>/post/board-education-votes-suspend-science-standards-review</a:t>
            </a:r>
          </a:p>
        </p:txBody>
      </p:sp>
    </p:spTree>
    <p:extLst>
      <p:ext uri="{BB962C8B-B14F-4D97-AF65-F5344CB8AC3E}">
        <p14:creationId xmlns:p14="http://schemas.microsoft.com/office/powerpoint/2010/main" val="38244694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a_logo_l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4" y="6208776"/>
            <a:ext cx="585216"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063" y="6208776"/>
            <a:ext cx="603504" cy="51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30768" y="6080760"/>
            <a:ext cx="405034" cy="694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5-03-30 at 9.00.3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544" y="6281928"/>
            <a:ext cx="1457019" cy="429768"/>
          </a:xfrm>
          <a:prstGeom prst="rect">
            <a:avLst/>
          </a:prstGeom>
        </p:spPr>
      </p:pic>
      <p:sp>
        <p:nvSpPr>
          <p:cNvPr id="2" name="TextBox 1"/>
          <p:cNvSpPr txBox="1"/>
          <p:nvPr/>
        </p:nvSpPr>
        <p:spPr>
          <a:xfrm>
            <a:off x="418353" y="418353"/>
            <a:ext cx="8232588" cy="707886"/>
          </a:xfrm>
          <a:prstGeom prst="rect">
            <a:avLst/>
          </a:prstGeom>
          <a:noFill/>
        </p:spPr>
        <p:txBody>
          <a:bodyPr wrap="square" rtlCol="0">
            <a:spAutoFit/>
          </a:bodyPr>
          <a:lstStyle/>
          <a:p>
            <a:pPr algn="ctr"/>
            <a:r>
              <a:rPr lang="en-US" sz="4000" dirty="0" smtClean="0"/>
              <a:t>Do your homework</a:t>
            </a:r>
            <a:endParaRPr lang="en-US" sz="4000" dirty="0"/>
          </a:p>
        </p:txBody>
      </p:sp>
      <p:sp>
        <p:nvSpPr>
          <p:cNvPr id="3" name="TextBox 2"/>
          <p:cNvSpPr txBox="1"/>
          <p:nvPr/>
        </p:nvSpPr>
        <p:spPr>
          <a:xfrm>
            <a:off x="4655391" y="1331090"/>
            <a:ext cx="4153647" cy="3970318"/>
          </a:xfrm>
          <a:prstGeom prst="rect">
            <a:avLst/>
          </a:prstGeom>
          <a:noFill/>
        </p:spPr>
        <p:txBody>
          <a:bodyPr wrap="square" rtlCol="0">
            <a:spAutoFit/>
          </a:bodyPr>
          <a:lstStyle/>
          <a:p>
            <a:pPr marL="285750" indent="-285750">
              <a:buFont typeface="Arial"/>
              <a:buChar char="•"/>
            </a:pPr>
            <a:r>
              <a:rPr lang="en-US" sz="2800" dirty="0" smtClean="0"/>
              <a:t>Have a strong understanding of the work ahead of time</a:t>
            </a:r>
          </a:p>
          <a:p>
            <a:pPr marL="285750" indent="-285750">
              <a:buFont typeface="Arial"/>
              <a:buChar char="•"/>
            </a:pPr>
            <a:r>
              <a:rPr lang="en-US" sz="2800" dirty="0" smtClean="0"/>
              <a:t>Hone verbal communication and interview skills</a:t>
            </a:r>
          </a:p>
          <a:p>
            <a:pPr marL="285750" indent="-285750">
              <a:buFont typeface="Arial"/>
              <a:buChar char="•"/>
            </a:pPr>
            <a:r>
              <a:rPr lang="en-US" sz="2800" dirty="0" smtClean="0"/>
              <a:t>ESPECIALLY important for highly technical (or obscure) work</a:t>
            </a:r>
            <a:endParaRPr lang="en-US" sz="2800" dirty="0"/>
          </a:p>
        </p:txBody>
      </p:sp>
      <p:pic>
        <p:nvPicPr>
          <p:cNvPr id="9" name="Picture 8" descr="Screen Shot 2015-04-02 at 3.14.18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353" y="1269998"/>
            <a:ext cx="4177269" cy="4326623"/>
          </a:xfrm>
          <a:prstGeom prst="rect">
            <a:avLst/>
          </a:prstGeom>
        </p:spPr>
      </p:pic>
    </p:spTree>
    <p:extLst>
      <p:ext uri="{BB962C8B-B14F-4D97-AF65-F5344CB8AC3E}">
        <p14:creationId xmlns:p14="http://schemas.microsoft.com/office/powerpoint/2010/main" val="338542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a_logo_l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4" y="6208776"/>
            <a:ext cx="585216"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063" y="6208776"/>
            <a:ext cx="603504" cy="51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30768" y="6062472"/>
            <a:ext cx="405034" cy="694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5-03-30 at 9.00.3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543" y="6281928"/>
            <a:ext cx="1453896" cy="428847"/>
          </a:xfrm>
          <a:prstGeom prst="rect">
            <a:avLst/>
          </a:prstGeom>
        </p:spPr>
      </p:pic>
      <p:pic>
        <p:nvPicPr>
          <p:cNvPr id="3" name="Picture 2" descr="Screen Shot 2015-04-02 at 3.53.10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328" y="346004"/>
            <a:ext cx="6195976" cy="5184588"/>
          </a:xfrm>
          <a:prstGeom prst="rect">
            <a:avLst/>
          </a:prstGeom>
        </p:spPr>
      </p:pic>
      <p:sp>
        <p:nvSpPr>
          <p:cNvPr id="9" name="TextBox 8"/>
          <p:cNvSpPr txBox="1"/>
          <p:nvPr/>
        </p:nvSpPr>
        <p:spPr>
          <a:xfrm>
            <a:off x="1320863" y="5530592"/>
            <a:ext cx="6441500" cy="553998"/>
          </a:xfrm>
          <a:prstGeom prst="rect">
            <a:avLst/>
          </a:prstGeom>
          <a:noFill/>
        </p:spPr>
        <p:txBody>
          <a:bodyPr wrap="square" rtlCol="0">
            <a:spAutoFit/>
          </a:bodyPr>
          <a:lstStyle/>
          <a:p>
            <a:pPr algn="ctr"/>
            <a:r>
              <a:rPr lang="en-US" sz="3000" dirty="0" smtClean="0"/>
              <a:t>Seeing the Difference</a:t>
            </a:r>
            <a:endParaRPr lang="en-US" sz="3000" dirty="0"/>
          </a:p>
        </p:txBody>
      </p:sp>
      <p:pic>
        <p:nvPicPr>
          <p:cNvPr id="10" name="Picture 9" descr="Screen Shot 2015-04-02 at 3.57.35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53529" y="373529"/>
            <a:ext cx="3160097" cy="4341347"/>
          </a:xfrm>
          <a:prstGeom prst="rect">
            <a:avLst/>
          </a:prstGeom>
        </p:spPr>
      </p:pic>
    </p:spTree>
    <p:extLst>
      <p:ext uri="{BB962C8B-B14F-4D97-AF65-F5344CB8AC3E}">
        <p14:creationId xmlns:p14="http://schemas.microsoft.com/office/powerpoint/2010/main" val="18388857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a_logo_l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4" y="6208776"/>
            <a:ext cx="585216"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064" y="6208776"/>
            <a:ext cx="603504" cy="51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30768" y="6080760"/>
            <a:ext cx="405034" cy="694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5-03-30 at 9.00.3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544" y="6281928"/>
            <a:ext cx="1457019" cy="429768"/>
          </a:xfrm>
          <a:prstGeom prst="rect">
            <a:avLst/>
          </a:prstGeom>
        </p:spPr>
      </p:pic>
      <p:sp>
        <p:nvSpPr>
          <p:cNvPr id="11" name="TextBox 10"/>
          <p:cNvSpPr txBox="1"/>
          <p:nvPr/>
        </p:nvSpPr>
        <p:spPr>
          <a:xfrm>
            <a:off x="2317163" y="138740"/>
            <a:ext cx="4440138" cy="707886"/>
          </a:xfrm>
          <a:prstGeom prst="rect">
            <a:avLst/>
          </a:prstGeom>
          <a:noFill/>
        </p:spPr>
        <p:txBody>
          <a:bodyPr wrap="none" rtlCol="0">
            <a:spAutoFit/>
          </a:bodyPr>
          <a:lstStyle/>
          <a:p>
            <a:pPr algn="ctr"/>
            <a:r>
              <a:rPr lang="en-US" sz="4000" dirty="0" smtClean="0">
                <a:latin typeface="+mj-lt"/>
              </a:rPr>
              <a:t>Know your audience</a:t>
            </a:r>
            <a:endParaRPr lang="en-US" sz="4000" dirty="0">
              <a:latin typeface="+mj-lt"/>
            </a:endParaRPr>
          </a:p>
        </p:txBody>
      </p:sp>
      <p:pic>
        <p:nvPicPr>
          <p:cNvPr id="2" name="Picture 1" descr="Screen Shot 2015-04-02 at 3.19.4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6575" y="4462392"/>
            <a:ext cx="4527425" cy="1484197"/>
          </a:xfrm>
          <a:prstGeom prst="rect">
            <a:avLst/>
          </a:prstGeom>
        </p:spPr>
      </p:pic>
      <p:pic>
        <p:nvPicPr>
          <p:cNvPr id="3" name="Picture 2" descr="600px-Rectilinear_grid.sv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2989" y="1040861"/>
            <a:ext cx="3153987" cy="2843845"/>
          </a:xfrm>
          <a:prstGeom prst="rect">
            <a:avLst/>
          </a:prstGeom>
        </p:spPr>
      </p:pic>
      <p:sp>
        <p:nvSpPr>
          <p:cNvPr id="8" name="TextBox 7"/>
          <p:cNvSpPr txBox="1"/>
          <p:nvPr/>
        </p:nvSpPr>
        <p:spPr>
          <a:xfrm>
            <a:off x="5634761" y="4058979"/>
            <a:ext cx="2409102" cy="200055"/>
          </a:xfrm>
          <a:prstGeom prst="rect">
            <a:avLst/>
          </a:prstGeom>
          <a:noFill/>
        </p:spPr>
        <p:txBody>
          <a:bodyPr wrap="none" rtlCol="0">
            <a:spAutoFit/>
          </a:bodyPr>
          <a:lstStyle/>
          <a:p>
            <a:r>
              <a:rPr lang="en-US" sz="700" dirty="0"/>
              <a:t>http://</a:t>
            </a:r>
            <a:r>
              <a:rPr lang="en-US" sz="700" dirty="0" err="1"/>
              <a:t>commons.wikimedia.org</a:t>
            </a:r>
            <a:r>
              <a:rPr lang="en-US" sz="700" dirty="0"/>
              <a:t>/wiki/</a:t>
            </a:r>
            <a:r>
              <a:rPr lang="en-US" sz="700" dirty="0" err="1"/>
              <a:t>File:Rectilinear_grid.svg</a:t>
            </a:r>
            <a:endParaRPr lang="en-US" sz="700" dirty="0"/>
          </a:p>
        </p:txBody>
      </p:sp>
      <p:pic>
        <p:nvPicPr>
          <p:cNvPr id="10" name="Picture 9" descr="Screen Shot 2015-04-02 at 3.22.53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744" y="846626"/>
            <a:ext cx="4381561" cy="5249089"/>
          </a:xfrm>
          <a:prstGeom prst="rect">
            <a:avLst/>
          </a:prstGeom>
        </p:spPr>
      </p:pic>
    </p:spTree>
    <p:extLst>
      <p:ext uri="{BB962C8B-B14F-4D97-AF65-F5344CB8AC3E}">
        <p14:creationId xmlns:p14="http://schemas.microsoft.com/office/powerpoint/2010/main" val="28350683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4961</TotalTime>
  <Words>1692</Words>
  <Application>Microsoft Macintosh PowerPoint</Application>
  <PresentationFormat>On-screen Show (4:3)</PresentationFormat>
  <Paragraphs>103</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Communicating Science Through UANews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Science Through UANews</dc:title>
  <dc:creator>Raymond Sanchez</dc:creator>
  <cp:lastModifiedBy>Raymond Sanchez</cp:lastModifiedBy>
  <cp:revision>44</cp:revision>
  <dcterms:created xsi:type="dcterms:W3CDTF">2015-03-31T03:56:53Z</dcterms:created>
  <dcterms:modified xsi:type="dcterms:W3CDTF">2015-04-03T22:28:11Z</dcterms:modified>
</cp:coreProperties>
</file>