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sldIdLst>
    <p:sldId id="256" r:id="rId2"/>
    <p:sldId id="268" r:id="rId3"/>
    <p:sldId id="267" r:id="rId4"/>
    <p:sldId id="279" r:id="rId5"/>
    <p:sldId id="270" r:id="rId6"/>
    <p:sldId id="280" r:id="rId7"/>
    <p:sldId id="281" r:id="rId8"/>
    <p:sldId id="272" r:id="rId9"/>
    <p:sldId id="273" r:id="rId10"/>
    <p:sldId id="274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87" autoAdjust="0"/>
  </p:normalViewPr>
  <p:slideViewPr>
    <p:cSldViewPr snapToGrid="0" snapToObjects="1">
      <p:cViewPr>
        <p:scale>
          <a:sx n="75" d="100"/>
          <a:sy n="75" d="100"/>
        </p:scale>
        <p:origin x="-1712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8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0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7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5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1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9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6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7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5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6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tiff"/><Relationship Id="rId4" Type="http://schemas.openxmlformats.org/officeDocument/2006/relationships/image" Target="../media/image17.jpeg"/><Relationship Id="rId5" Type="http://schemas.microsoft.com/office/2007/relationships/hdphoto" Target="../media/hdphoto1.wdp"/><Relationship Id="rId6" Type="http://schemas.openxmlformats.org/officeDocument/2006/relationships/image" Target="../media/image18.jp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63" y="43452"/>
            <a:ext cx="8661675" cy="2398294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Gill Sans"/>
                <a:cs typeface="Gill Sans"/>
              </a:rPr>
              <a:t>Design of a Rocket Engine Thrust Augmentation Ejector </a:t>
            </a:r>
            <a:r>
              <a:rPr lang="en-US" sz="3600" b="1" dirty="0" smtClean="0">
                <a:solidFill>
                  <a:srgbClr val="000000"/>
                </a:solidFill>
                <a:latin typeface="Gill Sans"/>
                <a:cs typeface="Gill Sans"/>
              </a:rPr>
              <a:t>Nozzle</a:t>
            </a:r>
            <a:br>
              <a:rPr lang="en-US" sz="3600" b="1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endParaRPr lang="en-US" sz="3600" b="1" dirty="0"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626" y="4270538"/>
            <a:ext cx="6762749" cy="1752600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  <a:latin typeface="Gill Sans"/>
                <a:cs typeface="Gill Sans"/>
              </a:rPr>
              <a:t>By:  Sepideh Jafarzadeh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Gill Sans"/>
                <a:cs typeface="Gill Sans"/>
              </a:rPr>
              <a:t>Mentor:  Dr. Timothy Takahashi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Gill Sans"/>
                <a:cs typeface="Gill Sans"/>
              </a:rPr>
              <a:t>Arizona State University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Gill Sans"/>
                <a:cs typeface="Gill Sans"/>
              </a:rPr>
              <a:t>Ira A. Fulton Schools of Engineering</a:t>
            </a:r>
            <a:endParaRPr lang="en-US" sz="22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222" y="61213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footer space grant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60517"/>
            <a:ext cx="9144000" cy="797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367" y="1951203"/>
            <a:ext cx="4123267" cy="1997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1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Project Outline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6" name="Picture 5" descr="footer space grant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60517"/>
            <a:ext cx="9144000" cy="797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957" y="1205449"/>
            <a:ext cx="857408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Gill Sans"/>
                <a:cs typeface="Gill Sans"/>
              </a:rPr>
              <a:t>The experimental data provided the basis for understanding compressible air flow as it entrains the ejector and how it contributes to the increase in overall thrust of the rocket engine</a:t>
            </a:r>
          </a:p>
          <a:p>
            <a:pPr marL="285750" indent="-285750">
              <a:buFont typeface="Wingdings" charset="2"/>
              <a:buChar char="§"/>
            </a:pPr>
            <a:endParaRPr lang="en-US" sz="5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Gill Sans"/>
                <a:cs typeface="Gill Sans"/>
              </a:rPr>
              <a:t>The boundary conditions obtained will be used to design a nozzle geometry which prevents flow separation and takes into account compressibility </a:t>
            </a:r>
          </a:p>
          <a:p>
            <a:pPr marL="285750" indent="-285750">
              <a:buFont typeface="Wingdings" charset="2"/>
              <a:buChar char="§"/>
            </a:pPr>
            <a:endParaRPr lang="en-US" sz="5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Gill Sans"/>
                <a:cs typeface="Gill Sans"/>
              </a:rPr>
              <a:t>Ducts with varying cross-sectional geometry are to be tested for further analysis of mass flow behavior at the inlet and outlet</a:t>
            </a:r>
          </a:p>
          <a:p>
            <a:pPr marL="285750" indent="-285750">
              <a:buFont typeface="Wingdings" charset="2"/>
              <a:buChar char="§"/>
            </a:pPr>
            <a:endParaRPr lang="en-US" sz="5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Gill Sans"/>
                <a:cs typeface="Gill Sans"/>
              </a:rPr>
              <a:t>After modifying and improving the design, a hybrid engine will be used to further test various geometry nozzles and establish the basis for future work and flight applications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6964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0134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smtClean="0">
                <a:latin typeface="Gill Sans"/>
                <a:cs typeface="Gill Sans"/>
              </a:rPr>
              <a:t>Thank you!</a:t>
            </a:r>
            <a:endParaRPr lang="en-US" b="1" dirty="0"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62" y="2097934"/>
            <a:ext cx="85740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Gill Sans"/>
                <a:cs typeface="Gill Sans"/>
              </a:rPr>
              <a:t>Special Thanks to: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Gill Sans"/>
              <a:cs typeface="Gill Sans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Gill Sans"/>
                <a:cs typeface="Gill Sans"/>
              </a:rPr>
              <a:t>Dr. Timothy Takahashi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Gill Sans"/>
                <a:cs typeface="Gill Sans"/>
              </a:rPr>
              <a:t>Gaines Gibson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Gill Sans"/>
                <a:cs typeface="Gill Sans"/>
              </a:rPr>
              <a:t>Dr. Bruce Steele</a:t>
            </a:r>
            <a:endParaRPr lang="en-US" sz="2400" dirty="0">
              <a:latin typeface="Gill Sans"/>
              <a:cs typeface="Gill Sans"/>
            </a:endParaRPr>
          </a:p>
          <a:p>
            <a:endParaRPr lang="en-US" dirty="0"/>
          </a:p>
        </p:txBody>
      </p:sp>
      <p:pic>
        <p:nvPicPr>
          <p:cNvPr id="7" name="Picture 6" descr="footer space grant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60517"/>
            <a:ext cx="9144000" cy="7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3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Background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62" y="1299107"/>
            <a:ext cx="8574087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 dirty="0" smtClean="0">
                <a:latin typeface="Gill Sans"/>
                <a:cs typeface="Gill Sans"/>
              </a:rPr>
              <a:t>The use of rocket propulsion to power various types of winged, high-speed vehicles during take-off and cruise</a:t>
            </a:r>
          </a:p>
          <a:p>
            <a:pPr marL="285750" indent="-285750">
              <a:buFont typeface="Wingdings" charset="2"/>
              <a:buChar char="§"/>
            </a:pPr>
            <a:endParaRPr lang="en-US" sz="15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>
                <a:latin typeface="Gill Sans"/>
                <a:cs typeface="Gill Sans"/>
              </a:rPr>
              <a:t>Augment the thrust produced by the rocket engine</a:t>
            </a:r>
          </a:p>
          <a:p>
            <a:pPr marL="285750" indent="-285750">
              <a:buFont typeface="Wingdings" charset="2"/>
              <a:buChar char="§"/>
            </a:pPr>
            <a:endParaRPr lang="en-US" sz="15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>
                <a:latin typeface="Gill Sans"/>
                <a:cs typeface="Gill Sans"/>
              </a:rPr>
              <a:t>By obtaining maximum production of mass flow while minimizing fuel consumption</a:t>
            </a:r>
          </a:p>
          <a:p>
            <a:pPr marL="285750" indent="-285750">
              <a:buFont typeface="Wingdings" charset="2"/>
              <a:buChar char="§"/>
            </a:pPr>
            <a:endParaRPr lang="en-US" sz="15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Following </a:t>
            </a:r>
            <a:r>
              <a:rPr lang="en-US" sz="2800" dirty="0"/>
              <a:t>previous work, a numerical procedure was developed to design a high-performance ejector nozzle optimized to specific flight conditions</a:t>
            </a:r>
          </a:p>
          <a:p>
            <a:pPr marL="285750" indent="-285750">
              <a:buFont typeface="Wingdings" charset="2"/>
              <a:buChar char="§"/>
            </a:pPr>
            <a:endParaRPr lang="en-US" sz="28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6" name="Picture 5" descr="footer space grant.ti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60517"/>
            <a:ext cx="9144000" cy="797483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17556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8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800" dirty="0" smtClean="0">
                <a:latin typeface="Gill Sans"/>
                <a:cs typeface="Gill Sans"/>
              </a:rPr>
              <a:t>Objective</a:t>
            </a:r>
            <a:endParaRPr lang="en-US" sz="48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57" y="1340924"/>
            <a:ext cx="857408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 dirty="0" smtClean="0">
                <a:latin typeface="Gill Sans"/>
                <a:cs typeface="Gill Sans"/>
              </a:rPr>
              <a:t>To </a:t>
            </a:r>
            <a:r>
              <a:rPr lang="en-US" sz="2800" dirty="0">
                <a:latin typeface="Gill Sans"/>
                <a:cs typeface="Gill Sans"/>
              </a:rPr>
              <a:t>test this numerical method for its validity and real world boundary conditions</a:t>
            </a:r>
          </a:p>
          <a:p>
            <a:pPr marL="285750" indent="-285750">
              <a:buFont typeface="Wingdings" charset="2"/>
              <a:buChar char="§"/>
            </a:pPr>
            <a:endParaRPr lang="en-US" sz="10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800" dirty="0">
                <a:latin typeface="Gill Sans"/>
                <a:cs typeface="Gill Sans"/>
              </a:rPr>
              <a:t>C</a:t>
            </a:r>
            <a:r>
              <a:rPr lang="en-US" sz="2800" dirty="0" smtClean="0">
                <a:latin typeface="Gill Sans"/>
                <a:cs typeface="Gill Sans"/>
              </a:rPr>
              <a:t>onduct cold </a:t>
            </a:r>
            <a:r>
              <a:rPr lang="en-US" sz="2800" dirty="0">
                <a:latin typeface="Gill Sans"/>
                <a:cs typeface="Gill Sans"/>
              </a:rPr>
              <a:t>flow testing </a:t>
            </a:r>
            <a:r>
              <a:rPr lang="en-US" sz="2800" dirty="0" smtClean="0">
                <a:latin typeface="Gill Sans"/>
                <a:cs typeface="Gill Sans"/>
              </a:rPr>
              <a:t>to </a:t>
            </a:r>
            <a:r>
              <a:rPr lang="en-US" sz="2800" dirty="0">
                <a:latin typeface="Gill Sans"/>
                <a:cs typeface="Gill Sans"/>
              </a:rPr>
              <a:t>better understand the </a:t>
            </a:r>
            <a:r>
              <a:rPr lang="en-US" sz="2800" dirty="0" smtClean="0">
                <a:latin typeface="Gill Sans"/>
                <a:cs typeface="Gill Sans"/>
              </a:rPr>
              <a:t>mass </a:t>
            </a:r>
            <a:r>
              <a:rPr lang="en-US" sz="2800" dirty="0">
                <a:latin typeface="Gill Sans"/>
                <a:cs typeface="Gill Sans"/>
              </a:rPr>
              <a:t>flow </a:t>
            </a:r>
            <a:r>
              <a:rPr lang="en-US" sz="2800" dirty="0" smtClean="0">
                <a:latin typeface="Gill Sans"/>
                <a:cs typeface="Gill Sans"/>
              </a:rPr>
              <a:t>and </a:t>
            </a:r>
            <a:r>
              <a:rPr lang="en-US" sz="2800" dirty="0">
                <a:latin typeface="Gill Sans"/>
                <a:cs typeface="Gill Sans"/>
              </a:rPr>
              <a:t>the pressure distribution throughout the </a:t>
            </a:r>
            <a:r>
              <a:rPr lang="en-US" sz="2800" dirty="0" smtClean="0">
                <a:latin typeface="Gill Sans"/>
                <a:cs typeface="Gill Sans"/>
              </a:rPr>
              <a:t>system</a:t>
            </a:r>
          </a:p>
          <a:p>
            <a:pPr marL="285750" indent="-285750">
              <a:buFont typeface="Wingdings" charset="2"/>
              <a:buChar char="§"/>
            </a:pPr>
            <a:endParaRPr lang="en-US" sz="10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>
                <a:latin typeface="Gill Sans"/>
                <a:cs typeface="Gill Sans"/>
              </a:rPr>
              <a:t>The </a:t>
            </a:r>
            <a:r>
              <a:rPr lang="en-US" sz="2800" dirty="0" smtClean="0"/>
              <a:t>resultant </a:t>
            </a:r>
            <a:r>
              <a:rPr lang="en-US" sz="2800" dirty="0"/>
              <a:t>boundary conditions </a:t>
            </a:r>
            <a:r>
              <a:rPr lang="en-US" sz="2800" dirty="0" smtClean="0"/>
              <a:t>will </a:t>
            </a:r>
            <a:r>
              <a:rPr lang="en-US" sz="2800" dirty="0"/>
              <a:t>be used to modify and improve the nozzle </a:t>
            </a:r>
            <a:r>
              <a:rPr lang="en-US" sz="2800" dirty="0" smtClean="0"/>
              <a:t>design</a:t>
            </a:r>
            <a:endParaRPr lang="en-US" sz="2800" dirty="0"/>
          </a:p>
          <a:p>
            <a:pPr marL="285750" indent="-285750">
              <a:buFont typeface="Wingdings" charset="2"/>
              <a:buChar char="§"/>
            </a:pPr>
            <a:endParaRPr lang="en-US" sz="10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800" dirty="0">
                <a:latin typeface="Gill Sans"/>
                <a:cs typeface="Gill Sans"/>
              </a:rPr>
              <a:t>Once an ideal nozzle design is achieved, a hybrid rocket engine will be used to simulate flight </a:t>
            </a:r>
            <a:r>
              <a:rPr lang="en-US" sz="2800" dirty="0" smtClean="0">
                <a:latin typeface="Gill Sans"/>
                <a:cs typeface="Gill Sans"/>
              </a:rPr>
              <a:t>environments</a:t>
            </a:r>
            <a:endParaRPr lang="en-US" sz="2800" dirty="0" smtClean="0"/>
          </a:p>
        </p:txBody>
      </p:sp>
      <p:pic>
        <p:nvPicPr>
          <p:cNvPr id="7" name="Picture 6" descr="footer space grant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60517"/>
            <a:ext cx="9144000" cy="7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7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800" dirty="0" smtClean="0">
                <a:latin typeface="Gill Sans"/>
                <a:cs typeface="Gill Sans"/>
              </a:rPr>
              <a:t>Initial Research</a:t>
            </a:r>
            <a:endParaRPr lang="en-US" sz="4800" dirty="0">
              <a:latin typeface="Gill Sans"/>
              <a:cs typeface="Gill Sans"/>
            </a:endParaRPr>
          </a:p>
        </p:txBody>
      </p:sp>
      <p:pic>
        <p:nvPicPr>
          <p:cNvPr id="7" name="Picture 6" descr="footer space grant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60517"/>
            <a:ext cx="9144000" cy="797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957" y="1095853"/>
            <a:ext cx="857408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Gill Sans"/>
                <a:cs typeface="Gill Sans"/>
              </a:rPr>
              <a:t>Prior to analysis of the nozzle design obtained from the numerical optimizer, extensive research was conducted on the following topics:</a:t>
            </a:r>
          </a:p>
          <a:p>
            <a:pPr marL="285750" indent="-285750">
              <a:buFont typeface="Wingdings" charset="2"/>
              <a:buChar char="§"/>
            </a:pPr>
            <a:endParaRPr lang="en-US" sz="200" dirty="0" smtClean="0">
              <a:latin typeface="Gill Sans"/>
              <a:cs typeface="Gill Sans"/>
            </a:endParaRPr>
          </a:p>
          <a:p>
            <a:pPr marL="693738" lvl="1" indent="-457200">
              <a:buFont typeface="Lucida Grande"/>
              <a:buChar char="-"/>
            </a:pPr>
            <a:r>
              <a:rPr lang="en-US" sz="2400" dirty="0" smtClean="0">
                <a:latin typeface="Gill Sans"/>
                <a:cs typeface="Gill Sans"/>
              </a:rPr>
              <a:t>Measurements of air flow characteristics using various probes</a:t>
            </a:r>
            <a:endParaRPr lang="en-US" sz="1400" dirty="0" smtClean="0">
              <a:latin typeface="Gill Sans"/>
              <a:cs typeface="Gill Sans"/>
            </a:endParaRPr>
          </a:p>
          <a:p>
            <a:pPr marL="693738" lvl="1" indent="-457200">
              <a:buFont typeface="Lucida Grande"/>
              <a:buChar char="-"/>
            </a:pPr>
            <a:r>
              <a:rPr lang="en-US" sz="2400" dirty="0" smtClean="0">
                <a:latin typeface="Gill Sans"/>
                <a:cs typeface="Gill Sans"/>
              </a:rPr>
              <a:t>Nozzle testing using hybrid engines</a:t>
            </a:r>
            <a:endParaRPr lang="en-US" sz="1400" dirty="0" smtClean="0">
              <a:latin typeface="Gill Sans"/>
              <a:cs typeface="Gill Sans"/>
            </a:endParaRPr>
          </a:p>
          <a:p>
            <a:pPr marL="693738" lvl="1" indent="-457200">
              <a:buFont typeface="Lucida Grande"/>
              <a:buChar char="-"/>
            </a:pPr>
            <a:r>
              <a:rPr lang="en-US" sz="2400" dirty="0" smtClean="0">
                <a:latin typeface="Gill Sans"/>
                <a:cs typeface="Gill Sans"/>
              </a:rPr>
              <a:t>Wing tunnel testing involving pressure measurements</a:t>
            </a:r>
          </a:p>
        </p:txBody>
      </p:sp>
      <p:pic>
        <p:nvPicPr>
          <p:cNvPr id="8" name="Picture 7" descr="Screen Shot 2015-04-05 at 9.12.59 AM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576" y="3715194"/>
            <a:ext cx="3392424" cy="2176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 Shot 2015-04-05 at 9.12.49 AM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1" y="3715194"/>
            <a:ext cx="3393016" cy="21750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726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Preliminary Design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6" name="Picture 5" descr="footer space grant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60517"/>
            <a:ext cx="9144000" cy="797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957" y="1137720"/>
            <a:ext cx="85740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135313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2400" dirty="0" smtClean="0">
                <a:latin typeface="Gill Sans"/>
                <a:cs typeface="Gill Sans"/>
              </a:rPr>
              <a:t>CAD models of the ejector nozzle along with the mounting plate for testing on a small hybrid engine were designed</a:t>
            </a:r>
          </a:p>
          <a:p>
            <a:pPr marL="457200" indent="-457200" defTabSz="3135313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endParaRPr lang="en-US" sz="1200" dirty="0" smtClean="0">
              <a:latin typeface="Gill Sans"/>
              <a:cs typeface="Gill Sans"/>
            </a:endParaRPr>
          </a:p>
          <a:p>
            <a:pPr marL="457200" indent="-457200" defTabSz="3135313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2400" dirty="0" smtClean="0">
                <a:latin typeface="Gill Sans"/>
                <a:cs typeface="Gill Sans"/>
              </a:rPr>
              <a:t>Based on the geometry and dimensions obtained, it was determined that cold-flow testing was to be done to improve the nozzle design before machining the parts</a:t>
            </a:r>
            <a:endParaRPr lang="en-US" sz="2800" dirty="0">
              <a:latin typeface="Gill Sans"/>
              <a:cs typeface="Gill Sans"/>
            </a:endParaRPr>
          </a:p>
        </p:txBody>
      </p:sp>
      <p:pic>
        <p:nvPicPr>
          <p:cNvPr id="10" name="Picture 9" descr="Screen Shot 2015-04-05 at 9.11.28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932" y="3403600"/>
            <a:ext cx="1862668" cy="25189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creen Shot 2015-04-05 at 9.11.16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382" y="3403600"/>
            <a:ext cx="2314318" cy="25342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00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Experimental Set up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6" name="Picture 5" descr="footer space grant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60517"/>
            <a:ext cx="9144000" cy="797483"/>
          </a:xfrm>
          <a:prstGeom prst="rect">
            <a:avLst/>
          </a:prstGeom>
        </p:spPr>
      </p:pic>
      <p:pic>
        <p:nvPicPr>
          <p:cNvPr id="4" name="Picture 3" descr="Nozzle Test Set up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6" b="31110"/>
          <a:stretch/>
        </p:blipFill>
        <p:spPr>
          <a:xfrm>
            <a:off x="731770" y="1462837"/>
            <a:ext cx="7680460" cy="4067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733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Experimental Design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6" name="Picture 5" descr="footer space grant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60517"/>
            <a:ext cx="9144000" cy="79748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3468" y="1270351"/>
            <a:ext cx="3618375" cy="2194560"/>
            <a:chOff x="643468" y="1270351"/>
            <a:chExt cx="3618375" cy="2194560"/>
          </a:xfrm>
        </p:grpSpPr>
        <p:pic>
          <p:nvPicPr>
            <p:cNvPr id="8" name="Picture 7" descr="Screen Shot 2015-04-05 at 10.05.30 AM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468" y="1270351"/>
              <a:ext cx="3618375" cy="219373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656169" y="1283051"/>
              <a:ext cx="1167546" cy="434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81597" y="3318813"/>
              <a:ext cx="1167546" cy="146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Screen Shot 2015-04-05 at 9.12.05 A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34"/>
          <a:stretch/>
        </p:blipFill>
        <p:spPr>
          <a:xfrm>
            <a:off x="643469" y="3641545"/>
            <a:ext cx="3652326" cy="219456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445000" y="1183950"/>
            <a:ext cx="44140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Gill Sans"/>
                <a:cs typeface="Gill Sans"/>
              </a:rPr>
              <a:t>Single-throat nozzle was used to simulate high-speed flow using compressed air</a:t>
            </a:r>
          </a:p>
          <a:p>
            <a:pPr marL="285750" indent="-285750">
              <a:buFont typeface="Wingdings" charset="2"/>
              <a:buChar char="§"/>
            </a:pPr>
            <a:endParaRPr lang="en-US" sz="9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Gill Sans"/>
                <a:cs typeface="Gill Sans"/>
              </a:rPr>
              <a:t>The objective was to compare the experimental pressure distribution and the mass flow gradient with the theoretical trends obtained using numerical procedures</a:t>
            </a:r>
          </a:p>
          <a:p>
            <a:pPr marL="285750" indent="-285750">
              <a:buFont typeface="Wingdings" charset="2"/>
              <a:buChar char="§"/>
            </a:pPr>
            <a:endParaRPr lang="en-US" sz="9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Gill Sans"/>
                <a:cs typeface="Gill Sans"/>
              </a:rPr>
              <a:t>A constant-area duct was used to serve as the controlled parameter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720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Testing Procedures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6" name="Picture 5" descr="footer space grant.ti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60517"/>
            <a:ext cx="9144000" cy="797483"/>
          </a:xfrm>
          <a:prstGeom prst="rect">
            <a:avLst/>
          </a:prstGeom>
        </p:spPr>
      </p:pic>
      <p:pic>
        <p:nvPicPr>
          <p:cNvPr id="9" name="Picture 8" descr="20150403_150540~2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800" y="1417638"/>
            <a:ext cx="1778000" cy="168539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20150403_144920~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74" y="4186820"/>
            <a:ext cx="2627723" cy="165327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36550" y="1119808"/>
            <a:ext cx="81661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Gill Sans"/>
                <a:cs typeface="Gill Sans"/>
              </a:rPr>
              <a:t>Pressurized air entrained the nozzle 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   where supersonic flow at M &gt; 1 was reached</a:t>
            </a:r>
          </a:p>
          <a:p>
            <a:pPr marL="285750" indent="-285750">
              <a:buFont typeface="Wingdings" charset="2"/>
              <a:buChar char="§"/>
            </a:pPr>
            <a:endParaRPr lang="en-US" sz="9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Gill Sans"/>
                <a:cs typeface="Gill Sans"/>
              </a:rPr>
              <a:t>Using a pitot static tube, total and static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    pressures were measured along the x-location 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    of the nozzle to determine the air velocity </a:t>
            </a:r>
          </a:p>
          <a:p>
            <a:pPr marL="285750" indent="-285750">
              <a:buFont typeface="Wingdings" charset="2"/>
              <a:buChar char="§"/>
            </a:pPr>
            <a:endParaRPr lang="en-US" sz="9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Gill Sans"/>
                <a:cs typeface="Gill Sans"/>
              </a:rPr>
              <a:t>Data collected was used to construct </a:t>
            </a:r>
          </a:p>
          <a:p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smtClean="0">
                <a:latin typeface="Gill Sans"/>
                <a:cs typeface="Gill Sans"/>
              </a:rPr>
              <a:t>   pressure distribution plots and perform mass flow analysis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558692"/>
              </p:ext>
            </p:extLst>
          </p:nvPr>
        </p:nvGraphicFramePr>
        <p:xfrm>
          <a:off x="4514850" y="4258874"/>
          <a:ext cx="1748364" cy="999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7" imgW="533400" imgH="304800" progId="Equation.3">
                  <p:embed/>
                </p:oleObj>
              </mc:Choice>
              <mc:Fallback>
                <p:oleObj name="Equation" r:id="rId7" imgW="533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4258874"/>
                        <a:ext cx="1748364" cy="999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8996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9" imgW="114300" imgH="165100" progId="Equation.3">
                  <p:embed/>
                </p:oleObj>
              </mc:Choice>
              <mc:Fallback>
                <p:oleObj name="Equation" r:id="rId9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199752"/>
              </p:ext>
            </p:extLst>
          </p:nvPr>
        </p:nvGraphicFramePr>
        <p:xfrm>
          <a:off x="4514850" y="3302000"/>
          <a:ext cx="114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11" imgW="114300" imgH="254000" progId="Equation.3">
                  <p:embed/>
                </p:oleObj>
              </mc:Choice>
              <mc:Fallback>
                <p:oleObj name="Equation" r:id="rId11" imgW="114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14850" y="3302000"/>
                        <a:ext cx="114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447947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13" imgW="114300" imgH="165100" progId="Equation.3">
                  <p:embed/>
                </p:oleObj>
              </mc:Choice>
              <mc:Fallback>
                <p:oleObj name="Equation" r:id="rId1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759331"/>
              </p:ext>
            </p:extLst>
          </p:nvPr>
        </p:nvGraphicFramePr>
        <p:xfrm>
          <a:off x="6568019" y="4297062"/>
          <a:ext cx="1934631" cy="92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15" imgW="609600" imgH="292100" progId="Equation.3">
                  <p:embed/>
                </p:oleObj>
              </mc:Choice>
              <mc:Fallback>
                <p:oleObj name="Equation" r:id="rId15" imgW="609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68019" y="4297062"/>
                        <a:ext cx="1934631" cy="927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67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Results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6" name="Picture 5" descr="footer space grant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60517"/>
            <a:ext cx="9144000" cy="797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4475" y="1020417"/>
            <a:ext cx="86550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200" dirty="0" smtClean="0">
                <a:latin typeface="Gill Sans"/>
                <a:cs typeface="Gill Sans"/>
              </a:rPr>
              <a:t>Assuming flow expansion occurred without separation, the results allowed for better understanding of static pressure and velocity at the inlet and exit of the ejector</a:t>
            </a:r>
          </a:p>
          <a:p>
            <a:pPr marL="285750" indent="-285750">
              <a:buFont typeface="Wingdings" charset="2"/>
              <a:buChar char="§"/>
            </a:pPr>
            <a:endParaRPr lang="en-US" sz="9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200" dirty="0" smtClean="0">
                <a:latin typeface="Gill Sans"/>
                <a:cs typeface="Gill Sans"/>
              </a:rPr>
              <a:t>As predicted, the low static pressure at the inlet resulted in an adverse pressure gradient where the secondary flow was forced to entrain the ejector</a:t>
            </a:r>
          </a:p>
          <a:p>
            <a:pPr marL="285750" indent="-285750">
              <a:buFont typeface="Wingdings" charset="2"/>
              <a:buChar char="§"/>
            </a:pPr>
            <a:endParaRPr lang="en-US" sz="900" dirty="0" smtClean="0">
              <a:latin typeface="Gill Sans"/>
              <a:cs typeface="Gill San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200" dirty="0" smtClean="0">
                <a:latin typeface="Gill Sans"/>
                <a:cs typeface="Gill Sans"/>
              </a:rPr>
              <a:t>The results showed an increase in mass flow rate and thrust at the exit </a:t>
            </a:r>
          </a:p>
          <a:p>
            <a:pPr marL="285750" indent="-285750">
              <a:buFont typeface="Wingdings" charset="2"/>
              <a:buChar char="§"/>
            </a:pPr>
            <a:endParaRPr lang="en-US" sz="2400" dirty="0" smtClean="0">
              <a:latin typeface="Gill Sans"/>
              <a:cs typeface="Gill Sans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2" y="3858023"/>
            <a:ext cx="3072384" cy="2011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30" y="3872184"/>
            <a:ext cx="3070459" cy="201168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0588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8457</TotalTime>
  <Words>554</Words>
  <Application>Microsoft Macintosh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Design of a Rocket Engine Thrust Augmentation Ejector Nozzle </vt:lpstr>
      <vt:lpstr>Background</vt:lpstr>
      <vt:lpstr>Objective</vt:lpstr>
      <vt:lpstr>Initial Research</vt:lpstr>
      <vt:lpstr>Preliminary Design</vt:lpstr>
      <vt:lpstr>Experimental Set up</vt:lpstr>
      <vt:lpstr>Experimental Design</vt:lpstr>
      <vt:lpstr>Testing Procedures</vt:lpstr>
      <vt:lpstr>Results</vt:lpstr>
      <vt:lpstr>Project Outline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Sepideh G</dc:creator>
  <cp:lastModifiedBy>Sepideh G</cp:lastModifiedBy>
  <cp:revision>58</cp:revision>
  <dcterms:created xsi:type="dcterms:W3CDTF">2015-03-29T22:52:14Z</dcterms:created>
  <dcterms:modified xsi:type="dcterms:W3CDTF">2015-04-06T12:19:19Z</dcterms:modified>
</cp:coreProperties>
</file>