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6" r:id="rId2"/>
    <p:sldId id="258" r:id="rId3"/>
    <p:sldId id="257" r:id="rId4"/>
    <p:sldId id="260" r:id="rId5"/>
    <p:sldId id="281" r:id="rId6"/>
    <p:sldId id="268" r:id="rId7"/>
    <p:sldId id="263" r:id="rId8"/>
    <p:sldId id="259" r:id="rId9"/>
    <p:sldId id="261" r:id="rId10"/>
    <p:sldId id="272" r:id="rId11"/>
    <p:sldId id="270" r:id="rId12"/>
    <p:sldId id="276" r:id="rId13"/>
    <p:sldId id="277" r:id="rId14"/>
    <p:sldId id="278" r:id="rId15"/>
    <p:sldId id="265" r:id="rId16"/>
    <p:sldId id="266" r:id="rId17"/>
    <p:sldId id="274" r:id="rId18"/>
    <p:sldId id="279" r:id="rId19"/>
    <p:sldId id="280" r:id="rId20"/>
    <p:sldId id="27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71" autoAdjust="0"/>
  </p:normalViewPr>
  <p:slideViewPr>
    <p:cSldViewPr>
      <p:cViewPr>
        <p:scale>
          <a:sx n="80" d="100"/>
          <a:sy n="80" d="100"/>
        </p:scale>
        <p:origin x="18" y="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7D8F00-79DF-411D-B160-7A873FE922F8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D37EB-7EDA-461F-A7CF-94D489C27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413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D37EB-7EDA-461F-A7CF-94D489C27CD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385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D37EB-7EDA-461F-A7CF-94D489C27CD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2952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D37EB-7EDA-461F-A7CF-94D489C27CD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295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D37EB-7EDA-461F-A7CF-94D489C27CD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1401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D37EB-7EDA-461F-A7CF-94D489C27CD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1401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D37EB-7EDA-461F-A7CF-94D489C27CD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9370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D37EB-7EDA-461F-A7CF-94D489C27CD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693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D37EB-7EDA-461F-A7CF-94D489C27CD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8450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D37EB-7EDA-461F-A7CF-94D489C27CD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98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D37EB-7EDA-461F-A7CF-94D489C27CD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12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D37EB-7EDA-461F-A7CF-94D489C27CD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995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D37EB-7EDA-461F-A7CF-94D489C27CD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44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D37EB-7EDA-461F-A7CF-94D489C27CD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11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D37EB-7EDA-461F-A7CF-94D489C27CD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353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D37EB-7EDA-461F-A7CF-94D489C27CD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772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D37EB-7EDA-461F-A7CF-94D489C27CD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675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D37EB-7EDA-461F-A7CF-94D489C27CD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47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E0BE5-F0FD-4930-A07B-FEB6CFE0C635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BFA40-C092-4593-8B6F-5917632F319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E0BE5-F0FD-4930-A07B-FEB6CFE0C635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BFA40-C092-4593-8B6F-5917632F31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E0BE5-F0FD-4930-A07B-FEB6CFE0C635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BFA40-C092-4593-8B6F-5917632F31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E0BE5-F0FD-4930-A07B-FEB6CFE0C635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BFA40-C092-4593-8B6F-5917632F31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E0BE5-F0FD-4930-A07B-FEB6CFE0C635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BFA40-C092-4593-8B6F-5917632F319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E0BE5-F0FD-4930-A07B-FEB6CFE0C635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BFA40-C092-4593-8B6F-5917632F31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E0BE5-F0FD-4930-A07B-FEB6CFE0C635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BFA40-C092-4593-8B6F-5917632F3198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E0BE5-F0FD-4930-A07B-FEB6CFE0C635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BFA40-C092-4593-8B6F-5917632F31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E0BE5-F0FD-4930-A07B-FEB6CFE0C635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BFA40-C092-4593-8B6F-5917632F31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E0BE5-F0FD-4930-A07B-FEB6CFE0C635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BFA40-C092-4593-8B6F-5917632F319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E0BE5-F0FD-4930-A07B-FEB6CFE0C635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BFA40-C092-4593-8B6F-5917632F31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19E0BE5-F0FD-4930-A07B-FEB6CFE0C635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403BFA40-C092-4593-8B6F-5917632F319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914400"/>
            <a:ext cx="8534400" cy="24384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Simulation of Material Characteristics and Laser Performance of Q-Switched Quantum Well Semiconductor Lasers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399"/>
            <a:ext cx="6400800" cy="2971802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smtClean="0"/>
              <a:t>L. Chardee </a:t>
            </a:r>
            <a:r>
              <a:rPr lang="en-US" sz="2600" dirty="0" smtClean="0"/>
              <a:t>Allee</a:t>
            </a:r>
          </a:p>
          <a:p>
            <a:endParaRPr lang="en-US" sz="600" dirty="0" smtClean="0"/>
          </a:p>
          <a:p>
            <a:r>
              <a:rPr lang="en-US" sz="1900" dirty="0" smtClean="0"/>
              <a:t>2014-2015 NASA Space Grant Symposium</a:t>
            </a:r>
          </a:p>
          <a:p>
            <a:r>
              <a:rPr lang="en-US" sz="1900" dirty="0" smtClean="0"/>
              <a:t>18 April, 2015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sz="1500" dirty="0" smtClean="0"/>
              <a:t>Acknowledgements:</a:t>
            </a:r>
          </a:p>
          <a:p>
            <a:r>
              <a:rPr lang="en-US" sz="1500" dirty="0" smtClean="0"/>
              <a:t>Dr. Rolf Binder (UofA)</a:t>
            </a:r>
          </a:p>
          <a:p>
            <a:r>
              <a:rPr lang="en-US" sz="1500" dirty="0" smtClean="0"/>
              <a:t>Dr. Nai-Hang Kwong (UofA)</a:t>
            </a:r>
          </a:p>
          <a:p>
            <a:r>
              <a:rPr lang="en-US" sz="1500" dirty="0" smtClean="0"/>
              <a:t>Dr. Paul Lundquist (Areté)</a:t>
            </a:r>
            <a:endParaRPr lang="en-US" sz="15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0" t="15185" r="76185" b="77796"/>
          <a:stretch/>
        </p:blipFill>
        <p:spPr bwMode="auto">
          <a:xfrm>
            <a:off x="6400800" y="6146084"/>
            <a:ext cx="2537362" cy="558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83" t="51316" r="52578" b="38281"/>
          <a:stretch/>
        </p:blipFill>
        <p:spPr bwMode="auto">
          <a:xfrm>
            <a:off x="152400" y="5879830"/>
            <a:ext cx="540488" cy="824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367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Q-Switching</a:t>
            </a:r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571" y="3809212"/>
            <a:ext cx="4495800" cy="612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5334000" y="4419947"/>
            <a:ext cx="2906922" cy="1627397"/>
            <a:chOff x="2254387" y="2788174"/>
            <a:chExt cx="2323368" cy="1231670"/>
          </a:xfrm>
        </p:grpSpPr>
        <p:grpSp>
          <p:nvGrpSpPr>
            <p:cNvPr id="17" name="Group 16"/>
            <p:cNvGrpSpPr/>
            <p:nvPr/>
          </p:nvGrpSpPr>
          <p:grpSpPr>
            <a:xfrm>
              <a:off x="2590487" y="3182263"/>
              <a:ext cx="662717" cy="582615"/>
              <a:chOff x="3065827" y="2518066"/>
              <a:chExt cx="972463" cy="582615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>
                <a:off x="3065827" y="2518066"/>
                <a:ext cx="972463" cy="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3065827" y="3100681"/>
                <a:ext cx="972463" cy="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Straight Arrow Connector 17"/>
            <p:cNvCxnSpPr/>
            <p:nvPr/>
          </p:nvCxnSpPr>
          <p:spPr>
            <a:xfrm>
              <a:off x="2850898" y="3200519"/>
              <a:ext cx="0" cy="564359"/>
            </a:xfrm>
            <a:prstGeom prst="straightConnector1">
              <a:avLst/>
            </a:prstGeom>
            <a:ln w="12700">
              <a:solidFill>
                <a:srgbClr val="7030A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/>
            <p:cNvGrpSpPr/>
            <p:nvPr/>
          </p:nvGrpSpPr>
          <p:grpSpPr>
            <a:xfrm>
              <a:off x="2754503" y="2788174"/>
              <a:ext cx="270591" cy="465872"/>
              <a:chOff x="3133946" y="2418101"/>
              <a:chExt cx="270591" cy="465872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3193844" y="2620767"/>
                <a:ext cx="182880" cy="18390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3133946" y="2418101"/>
                <a:ext cx="270591" cy="4658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</a:p>
              <a:p>
                <a:r>
                  <a:rPr lang="en-US" sz="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</a:p>
              <a:p>
                <a:r>
                  <a:rPr lang="en-US" sz="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2752714" y="3682087"/>
              <a:ext cx="302621" cy="337757"/>
              <a:chOff x="1303339" y="2732862"/>
              <a:chExt cx="302621" cy="337757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1383823" y="2841544"/>
                <a:ext cx="182880" cy="183903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303339" y="2732862"/>
                <a:ext cx="302621" cy="3377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</a:p>
              <a:p>
                <a:r>
                  <a:rPr lang="en-US" sz="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21" name="Straight Arrow Connector 20"/>
            <p:cNvCxnSpPr/>
            <p:nvPr/>
          </p:nvCxnSpPr>
          <p:spPr>
            <a:xfrm>
              <a:off x="2995415" y="3218908"/>
              <a:ext cx="0" cy="564359"/>
            </a:xfrm>
            <a:prstGeom prst="straightConnector1">
              <a:avLst/>
            </a:prstGeom>
            <a:ln w="38100">
              <a:solidFill>
                <a:srgbClr val="FF00FF"/>
              </a:solidFill>
              <a:prstDash val="sys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2254387" y="3341482"/>
              <a:ext cx="6110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7030A0"/>
                  </a:solidFill>
                </a:rPr>
                <a:t>pump</a:t>
              </a:r>
              <a:endParaRPr lang="en-US" sz="1400" dirty="0">
                <a:solidFill>
                  <a:srgbClr val="7030A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22008" y="3199588"/>
              <a:ext cx="15557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FF"/>
                  </a:solidFill>
                </a:rPr>
                <a:t>rapid radiative and</a:t>
              </a:r>
            </a:p>
            <a:p>
              <a:r>
                <a:rPr lang="en-US" sz="1400" dirty="0" smtClean="0">
                  <a:solidFill>
                    <a:srgbClr val="FF00FF"/>
                  </a:solidFill>
                </a:rPr>
                <a:t>non-radiative loss</a:t>
              </a:r>
              <a:endParaRPr lang="en-US" sz="1400" dirty="0">
                <a:solidFill>
                  <a:srgbClr val="FF00FF"/>
                </a:solidFill>
              </a:endParaRPr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200" dirty="0" smtClean="0"/>
              <a:t>Difficulty with </a:t>
            </a:r>
            <a:r>
              <a:rPr lang="en-US" sz="2200" dirty="0" smtClean="0"/>
              <a:t>Q-switching </a:t>
            </a:r>
            <a:r>
              <a:rPr lang="en-US" sz="2200" dirty="0" smtClean="0"/>
              <a:t>in </a:t>
            </a:r>
          </a:p>
          <a:p>
            <a:pPr marL="0" indent="0">
              <a:buNone/>
            </a:pPr>
            <a:r>
              <a:rPr lang="en-US" sz="2200" dirty="0" smtClean="0"/>
              <a:t>semiconductors: Requires fast </a:t>
            </a:r>
          </a:p>
          <a:p>
            <a:pPr marL="0" indent="0">
              <a:buNone/>
            </a:pPr>
            <a:r>
              <a:rPr lang="en-US" sz="2200" dirty="0" smtClean="0"/>
              <a:t>pumping and switching</a:t>
            </a:r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08" t="55674" r="18786" b="26008"/>
          <a:stretch/>
        </p:blipFill>
        <p:spPr bwMode="auto">
          <a:xfrm>
            <a:off x="1356718" y="1371600"/>
            <a:ext cx="4999429" cy="2394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0" t="15185" r="76185" b="77796"/>
          <a:stretch/>
        </p:blipFill>
        <p:spPr bwMode="auto">
          <a:xfrm>
            <a:off x="6400800" y="6146084"/>
            <a:ext cx="2537362" cy="558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83" t="51316" r="52578" b="38281"/>
          <a:stretch/>
        </p:blipFill>
        <p:spPr bwMode="auto">
          <a:xfrm>
            <a:off x="152400" y="5879830"/>
            <a:ext cx="540488" cy="824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577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Semiconductor Model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51054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 smtClean="0"/>
                  <a:t>N = Carrier density         </a:t>
                </a:r>
                <a:r>
                  <a:rPr lang="en-US" sz="2000" dirty="0"/>
                  <a:t>n</a:t>
                </a:r>
                <a:r>
                  <a:rPr lang="en-US" sz="2000" baseline="-25000" dirty="0"/>
                  <a:t>h</a:t>
                </a:r>
                <a:r>
                  <a:rPr lang="en-US" sz="2000" dirty="0" smtClean="0"/>
                  <a:t>= Density </a:t>
                </a:r>
                <a:r>
                  <a:rPr lang="en-US" sz="2000" dirty="0"/>
                  <a:t>of </a:t>
                </a:r>
                <a:r>
                  <a:rPr lang="en-US" sz="2000" dirty="0" smtClean="0"/>
                  <a:t>holes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   </m:t>
                        </m:r>
                        <m:r>
                          <a:rPr lang="en-US" sz="2000" i="1">
                            <a:latin typeface="Cambria Math"/>
                          </a:rPr>
                          <m:t>𝜏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Arial Black" panose="020B0A04020102020204" pitchFamily="34" charset="0"/>
                  </a:rPr>
                  <a:t> </a:t>
                </a:r>
                <a:r>
                  <a:rPr lang="en-US" sz="2000" dirty="0" smtClean="0"/>
                  <a:t>= Photon lifetime</a:t>
                </a: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S = Photon density         n</a:t>
                </a:r>
                <a:r>
                  <a:rPr lang="en-US" sz="2000" baseline="-25000" dirty="0" smtClean="0"/>
                  <a:t>e </a:t>
                </a:r>
                <a:r>
                  <a:rPr lang="en-US" sz="2000" dirty="0" smtClean="0"/>
                  <a:t>= Density </a:t>
                </a:r>
                <a:r>
                  <a:rPr lang="en-US" sz="2000" dirty="0"/>
                  <a:t>of </a:t>
                </a:r>
                <a:r>
                  <a:rPr lang="en-US" sz="2000" dirty="0" smtClean="0"/>
                  <a:t>electrons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		</a:t>
                </a:r>
                <a:endParaRPr lang="en-US" sz="1200" dirty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5105400"/>
              </a:xfrm>
              <a:blipFill rotWithShape="1">
                <a:blip r:embed="rId3"/>
                <a:stretch>
                  <a:fillRect l="-741" t="-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0" t="15185" r="76185" b="77796"/>
          <a:stretch/>
        </p:blipFill>
        <p:spPr bwMode="auto">
          <a:xfrm>
            <a:off x="6400800" y="6146084"/>
            <a:ext cx="2537362" cy="558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83" t="51316" r="52578" b="38281"/>
          <a:stretch/>
        </p:blipFill>
        <p:spPr bwMode="auto">
          <a:xfrm>
            <a:off x="152400" y="5879830"/>
            <a:ext cx="540488" cy="824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Chardee\Pictures\NASA SG final equations for laser mode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50805"/>
            <a:ext cx="73152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6800" y="5841366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Laser simulation model based on </a:t>
            </a:r>
            <a:r>
              <a:rPr lang="en-US" sz="1200" dirty="0"/>
              <a:t>J. Mork, J. Mark, ‘Time-resolved spectroscopy of semiconductor laser devices: Experiments and modelling’, Proc. SPIE 2399, </a:t>
            </a:r>
            <a:r>
              <a:rPr lang="en-US" sz="1200" dirty="0" smtClean="0"/>
              <a:t>Physics and Simulation of Optoelectronic Devices III, 146 (June </a:t>
            </a:r>
            <a:r>
              <a:rPr lang="en-US" sz="1200" dirty="0"/>
              <a:t>19, 1995).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2869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Semiconductor Model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51054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 smtClean="0"/>
                  <a:t>Quantity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/>
                        </m:ctrlPr>
                      </m:fPr>
                      <m:num>
                        <m:r>
                          <a:rPr lang="en-US" sz="2000" i="1"/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000" i="1"/>
                            </m:ctrlPr>
                          </m:sSubPr>
                          <m:e>
                            <m:r>
                              <a:rPr lang="en-US" sz="2000" i="1"/>
                              <m:t>𝜏</m:t>
                            </m:r>
                          </m:e>
                          <m:sub>
                            <m:r>
                              <a:rPr lang="en-US" sz="2000" i="1"/>
                              <m:t>𝑝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dirty="0" smtClean="0"/>
                  <a:t> is switched from a large value (bad cavity) to a smaller value (good cavity).</a:t>
                </a:r>
                <a:endParaRPr lang="en-US" sz="2000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		</a:t>
                </a:r>
                <a:endParaRPr lang="en-US" sz="1200" dirty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5105400"/>
              </a:xfrm>
              <a:blipFill rotWithShape="1">
                <a:blip r:embed="rId3"/>
                <a:stretch>
                  <a:fillRect l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0" t="15185" r="76185" b="77796"/>
          <a:stretch/>
        </p:blipFill>
        <p:spPr bwMode="auto">
          <a:xfrm>
            <a:off x="6400800" y="6146084"/>
            <a:ext cx="2537362" cy="558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83" t="51316" r="52578" b="38281"/>
          <a:stretch/>
        </p:blipFill>
        <p:spPr bwMode="auto">
          <a:xfrm>
            <a:off x="152400" y="5879830"/>
            <a:ext cx="540488" cy="824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Chardee\Pictures\NASA SG final equations for laser model, box around switched valu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32" y="2307955"/>
            <a:ext cx="73152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10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Results, Q-Switching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0" t="15185" r="76185" b="77796"/>
          <a:stretch/>
        </p:blipFill>
        <p:spPr bwMode="auto">
          <a:xfrm>
            <a:off x="6400800" y="6146084"/>
            <a:ext cx="2537362" cy="558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83" t="51316" r="52578" b="38281"/>
          <a:stretch/>
        </p:blipFill>
        <p:spPr bwMode="auto">
          <a:xfrm>
            <a:off x="152400" y="5879830"/>
            <a:ext cx="540488" cy="824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Chardee\Pictures\NASA SG result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8" t="2420" r="6883" b="3931"/>
          <a:stretch/>
        </p:blipFill>
        <p:spPr bwMode="auto">
          <a:xfrm>
            <a:off x="655283" y="1374183"/>
            <a:ext cx="7821720" cy="478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30" y="4572000"/>
            <a:ext cx="232338" cy="72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110" y="4581526"/>
            <a:ext cx="217002" cy="714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35788" y="6208314"/>
            <a:ext cx="517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Very preliminary results. Further parameter adjustment are needed.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37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Results, Q-Switching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0" t="15185" r="76185" b="77796"/>
          <a:stretch/>
        </p:blipFill>
        <p:spPr bwMode="auto">
          <a:xfrm>
            <a:off x="6400800" y="6146084"/>
            <a:ext cx="2537362" cy="558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83" t="51316" r="52578" b="38281"/>
          <a:stretch/>
        </p:blipFill>
        <p:spPr bwMode="auto">
          <a:xfrm>
            <a:off x="152400" y="5879830"/>
            <a:ext cx="540488" cy="824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Chardee\Pictures\NASA SG result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8" t="2420" r="6883" b="3931"/>
          <a:stretch/>
        </p:blipFill>
        <p:spPr bwMode="auto">
          <a:xfrm>
            <a:off x="655283" y="1374183"/>
            <a:ext cx="7821720" cy="478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447800" y="1981200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Bad Cavity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48156" y="2939534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Good Cavity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6781800" y="4724400"/>
            <a:ext cx="659081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168738" y="4355068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Switch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6210300" y="2165866"/>
            <a:ext cx="419101" cy="4249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260595" y="2651143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Laser Pulse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035788" y="6208314"/>
            <a:ext cx="517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Very preliminary results. Further parameter adjustment are needed.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64" y="4601884"/>
            <a:ext cx="225407" cy="702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478" y="4536594"/>
            <a:ext cx="217002" cy="714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863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Further adjust laser parameters to make model more realistic</a:t>
            </a:r>
            <a:endParaRPr lang="en-US" dirty="0" smtClean="0"/>
          </a:p>
          <a:p>
            <a:r>
              <a:rPr lang="en-US" dirty="0" smtClean="0"/>
              <a:t>Develop a program to numerically solve Schrodinger’s Equation</a:t>
            </a:r>
          </a:p>
          <a:p>
            <a:r>
              <a:rPr lang="en-US" dirty="0" smtClean="0"/>
              <a:t>Create a better understanding for the behavior of the given quantum well</a:t>
            </a:r>
          </a:p>
          <a:p>
            <a:r>
              <a:rPr lang="en-US" dirty="0" smtClean="0"/>
              <a:t>Further develop model to try and build this laser for testing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0" t="15185" r="76185" b="77796"/>
          <a:stretch/>
        </p:blipFill>
        <p:spPr bwMode="auto">
          <a:xfrm>
            <a:off x="6400800" y="6146084"/>
            <a:ext cx="2537362" cy="558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83" t="51316" r="52578" b="38281"/>
          <a:stretch/>
        </p:blipFill>
        <p:spPr bwMode="auto">
          <a:xfrm>
            <a:off x="152400" y="5879830"/>
            <a:ext cx="540488" cy="824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888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Q-switched lasers are of practical importance</a:t>
            </a:r>
          </a:p>
          <a:p>
            <a:r>
              <a:rPr lang="en-US" dirty="0" smtClean="0"/>
              <a:t>We are trying </a:t>
            </a:r>
            <a:r>
              <a:rPr lang="en-US" dirty="0" smtClean="0"/>
              <a:t>to explore Q-switching in semiconductor lasers</a:t>
            </a:r>
          </a:p>
          <a:p>
            <a:r>
              <a:rPr lang="en-US" dirty="0" smtClean="0"/>
              <a:t>Utilizing theoretical simulation model for semiconductor laser dynamics</a:t>
            </a:r>
          </a:p>
          <a:p>
            <a:r>
              <a:rPr lang="en-US" dirty="0" smtClean="0"/>
              <a:t>Explored parameter regimes for possible Q-switching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0" t="15185" r="76185" b="77796"/>
          <a:stretch/>
        </p:blipFill>
        <p:spPr bwMode="auto">
          <a:xfrm>
            <a:off x="6400800" y="6146084"/>
            <a:ext cx="2537362" cy="558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83" t="51316" r="52578" b="38281"/>
          <a:stretch/>
        </p:blipFill>
        <p:spPr bwMode="auto">
          <a:xfrm>
            <a:off x="152400" y="5879830"/>
            <a:ext cx="540488" cy="824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121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Additional Slides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975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Chardee\Pictures\NASA SG parameter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857"/>
          <a:stretch/>
        </p:blipFill>
        <p:spPr bwMode="auto">
          <a:xfrm>
            <a:off x="533400" y="1676400"/>
            <a:ext cx="4716627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317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Chardee\Pictures\NASA SG parameter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3"/>
          <a:stretch/>
        </p:blipFill>
        <p:spPr bwMode="auto">
          <a:xfrm>
            <a:off x="609600" y="1752600"/>
            <a:ext cx="5980989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117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 Motivation</a:t>
            </a:r>
          </a:p>
          <a:p>
            <a:r>
              <a:rPr lang="en-US" dirty="0" smtClean="0"/>
              <a:t>Introduction, quantum </a:t>
            </a:r>
            <a:r>
              <a:rPr lang="en-US" dirty="0"/>
              <a:t>w</a:t>
            </a:r>
            <a:r>
              <a:rPr lang="en-US" dirty="0" smtClean="0"/>
              <a:t>ell </a:t>
            </a:r>
            <a:r>
              <a:rPr lang="en-US" dirty="0"/>
              <a:t>l</a:t>
            </a:r>
            <a:r>
              <a:rPr lang="en-US" dirty="0" smtClean="0"/>
              <a:t>asers and Q-switching</a:t>
            </a:r>
            <a:endParaRPr lang="en-US" dirty="0" smtClean="0"/>
          </a:p>
          <a:p>
            <a:r>
              <a:rPr lang="en-US" dirty="0" smtClean="0"/>
              <a:t>Simulation framework</a:t>
            </a:r>
            <a:endParaRPr lang="en-US" dirty="0" smtClean="0"/>
          </a:p>
          <a:p>
            <a:r>
              <a:rPr lang="en-US" dirty="0" smtClean="0"/>
              <a:t>Matlab simulation</a:t>
            </a:r>
            <a:endParaRPr lang="en-US" dirty="0" smtClean="0"/>
          </a:p>
          <a:p>
            <a:r>
              <a:rPr lang="en-US" dirty="0" smtClean="0"/>
              <a:t>Conclusion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0" t="15185" r="76185" b="77796"/>
          <a:stretch/>
        </p:blipFill>
        <p:spPr bwMode="auto">
          <a:xfrm>
            <a:off x="6400800" y="6146084"/>
            <a:ext cx="2537362" cy="558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83" t="51316" r="52578" b="38281"/>
          <a:stretch/>
        </p:blipFill>
        <p:spPr bwMode="auto">
          <a:xfrm>
            <a:off x="152400" y="5879830"/>
            <a:ext cx="540488" cy="824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94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 Selection: III-Nitride System</a:t>
            </a:r>
            <a:endParaRPr lang="en-US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48" t="36445" r="4487" b="22890"/>
          <a:stretch/>
        </p:blipFill>
        <p:spPr bwMode="auto">
          <a:xfrm>
            <a:off x="1143000" y="1676400"/>
            <a:ext cx="6526481" cy="462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0" t="15185" r="76185" b="77796"/>
          <a:stretch/>
        </p:blipFill>
        <p:spPr bwMode="auto">
          <a:xfrm>
            <a:off x="6400800" y="6146084"/>
            <a:ext cx="2537362" cy="558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83" t="51316" r="52578" b="38281"/>
          <a:stretch/>
        </p:blipFill>
        <p:spPr bwMode="auto">
          <a:xfrm>
            <a:off x="152400" y="5879830"/>
            <a:ext cx="540488" cy="824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6129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igh </a:t>
            </a:r>
            <a:r>
              <a:rPr lang="en-US" dirty="0" smtClean="0"/>
              <a:t>power pulsed </a:t>
            </a:r>
            <a:r>
              <a:rPr lang="en-US" dirty="0" smtClean="0"/>
              <a:t>lasers have many applications</a:t>
            </a:r>
            <a:r>
              <a:rPr lang="en-US" dirty="0"/>
              <a:t> </a:t>
            </a:r>
            <a:r>
              <a:rPr lang="en-US" dirty="0" smtClean="0"/>
              <a:t>(cutting and drilling, </a:t>
            </a:r>
            <a:r>
              <a:rPr lang="en-US" dirty="0"/>
              <a:t>m</a:t>
            </a:r>
            <a:r>
              <a:rPr lang="en-US" dirty="0" smtClean="0"/>
              <a:t>edical uses, m</a:t>
            </a:r>
            <a:r>
              <a:rPr lang="en-US" dirty="0" smtClean="0"/>
              <a:t>easurement purposes such as </a:t>
            </a:r>
            <a:r>
              <a:rPr lang="en-US" dirty="0" smtClean="0"/>
              <a:t>r</a:t>
            </a:r>
            <a:r>
              <a:rPr lang="en-US" dirty="0" smtClean="0"/>
              <a:t>anging</a:t>
            </a:r>
            <a:r>
              <a:rPr lang="en-US" dirty="0"/>
              <a:t> </a:t>
            </a:r>
            <a:r>
              <a:rPr lang="en-US" dirty="0" smtClean="0"/>
              <a:t>or</a:t>
            </a:r>
            <a:r>
              <a:rPr lang="en-US" dirty="0" smtClean="0"/>
              <a:t> LIDAR)</a:t>
            </a:r>
          </a:p>
          <a:p>
            <a:r>
              <a:rPr lang="en-US" dirty="0" smtClean="0"/>
              <a:t>Q-switching typically employed in non-semiconductor lasers</a:t>
            </a:r>
          </a:p>
          <a:p>
            <a:r>
              <a:rPr lang="en-US" dirty="0" smtClean="0"/>
              <a:t>Q-switching not well established for semiconductor lasers</a:t>
            </a:r>
          </a:p>
          <a:p>
            <a:r>
              <a:rPr lang="en-US" dirty="0" smtClean="0"/>
              <a:t>Goal is to explore the possibility of Q-switching in semiconductor lasers, for example, a g</a:t>
            </a:r>
            <a:r>
              <a:rPr lang="en-US" dirty="0" smtClean="0"/>
              <a:t>reen gallium </a:t>
            </a:r>
            <a:r>
              <a:rPr lang="en-US" dirty="0"/>
              <a:t>n</a:t>
            </a:r>
            <a:r>
              <a:rPr lang="en-US" dirty="0" smtClean="0"/>
              <a:t>itride laser</a:t>
            </a:r>
            <a:endParaRPr lang="en-US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0" t="15185" r="76185" b="77796"/>
          <a:stretch/>
        </p:blipFill>
        <p:spPr bwMode="auto">
          <a:xfrm>
            <a:off x="6400800" y="6146084"/>
            <a:ext cx="2537362" cy="558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83" t="51316" r="52578" b="38281"/>
          <a:stretch/>
        </p:blipFill>
        <p:spPr bwMode="auto">
          <a:xfrm>
            <a:off x="152400" y="5879830"/>
            <a:ext cx="540488" cy="824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162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LASER?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Light Amplification by Stimulated Emission of Radiation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400" dirty="0" smtClean="0"/>
              <a:t>                               From</a:t>
            </a:r>
            <a:r>
              <a:rPr lang="en-US" sz="1400" dirty="0"/>
              <a:t>: Saleh, Teich </a:t>
            </a:r>
            <a:r>
              <a:rPr lang="en-US" sz="1400" i="1" dirty="0"/>
              <a:t>Fundamentals of Photonics </a:t>
            </a:r>
            <a:r>
              <a:rPr lang="en-US" sz="1400" dirty="0"/>
              <a:t>(Wiley, 2007) p. </a:t>
            </a:r>
            <a:r>
              <a:rPr lang="en-US" sz="1400" dirty="0" smtClean="0"/>
              <a:t>503</a:t>
            </a:r>
            <a:endParaRPr lang="en-US" sz="14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ΔE = Band gap </a:t>
            </a:r>
            <a:r>
              <a:rPr lang="en-US" dirty="0" smtClean="0"/>
              <a:t>energy, usually denoted </a:t>
            </a:r>
            <a:r>
              <a:rPr lang="en-US" dirty="0" smtClean="0"/>
              <a:t>E</a:t>
            </a:r>
            <a:r>
              <a:rPr lang="en-US" baseline="-25000" dirty="0" smtClean="0"/>
              <a:t>g</a:t>
            </a:r>
            <a:endParaRPr lang="en-US" dirty="0" smtClean="0"/>
          </a:p>
          <a:p>
            <a:r>
              <a:rPr lang="en-US" dirty="0" smtClean="0"/>
              <a:t>No energy states exist between E</a:t>
            </a:r>
            <a:r>
              <a:rPr lang="en-US" baseline="-25000" dirty="0" smtClean="0"/>
              <a:t>1 </a:t>
            </a:r>
            <a:r>
              <a:rPr lang="en-US" dirty="0" smtClean="0"/>
              <a:t>and E</a:t>
            </a:r>
            <a:r>
              <a:rPr lang="en-US" baseline="-25000" dirty="0" smtClean="0"/>
              <a:t>2</a:t>
            </a:r>
            <a:endParaRPr lang="en-US" dirty="0"/>
          </a:p>
        </p:txBody>
      </p:sp>
      <p:pic>
        <p:nvPicPr>
          <p:cNvPr id="1028" name="Picture 4" descr="C:\Users\Chardee\Pictures\NASA Basic Laser Schemati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6" t="84612" r="22331"/>
          <a:stretch/>
        </p:blipFill>
        <p:spPr bwMode="auto">
          <a:xfrm>
            <a:off x="2714625" y="4343400"/>
            <a:ext cx="3228975" cy="52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0" t="43750" r="71429" b="42187"/>
          <a:stretch/>
        </p:blipFill>
        <p:spPr bwMode="auto">
          <a:xfrm>
            <a:off x="2743200" y="2133600"/>
            <a:ext cx="32670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0" t="15185" r="76185" b="77796"/>
          <a:stretch/>
        </p:blipFill>
        <p:spPr bwMode="auto">
          <a:xfrm>
            <a:off x="6400800" y="6146084"/>
            <a:ext cx="2537362" cy="558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83" t="51316" r="52578" b="38281"/>
          <a:stretch/>
        </p:blipFill>
        <p:spPr bwMode="auto">
          <a:xfrm>
            <a:off x="152400" y="5879830"/>
            <a:ext cx="540488" cy="824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15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needed:</a:t>
            </a:r>
          </a:p>
          <a:p>
            <a:pPr lvl="1"/>
            <a:r>
              <a:rPr lang="en-US" dirty="0" smtClean="0"/>
              <a:t>Energy source (pump)</a:t>
            </a:r>
          </a:p>
          <a:p>
            <a:pPr lvl="1"/>
            <a:r>
              <a:rPr lang="en-US" dirty="0" smtClean="0"/>
              <a:t>Gain medium</a:t>
            </a:r>
          </a:p>
          <a:p>
            <a:pPr lvl="1"/>
            <a:r>
              <a:rPr lang="en-US" dirty="0" smtClean="0"/>
              <a:t>Resonator cavity (for example, mirrors)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      Energy source (pump)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          Resonator cavity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4343401"/>
            <a:ext cx="4267200" cy="838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Gain Medium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LASER?</a:t>
            </a:r>
          </a:p>
        </p:txBody>
      </p:sp>
      <p:pic>
        <p:nvPicPr>
          <p:cNvPr id="6146" name="Picture 2" descr="C:\Users\Chardee\Pictures\NASA SG mirror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29" t="25050" r="18675" b="25789"/>
          <a:stretch/>
        </p:blipFill>
        <p:spPr bwMode="auto">
          <a:xfrm>
            <a:off x="6609905" y="4055435"/>
            <a:ext cx="414669" cy="1414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Chardee\Pictures\NASA SG mirror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2" t="21723" r="69889" b="30965"/>
          <a:stretch/>
        </p:blipFill>
        <p:spPr bwMode="auto">
          <a:xfrm>
            <a:off x="1752600" y="4122774"/>
            <a:ext cx="393404" cy="136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flipH="1">
            <a:off x="4515293" y="3962400"/>
            <a:ext cx="590107" cy="28353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638800" y="5208184"/>
            <a:ext cx="912628" cy="4306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2039680" y="5257800"/>
            <a:ext cx="93212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9130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Well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well with discrete energy values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1400" dirty="0"/>
          </a:p>
          <a:p>
            <a:pPr marL="0" indent="0">
              <a:buNone/>
            </a:pPr>
            <a:r>
              <a:rPr lang="en-US" dirty="0" smtClean="0"/>
              <a:t>                   </a:t>
            </a:r>
            <a:r>
              <a:rPr lang="en-US" sz="1800" dirty="0" smtClean="0"/>
              <a:t>Wave functions           Probability density functions</a:t>
            </a:r>
          </a:p>
          <a:p>
            <a:pPr marL="0" indent="0">
              <a:buNone/>
            </a:pPr>
            <a:r>
              <a:rPr lang="en-US" sz="1200" dirty="0" smtClean="0"/>
              <a:t>From</a:t>
            </a:r>
            <a:r>
              <a:rPr lang="en-US" sz="1200" dirty="0"/>
              <a:t>: Interaction Potentials, &lt;http://www1017.vu.lt/legacy/pfk/funkc_dariniai/quant_mech/potentials.htm&gt;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000" dirty="0" smtClean="0"/>
          </a:p>
        </p:txBody>
      </p:sp>
      <p:pic>
        <p:nvPicPr>
          <p:cNvPr id="3078" name="Picture 6" descr="C:\Users\Chardee\Pictures\Infinite potential well 2.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676400" y="2133600"/>
            <a:ext cx="2138362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Chardee\Pictures\Infinite potential well 2.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4800599" y="2133600"/>
            <a:ext cx="2138363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0" t="15185" r="76185" b="77796"/>
          <a:stretch/>
        </p:blipFill>
        <p:spPr bwMode="auto">
          <a:xfrm>
            <a:off x="6400800" y="6146084"/>
            <a:ext cx="2537362" cy="558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83" t="51316" r="52578" b="38281"/>
          <a:stretch/>
        </p:blipFill>
        <p:spPr bwMode="auto">
          <a:xfrm>
            <a:off x="152400" y="5879830"/>
            <a:ext cx="540488" cy="824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432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Semiconductor Quantum Well </a:t>
            </a:r>
            <a:r>
              <a:rPr lang="en-US" dirty="0" smtClean="0"/>
              <a:t>Laser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Gain is within semiconductor material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1400" dirty="0" smtClean="0"/>
              <a:t>      From: Saleh</a:t>
            </a:r>
            <a:r>
              <a:rPr lang="en-US" sz="1400" dirty="0"/>
              <a:t>, Teich </a:t>
            </a:r>
            <a:r>
              <a:rPr lang="en-US" sz="1400" i="1" dirty="0"/>
              <a:t>Fundamentals of </a:t>
            </a:r>
            <a:r>
              <a:rPr lang="en-US" sz="1400" i="1" dirty="0" smtClean="0"/>
              <a:t>         .    .     Photonics </a:t>
            </a:r>
            <a:r>
              <a:rPr lang="en-US" sz="1400" dirty="0"/>
              <a:t>(Wiley, 2007) p. </a:t>
            </a:r>
            <a:r>
              <a:rPr lang="en-US" sz="1400" dirty="0" smtClean="0"/>
              <a:t>729</a:t>
            </a:r>
            <a:endParaRPr lang="en-US" sz="1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G</a:t>
            </a:r>
            <a:r>
              <a:rPr lang="en-US" sz="2400" dirty="0" smtClean="0"/>
              <a:t>ain process within the active region</a:t>
            </a:r>
            <a:endParaRPr lang="en-US" sz="2400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2" t="41964" r="45785" b="29018"/>
          <a:stretch/>
        </p:blipFill>
        <p:spPr bwMode="auto">
          <a:xfrm>
            <a:off x="381000" y="2438400"/>
            <a:ext cx="3733800" cy="292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65" t="29922" r="21896" b="42623"/>
          <a:stretch/>
        </p:blipFill>
        <p:spPr bwMode="auto">
          <a:xfrm>
            <a:off x="4495800" y="2990182"/>
            <a:ext cx="3962400" cy="2643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0" t="15185" r="76185" b="77796"/>
          <a:stretch/>
        </p:blipFill>
        <p:spPr bwMode="auto">
          <a:xfrm>
            <a:off x="6400800" y="6146084"/>
            <a:ext cx="2537362" cy="558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83" t="51316" r="52578" b="38281"/>
          <a:stretch/>
        </p:blipFill>
        <p:spPr bwMode="auto">
          <a:xfrm>
            <a:off x="152400" y="5879830"/>
            <a:ext cx="540488" cy="824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61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 Lasers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Frequency doubling is often employed to produce a green laser output</a:t>
            </a:r>
          </a:p>
          <a:p>
            <a:pPr lvl="1"/>
            <a:r>
              <a:rPr lang="en-US" dirty="0" smtClean="0"/>
              <a:t>Requires accurate alignment within the laser</a:t>
            </a:r>
          </a:p>
          <a:p>
            <a:pPr lvl="1"/>
            <a:r>
              <a:rPr lang="en-US" dirty="0" smtClean="0"/>
              <a:t>Not very robust</a:t>
            </a:r>
          </a:p>
          <a:p>
            <a:r>
              <a:rPr lang="en-US" dirty="0" smtClean="0"/>
              <a:t>Current project looks to create a direct green laser</a:t>
            </a:r>
          </a:p>
          <a:p>
            <a:pPr lvl="1"/>
            <a:r>
              <a:rPr lang="en-US" dirty="0" smtClean="0"/>
              <a:t>Easier to </a:t>
            </a:r>
            <a:r>
              <a:rPr lang="en-US" dirty="0" smtClean="0"/>
              <a:t>build</a:t>
            </a:r>
          </a:p>
          <a:p>
            <a:pPr lvl="1"/>
            <a:r>
              <a:rPr lang="en-US" dirty="0" smtClean="0"/>
              <a:t>Very robust</a:t>
            </a:r>
            <a:endParaRPr lang="en-US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0" t="15185" r="76185" b="77796"/>
          <a:stretch/>
        </p:blipFill>
        <p:spPr bwMode="auto">
          <a:xfrm>
            <a:off x="6400800" y="6146084"/>
            <a:ext cx="2537362" cy="558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83" t="51316" r="52578" b="38281"/>
          <a:stretch/>
        </p:blipFill>
        <p:spPr bwMode="auto">
          <a:xfrm>
            <a:off x="152400" y="5879830"/>
            <a:ext cx="540488" cy="824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383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Q-Switching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Switching the </a:t>
            </a:r>
            <a:r>
              <a:rPr lang="en-US" dirty="0" smtClean="0"/>
              <a:t>quality factor, </a:t>
            </a:r>
            <a:r>
              <a:rPr lang="en-US" dirty="0" smtClean="0"/>
              <a:t>“</a:t>
            </a:r>
            <a:r>
              <a:rPr lang="en-US" dirty="0" smtClean="0"/>
              <a:t>Q” of </a:t>
            </a:r>
            <a:r>
              <a:rPr lang="en-US" dirty="0" smtClean="0"/>
              <a:t>the laser </a:t>
            </a:r>
            <a:r>
              <a:rPr lang="en-US" dirty="0" smtClean="0"/>
              <a:t>cavity such as changing reflectivity of mirrors</a:t>
            </a:r>
            <a:endParaRPr lang="en-US" dirty="0" smtClean="0"/>
          </a:p>
          <a:p>
            <a:r>
              <a:rPr lang="en-US" dirty="0" smtClean="0"/>
              <a:t>Bad cavity</a:t>
            </a:r>
          </a:p>
          <a:p>
            <a:pPr lvl="1"/>
            <a:r>
              <a:rPr lang="en-US" dirty="0" smtClean="0"/>
              <a:t>No lasing</a:t>
            </a:r>
          </a:p>
          <a:p>
            <a:pPr lvl="1"/>
            <a:r>
              <a:rPr lang="en-US" dirty="0" smtClean="0"/>
              <a:t>Build population inversion</a:t>
            </a:r>
          </a:p>
          <a:p>
            <a:r>
              <a:rPr lang="en-US" dirty="0" smtClean="0"/>
              <a:t>Good cavity</a:t>
            </a:r>
          </a:p>
          <a:p>
            <a:pPr lvl="1"/>
            <a:r>
              <a:rPr lang="en-US" dirty="0" smtClean="0"/>
              <a:t>High power pulsed output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83" t="35738" r="19597" b="45994"/>
          <a:stretch/>
        </p:blipFill>
        <p:spPr bwMode="auto">
          <a:xfrm>
            <a:off x="4833816" y="1676400"/>
            <a:ext cx="2876062" cy="212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07" t="35657" r="4054" b="46315"/>
          <a:stretch/>
        </p:blipFill>
        <p:spPr bwMode="auto">
          <a:xfrm>
            <a:off x="5105400" y="3798544"/>
            <a:ext cx="2754923" cy="217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0" t="15185" r="76185" b="77796"/>
          <a:stretch/>
        </p:blipFill>
        <p:spPr bwMode="auto">
          <a:xfrm>
            <a:off x="6400800" y="6146084"/>
            <a:ext cx="2537362" cy="558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83" t="51316" r="52578" b="38281"/>
          <a:stretch/>
        </p:blipFill>
        <p:spPr bwMode="auto">
          <a:xfrm>
            <a:off x="152400" y="5879830"/>
            <a:ext cx="540488" cy="824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5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6857</TotalTime>
  <Words>585</Words>
  <Application>Microsoft Office PowerPoint</Application>
  <PresentationFormat>On-screen Show (4:3)</PresentationFormat>
  <Paragraphs>169</Paragraphs>
  <Slides>20</Slides>
  <Notes>17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Clarity</vt:lpstr>
      <vt:lpstr>Simulation of Material Characteristics and Laser Performance of Q-Switched Quantum Well Semiconductor Lasers</vt:lpstr>
      <vt:lpstr>Outline</vt:lpstr>
      <vt:lpstr>Project Motivation</vt:lpstr>
      <vt:lpstr>What is a LASER?</vt:lpstr>
      <vt:lpstr>What is a LASER?</vt:lpstr>
      <vt:lpstr>Quantum Well</vt:lpstr>
      <vt:lpstr>Semiconductor Quantum Well Laser</vt:lpstr>
      <vt:lpstr>Green Lasers</vt:lpstr>
      <vt:lpstr>Q-Switching</vt:lpstr>
      <vt:lpstr>Q-Switching</vt:lpstr>
      <vt:lpstr>Semiconductor Model</vt:lpstr>
      <vt:lpstr>Semiconductor Model</vt:lpstr>
      <vt:lpstr>Simulation Results, Q-Switching</vt:lpstr>
      <vt:lpstr>Simulation Results, Q-Switching</vt:lpstr>
      <vt:lpstr>Next Steps</vt:lpstr>
      <vt:lpstr>Summary</vt:lpstr>
      <vt:lpstr>Additional Slides</vt:lpstr>
      <vt:lpstr>Simulation Parameters</vt:lpstr>
      <vt:lpstr>Simulation Parameters</vt:lpstr>
      <vt:lpstr>Material Selection: III-Nitride System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Simulation of Material Characteristics and Laser Performance of Q-Switched Quantum Well Semiconductor Lasers</dc:title>
  <dc:creator>Chardee</dc:creator>
  <cp:lastModifiedBy>Chardee</cp:lastModifiedBy>
  <cp:revision>56</cp:revision>
  <dcterms:created xsi:type="dcterms:W3CDTF">2015-03-24T22:48:37Z</dcterms:created>
  <dcterms:modified xsi:type="dcterms:W3CDTF">2015-04-04T02:53:27Z</dcterms:modified>
</cp:coreProperties>
</file>