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1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F8565-8094-8A44-9D51-8F7F80A9AEE7}" type="datetimeFigureOut">
              <a:rPr lang="en-US" smtClean="0"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9E532-9499-5541-B837-24904891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7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4B4DE-776E-0246-9662-5DC2A92BCBAF}" type="datetimeFigureOut">
              <a:rPr lang="en-US" smtClean="0"/>
              <a:t>4/3/15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1A32-1455-754E-A35B-0E702842A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F535-DC75-3349-B61C-BF5CA0CC8BC7}" type="datetime1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3C61-09C7-B742-BD9D-0B6FF94E647C}" type="datetime1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2A71-CC7B-2E49-A3C5-625C7573A10A}" type="datetime1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2D1-9879-0C46-BC25-E084588D9E5D}" type="datetime1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E5E8-1339-6A41-B855-688701C40ABD}" type="datetime1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871B1-E6CD-EB4E-833C-909A65B38E85}" type="datetime1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3956-7CB3-2E43-A65E-8470E0D30F8F}" type="datetime1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CFD4-0029-4043-9987-4A169D643D9B}" type="datetime1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73D-BAC9-CD4A-BD8B-D42D23F25436}" type="datetime1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576B-FF74-DD40-82FF-7C5C0BB79189}" type="datetime1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D2EA-8E7B-E94C-8BC8-CD93A017322A}" type="datetime1">
              <a:rPr lang="en-US" smtClean="0"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4DE7-CB9A-CD45-9401-A090ABA824BC}" type="datetime1">
              <a:rPr lang="en-US" smtClean="0"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6DF6-BC36-CE4F-82C3-7410B9DFF876}" type="datetime1">
              <a:rPr lang="en-US" smtClean="0"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C8F7-35B1-2145-8AF1-CB3E94B110B2}" type="datetime1">
              <a:rPr lang="en-US" smtClean="0"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B83A965-C4D7-2942-89E2-FA384A6F6208}" type="datetime1">
              <a:rPr lang="en-US" smtClean="0"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C5ABAC5-D293-EB4E-97FE-50884EE7399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  <p:sldLayoutId id="2147484723" r:id="rId12"/>
    <p:sldLayoutId id="2147484724" r:id="rId13"/>
    <p:sldLayoutId id="2147484725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4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4" Type="http://schemas.openxmlformats.org/officeDocument/2006/relationships/image" Target="../media/image20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5915"/>
            <a:ext cx="7772400" cy="2120623"/>
          </a:xfrm>
        </p:spPr>
        <p:txBody>
          <a:bodyPr>
            <a:normAutofit fontScale="90000"/>
          </a:bodyPr>
          <a:lstStyle/>
          <a:p>
            <a:pPr algn="l"/>
            <a:r>
              <a:rPr lang="en-US" sz="4500" dirty="0" smtClean="0"/>
              <a:t>Two-Dimensional Patterning of Nanoparticle Thin Films from </a:t>
            </a:r>
            <a:r>
              <a:rPr lang="en-US" sz="4500" i="1" dirty="0" smtClean="0"/>
              <a:t>in situ </a:t>
            </a:r>
            <a:r>
              <a:rPr lang="en-US" sz="4500" dirty="0" smtClean="0"/>
              <a:t>Microreactors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1425"/>
            <a:ext cx="7772400" cy="139428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dirty="0" smtClean="0"/>
              <a:t>Jonathan </a:t>
            </a:r>
            <a:r>
              <a:rPr lang="en-US" sz="3000" dirty="0" smtClean="0"/>
              <a:t>Dwyer</a:t>
            </a:r>
          </a:p>
          <a:p>
            <a:pPr algn="l"/>
            <a:r>
              <a:rPr lang="en-US" sz="3000" dirty="0" smtClean="0"/>
              <a:t>Arizona Space Grant Symposium</a:t>
            </a:r>
            <a:endParaRPr lang="en-US" sz="3000" dirty="0"/>
          </a:p>
          <a:p>
            <a:pPr algn="l"/>
            <a:r>
              <a:rPr lang="en-US" sz="3000" dirty="0" smtClean="0"/>
              <a:t>April 18, 2015</a:t>
            </a:r>
            <a:endParaRPr lang="en-US" sz="3000" dirty="0"/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64125"/>
            <a:ext cx="188009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asa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59" y="5064126"/>
            <a:ext cx="1871441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ZSGC Logo_30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27" y="5064125"/>
            <a:ext cx="1034960" cy="16017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NASA Space Grant</a:t>
            </a:r>
          </a:p>
          <a:p>
            <a:r>
              <a:rPr lang="en-US" sz="3000" dirty="0" smtClean="0"/>
              <a:t>Dr. Anthony Muscat</a:t>
            </a:r>
          </a:p>
          <a:p>
            <a:r>
              <a:rPr lang="en-US" sz="3000" dirty="0" smtClean="0"/>
              <a:t>Lance Hubbard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3" descr="IMG_09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80" y="1550894"/>
            <a:ext cx="3806134" cy="37872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29" y="5418353"/>
            <a:ext cx="806083" cy="12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Deposit metal lines in a pattern without etching to make an electronic device</a:t>
            </a:r>
          </a:p>
          <a:p>
            <a:r>
              <a:rPr lang="en-US" sz="3000" dirty="0" smtClean="0"/>
              <a:t>Does </a:t>
            </a:r>
            <a:r>
              <a:rPr lang="en-US" sz="3000" dirty="0"/>
              <a:t>not require an applied voltage to the deposition </a:t>
            </a:r>
            <a:r>
              <a:rPr lang="en-US" sz="3000" dirty="0" smtClean="0"/>
              <a:t>surface</a:t>
            </a:r>
          </a:p>
          <a:p>
            <a:r>
              <a:rPr lang="en-US" sz="3000" dirty="0"/>
              <a:t>Reduces cost to plate surfaces with thin layer of a </a:t>
            </a:r>
            <a:r>
              <a:rPr lang="en-US" sz="3000" dirty="0" smtClean="0"/>
              <a:t>metal</a:t>
            </a:r>
          </a:p>
          <a:p>
            <a:r>
              <a:rPr lang="en-US" sz="3000" dirty="0" smtClean="0"/>
              <a:t>Seed layer for 2-D electroplating</a:t>
            </a:r>
            <a:endParaRPr lang="en-US" sz="3000" dirty="0"/>
          </a:p>
          <a:p>
            <a:endParaRPr lang="en-US" sz="3000" dirty="0" smtClean="0"/>
          </a:p>
          <a:p>
            <a:endParaRPr lang="en-US" sz="25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ZSGC Logo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29" y="5418353"/>
            <a:ext cx="806083" cy="12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8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50894"/>
            <a:ext cx="4550540" cy="425702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Nanoparticle Synthesis</a:t>
            </a:r>
          </a:p>
          <a:p>
            <a:pPr lvl="1"/>
            <a:r>
              <a:rPr lang="en-US" sz="2500" dirty="0" smtClean="0"/>
              <a:t>Modified </a:t>
            </a:r>
            <a:r>
              <a:rPr lang="en-US" sz="2500" dirty="0" err="1" smtClean="0"/>
              <a:t>Polyol</a:t>
            </a:r>
            <a:r>
              <a:rPr lang="en-US" sz="2500" dirty="0" smtClean="0"/>
              <a:t> Method</a:t>
            </a:r>
          </a:p>
          <a:p>
            <a:r>
              <a:rPr lang="en-US" sz="3000" dirty="0" smtClean="0"/>
              <a:t>Deposit thin </a:t>
            </a:r>
            <a:r>
              <a:rPr lang="en-US" sz="3000" dirty="0"/>
              <a:t>f</a:t>
            </a:r>
            <a:r>
              <a:rPr lang="en-US" sz="3000" dirty="0" smtClean="0"/>
              <a:t>ilms using metal </a:t>
            </a:r>
            <a:r>
              <a:rPr lang="en-US" sz="3000" dirty="0"/>
              <a:t>n</a:t>
            </a:r>
            <a:r>
              <a:rPr lang="en-US" sz="3000" dirty="0" smtClean="0"/>
              <a:t>anoparticles</a:t>
            </a:r>
          </a:p>
          <a:p>
            <a:r>
              <a:rPr lang="en-US" sz="3000" dirty="0" smtClean="0"/>
              <a:t>Scanning </a:t>
            </a:r>
            <a:r>
              <a:rPr lang="en-US" sz="3000" dirty="0"/>
              <a:t>e</a:t>
            </a:r>
            <a:r>
              <a:rPr lang="en-US" sz="3000" dirty="0" smtClean="0"/>
              <a:t>lectron </a:t>
            </a:r>
            <a:r>
              <a:rPr lang="en-US" sz="3000" dirty="0"/>
              <a:t>m</a:t>
            </a:r>
            <a:r>
              <a:rPr lang="en-US" sz="3000" dirty="0" smtClean="0"/>
              <a:t>icroscope (SEM)</a:t>
            </a:r>
          </a:p>
          <a:p>
            <a:pPr marL="0" indent="0">
              <a:buNone/>
            </a:pPr>
            <a:endParaRPr lang="en-US" sz="2300" dirty="0"/>
          </a:p>
        </p:txBody>
      </p:sp>
      <p:pic>
        <p:nvPicPr>
          <p:cNvPr id="6" name="Picture 5" descr="11290213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6" t="14999" r="25938" b="31250"/>
          <a:stretch>
            <a:fillRect/>
          </a:stretch>
        </p:blipFill>
        <p:spPr bwMode="auto">
          <a:xfrm>
            <a:off x="5585788" y="1550894"/>
            <a:ext cx="1538491" cy="147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29" y="3402541"/>
            <a:ext cx="3703184" cy="18341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8285" y="5284787"/>
            <a:ext cx="3423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http://</a:t>
            </a:r>
            <a:r>
              <a:rPr lang="nl-NL" dirty="0" err="1" smtClean="0"/>
              <a:t>patentimages.storage.googleapis.com</a:t>
            </a:r>
            <a:r>
              <a:rPr lang="nl-NL" dirty="0" smtClean="0"/>
              <a:t>/US20120187373A1/US20120187373A1-20120726-C00001.png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AZSGC Logo_30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29" y="5418353"/>
            <a:ext cx="806083" cy="12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PDMS </a:t>
            </a:r>
            <a:r>
              <a:rPr lang="en-US" sz="4000" dirty="0" err="1" smtClean="0"/>
              <a:t>Microreactor</a:t>
            </a:r>
            <a:r>
              <a:rPr lang="en-US" sz="4000" dirty="0" smtClean="0"/>
              <a:t> from Si Mold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5135"/>
            <a:ext cx="7770813" cy="1956757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Patterned Silicon with Microfeatures</a:t>
            </a:r>
          </a:p>
          <a:p>
            <a:r>
              <a:rPr lang="en-US" sz="2500" dirty="0" err="1" smtClean="0"/>
              <a:t>P</a:t>
            </a:r>
            <a:r>
              <a:rPr lang="en-US" sz="2500" dirty="0" err="1" smtClean="0"/>
              <a:t>olydimethoxysilane</a:t>
            </a:r>
            <a:r>
              <a:rPr lang="en-US" sz="2500" dirty="0"/>
              <a:t> </a:t>
            </a:r>
            <a:r>
              <a:rPr lang="en-US" sz="2500" dirty="0" smtClean="0"/>
              <a:t>(PDMS)</a:t>
            </a:r>
            <a:endParaRPr lang="en-US" sz="2500" dirty="0" smtClean="0"/>
          </a:p>
          <a:p>
            <a:r>
              <a:rPr lang="en-US" sz="2500" dirty="0" smtClean="0"/>
              <a:t>Polyethylene</a:t>
            </a:r>
            <a:r>
              <a:rPr lang="en-US" sz="2500" dirty="0"/>
              <a:t> </a:t>
            </a:r>
            <a:r>
              <a:rPr lang="en-US" sz="2500" dirty="0" smtClean="0"/>
              <a:t>(PE)</a:t>
            </a: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4" name="Picture 3" descr="Screen Shot 2015-03-25 at 5.3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166" y="1624403"/>
            <a:ext cx="2209415" cy="4270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7844" y="1640083"/>
            <a:ext cx="752528" cy="5237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7844" y="2856976"/>
            <a:ext cx="768206" cy="6082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23464" y="3667936"/>
            <a:ext cx="411999" cy="8321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27844" y="4656932"/>
            <a:ext cx="611429" cy="470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84621" y="4574133"/>
            <a:ext cx="611429" cy="470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4621" y="4766694"/>
            <a:ext cx="533041" cy="3606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0407" y="4656932"/>
            <a:ext cx="1708866" cy="470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30407" y="3951337"/>
            <a:ext cx="1505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55390" y="2856977"/>
            <a:ext cx="783883" cy="373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MG_09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07" y="1310608"/>
            <a:ext cx="1629680" cy="1530688"/>
          </a:xfrm>
          <a:prstGeom prst="rect">
            <a:avLst/>
          </a:prstGeom>
        </p:spPr>
      </p:pic>
      <p:pic>
        <p:nvPicPr>
          <p:cNvPr id="26" name="Picture 25" descr="IMG_08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94" y="5001892"/>
            <a:ext cx="3120385" cy="158955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4</a:t>
            </a:fld>
            <a:endParaRPr lang="en-US"/>
          </a:p>
        </p:txBody>
      </p:sp>
      <p:pic>
        <p:nvPicPr>
          <p:cNvPr id="17" name="Picture 16" descr="AZSGC Logo_300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43884"/>
            <a:ext cx="806083" cy="12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5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8800"/>
            <a:ext cx="7770813" cy="425702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Silicon</a:t>
            </a:r>
          </a:p>
          <a:p>
            <a:r>
              <a:rPr lang="en-US" sz="2500" dirty="0" err="1" smtClean="0"/>
              <a:t>Aminopropyltrimethoxisilane</a:t>
            </a:r>
            <a:r>
              <a:rPr lang="en-US" sz="2500" dirty="0"/>
              <a:t> </a:t>
            </a:r>
            <a:r>
              <a:rPr lang="en-US" sz="2500" dirty="0" smtClean="0"/>
              <a:t>(APTMS)</a:t>
            </a:r>
          </a:p>
          <a:p>
            <a:r>
              <a:rPr lang="en-US" sz="2500" dirty="0"/>
              <a:t>Copper Nanoparticles</a:t>
            </a:r>
          </a:p>
          <a:p>
            <a:r>
              <a:rPr lang="en-US" sz="2500" dirty="0" smtClean="0"/>
              <a:t>PE Mold</a:t>
            </a:r>
          </a:p>
          <a:p>
            <a:r>
              <a:rPr lang="en-US" sz="2500" dirty="0" smtClean="0"/>
              <a:t>Heat</a:t>
            </a:r>
          </a:p>
        </p:txBody>
      </p:sp>
      <p:pic>
        <p:nvPicPr>
          <p:cNvPr id="4" name="Picture 3" descr="IMG_09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8795" y="2763008"/>
            <a:ext cx="2822438" cy="2116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61785"/>
            <a:ext cx="4108726" cy="143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796885"/>
            <a:ext cx="3925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www.sigmaaldrich.com</a:t>
            </a:r>
            <a:r>
              <a:rPr lang="en-US" dirty="0" smtClean="0"/>
              <a:t>/catalog/product/</a:t>
            </a:r>
            <a:r>
              <a:rPr lang="en-US" dirty="0" err="1" smtClean="0"/>
              <a:t>aldrich</a:t>
            </a:r>
            <a:r>
              <a:rPr lang="en-US" dirty="0" smtClean="0"/>
              <a:t>/281778?lang=</a:t>
            </a:r>
            <a:r>
              <a:rPr lang="en-US" dirty="0" err="1" smtClean="0"/>
              <a:t>en&amp;region</a:t>
            </a:r>
            <a:r>
              <a:rPr lang="en-US" dirty="0" smtClean="0"/>
              <a:t>=US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AZSGC Logo_300d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29" y="5418353"/>
            <a:ext cx="806083" cy="12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Print Metal with </a:t>
            </a:r>
            <a:r>
              <a:rPr lang="en-US" dirty="0" err="1" smtClean="0"/>
              <a:t>Microreactor</a:t>
            </a:r>
            <a:endParaRPr lang="en-US" dirty="0"/>
          </a:p>
        </p:txBody>
      </p:sp>
      <p:pic>
        <p:nvPicPr>
          <p:cNvPr id="4" name="Content Placeholder 3" descr="Screen Shot 2015-03-25 at 5.42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" b="5617"/>
          <a:stretch>
            <a:fillRect/>
          </a:stretch>
        </p:blipFill>
        <p:spPr>
          <a:xfrm>
            <a:off x="1499958" y="1714500"/>
            <a:ext cx="6138184" cy="386057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29" y="5418353"/>
            <a:ext cx="806083" cy="12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0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croreactor 1 5 micron wide lines_q0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4" y="3265394"/>
            <a:ext cx="3794125" cy="3238500"/>
          </a:xfrm>
          <a:prstGeom prst="rect">
            <a:avLst/>
          </a:prstGeom>
        </p:spPr>
      </p:pic>
      <p:pic>
        <p:nvPicPr>
          <p:cNvPr id="8" name="Picture 7" descr="microreactor 1 5 micron wide lines_q07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3265393"/>
            <a:ext cx="3689875" cy="3238501"/>
          </a:xfrm>
          <a:prstGeom prst="rect">
            <a:avLst/>
          </a:prstGeom>
        </p:spPr>
      </p:pic>
      <p:pic>
        <p:nvPicPr>
          <p:cNvPr id="9" name="Picture 8" descr="microreactor 1 5 micron wide lines_q02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022"/>
            <a:ext cx="4572000" cy="3144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37350" y="1096174"/>
            <a:ext cx="637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PE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9407" y="85467"/>
            <a:ext cx="15176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Cu </a:t>
            </a:r>
          </a:p>
          <a:p>
            <a:r>
              <a:rPr lang="en-US" sz="2500" dirty="0" smtClean="0"/>
              <a:t>Nano-particles</a:t>
            </a:r>
            <a:endParaRPr lang="en-US" sz="2500" dirty="0"/>
          </a:p>
        </p:txBody>
      </p:sp>
      <p:sp>
        <p:nvSpPr>
          <p:cNvPr id="12" name="Frame 11"/>
          <p:cNvSpPr/>
          <p:nvPr/>
        </p:nvSpPr>
        <p:spPr>
          <a:xfrm flipV="1">
            <a:off x="3468683" y="1904999"/>
            <a:ext cx="238127" cy="174625"/>
          </a:xfrm>
          <a:prstGeom prst="fram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ame 16"/>
          <p:cNvSpPr/>
          <p:nvPr/>
        </p:nvSpPr>
        <p:spPr>
          <a:xfrm flipV="1">
            <a:off x="3986209" y="1905000"/>
            <a:ext cx="238127" cy="174625"/>
          </a:xfrm>
          <a:prstGeom prst="fram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96334" y="2079624"/>
            <a:ext cx="3172350" cy="1217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06810" y="2079625"/>
            <a:ext cx="279399" cy="12175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86209" y="2079625"/>
            <a:ext cx="1109665" cy="12175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24336" y="2079624"/>
            <a:ext cx="4665663" cy="1304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047998" y="121023"/>
            <a:ext cx="1176338" cy="2724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327522" y="121023"/>
            <a:ext cx="1276353" cy="2724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47998" y="121023"/>
            <a:ext cx="12795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224336" y="2845173"/>
            <a:ext cx="13795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603875" y="1243827"/>
            <a:ext cx="637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PE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1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croreactor 1 5 micron wide lines_q8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222250"/>
            <a:ext cx="4572000" cy="3206750"/>
          </a:xfrm>
          <a:prstGeom prst="rect">
            <a:avLst/>
          </a:prstGeom>
        </p:spPr>
      </p:pic>
      <p:pic>
        <p:nvPicPr>
          <p:cNvPr id="5" name="Picture 4" descr="microreactor 1 5 micron wide lines_q9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6" y="3429000"/>
            <a:ext cx="4048125" cy="3163094"/>
          </a:xfrm>
          <a:prstGeom prst="rect">
            <a:avLst/>
          </a:prstGeom>
        </p:spPr>
      </p:pic>
      <p:pic>
        <p:nvPicPr>
          <p:cNvPr id="6" name="Picture 5" descr="microreactor 1 5 micron wide lines_q94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87" y="3429000"/>
            <a:ext cx="4021667" cy="314325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 flipV="1">
            <a:off x="4328583" y="1905000"/>
            <a:ext cx="238127" cy="174625"/>
          </a:xfrm>
          <a:prstGeom prst="fram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rame 7"/>
          <p:cNvSpPr/>
          <p:nvPr/>
        </p:nvSpPr>
        <p:spPr>
          <a:xfrm flipV="1">
            <a:off x="4794250" y="1918933"/>
            <a:ext cx="238127" cy="174625"/>
          </a:xfrm>
          <a:prstGeom prst="fram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06916" y="2079624"/>
            <a:ext cx="4021668" cy="1349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328583" y="2079624"/>
            <a:ext cx="238128" cy="1349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94250" y="2093558"/>
            <a:ext cx="71437" cy="1335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5032377" y="2093559"/>
            <a:ext cx="3854977" cy="1335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3552" y="1231783"/>
            <a:ext cx="637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PE</a:t>
            </a:r>
            <a:endParaRPr lang="en-US" sz="2500" dirty="0"/>
          </a:p>
        </p:txBody>
      </p:sp>
      <p:sp>
        <p:nvSpPr>
          <p:cNvPr id="21" name="TextBox 20"/>
          <p:cNvSpPr txBox="1"/>
          <p:nvPr/>
        </p:nvSpPr>
        <p:spPr>
          <a:xfrm>
            <a:off x="2770979" y="254000"/>
            <a:ext cx="14128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Copper </a:t>
            </a:r>
          </a:p>
          <a:p>
            <a:r>
              <a:rPr lang="en-US" sz="2500" dirty="0" smtClean="0"/>
              <a:t>Nano-particles</a:t>
            </a:r>
            <a:endParaRPr lang="en-US" sz="2500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2317750" y="539750"/>
            <a:ext cx="1318417" cy="24348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832887" y="222250"/>
            <a:ext cx="1270928" cy="27523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2354" y="1708837"/>
            <a:ext cx="6376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PE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8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Deposited copper nanoparticle </a:t>
            </a:r>
            <a:r>
              <a:rPr lang="en-US" sz="3000" dirty="0"/>
              <a:t>wires </a:t>
            </a:r>
            <a:r>
              <a:rPr lang="en-US" sz="3000" dirty="0" smtClean="0"/>
              <a:t>in a pattern</a:t>
            </a:r>
          </a:p>
          <a:p>
            <a:pPr lvl="1"/>
            <a:r>
              <a:rPr lang="en-US" sz="2800" dirty="0" smtClean="0"/>
              <a:t>10</a:t>
            </a:r>
            <a:r>
              <a:rPr lang="en-US" sz="2800" dirty="0"/>
              <a:t>-20 nm </a:t>
            </a:r>
            <a:r>
              <a:rPr lang="en-US" sz="2800" dirty="0" smtClean="0"/>
              <a:t>thick</a:t>
            </a:r>
          </a:p>
          <a:p>
            <a:pPr lvl="1"/>
            <a:r>
              <a:rPr lang="en-US" sz="2800" dirty="0" smtClean="0"/>
              <a:t>micron-scale widths</a:t>
            </a:r>
          </a:p>
          <a:p>
            <a:r>
              <a:rPr lang="en-US" sz="3000" dirty="0" smtClean="0"/>
              <a:t>Useful for seed layer to electroplate </a:t>
            </a:r>
            <a:r>
              <a:rPr lang="en-US" sz="3000" dirty="0" smtClean="0"/>
              <a:t>onto </a:t>
            </a:r>
            <a:r>
              <a:rPr lang="en-US" sz="3000" dirty="0"/>
              <a:t>for thicker film </a:t>
            </a:r>
            <a:r>
              <a:rPr lang="en-US" sz="3000" dirty="0" smtClean="0"/>
              <a:t>growth</a:t>
            </a:r>
            <a:endParaRPr lang="en-US" sz="3000" dirty="0" smtClean="0"/>
          </a:p>
          <a:p>
            <a:r>
              <a:rPr lang="en-US" sz="3000" dirty="0" smtClean="0"/>
              <a:t>Patent disclosure submitted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ABAC5-D293-EB4E-97FE-50884EE7399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ZSGC Logo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29" y="5418353"/>
            <a:ext cx="806083" cy="124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26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10392</TotalTime>
  <Words>219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Story</vt:lpstr>
      <vt:lpstr>Two-Dimensional Patterning of Nanoparticle Thin Films from in situ Microreactors</vt:lpstr>
      <vt:lpstr>Why Do We Care</vt:lpstr>
      <vt:lpstr>Background Information</vt:lpstr>
      <vt:lpstr>PDMS Microreactor from Si Mold</vt:lpstr>
      <vt:lpstr>Fabrication</vt:lpstr>
      <vt:lpstr>Print Metal with Microreactor</vt:lpstr>
      <vt:lpstr>PowerPoint Presentation</vt:lpstr>
      <vt:lpstr>PowerPoint Presentation</vt:lpstr>
      <vt:lpstr>Project Results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Dwyer</dc:creator>
  <cp:lastModifiedBy>Jonathan Dwyer</cp:lastModifiedBy>
  <cp:revision>50</cp:revision>
  <dcterms:created xsi:type="dcterms:W3CDTF">2015-03-26T00:40:46Z</dcterms:created>
  <dcterms:modified xsi:type="dcterms:W3CDTF">2015-04-03T22:40:00Z</dcterms:modified>
</cp:coreProperties>
</file>