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256" r:id="rId2"/>
    <p:sldId id="260" r:id="rId3"/>
    <p:sldId id="270" r:id="rId4"/>
    <p:sldId id="257" r:id="rId5"/>
    <p:sldId id="266" r:id="rId6"/>
    <p:sldId id="265" r:id="rId7"/>
    <p:sldId id="262" r:id="rId8"/>
    <p:sldId id="267" r:id="rId9"/>
    <p:sldId id="271" r:id="rId10"/>
    <p:sldId id="272" r:id="rId11"/>
    <p:sldId id="26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5" autoAdjust="0"/>
    <p:restoredTop sz="71596" autoAdjust="0"/>
  </p:normalViewPr>
  <p:slideViewPr>
    <p:cSldViewPr>
      <p:cViewPr>
        <p:scale>
          <a:sx n="60" d="100"/>
          <a:sy n="60" d="100"/>
        </p:scale>
        <p:origin x="-43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5892C1-E5BD-7F4C-920A-223CCC635975}" type="datetimeFigureOut">
              <a:rPr lang="en-US" smtClean="0"/>
              <a:t>4/3/2015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339A1E-81E6-3946-9D53-387F714A35EB}" type="slidenum">
              <a:rPr lang="en-US" smtClean="0"/>
              <a:t>‹#›</a:t>
            </a:fld>
            <a:endParaRPr lang="en-US"/>
          </a:p>
        </p:txBody>
      </p:sp>
    </p:spTree>
    <p:extLst>
      <p:ext uri="{BB962C8B-B14F-4D97-AF65-F5344CB8AC3E}">
        <p14:creationId xmlns:p14="http://schemas.microsoft.com/office/powerpoint/2010/main" val="2051645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353AC-EEF0-40A0-BA4D-0EBFC423ED7E}" type="datetimeFigureOut">
              <a:rPr lang="en-US" smtClean="0"/>
              <a:t>4/3/2015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8A1D8-CEB2-44E3-87C7-C72654BDC5F2}" type="slidenum">
              <a:rPr lang="en-US" smtClean="0"/>
              <a:t>‹#›</a:t>
            </a:fld>
            <a:endParaRPr lang="en-US" dirty="0"/>
          </a:p>
        </p:txBody>
      </p:sp>
    </p:spTree>
    <p:extLst>
      <p:ext uri="{BB962C8B-B14F-4D97-AF65-F5344CB8AC3E}">
        <p14:creationId xmlns:p14="http://schemas.microsoft.com/office/powerpoint/2010/main" val="33749808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current method of thin metal films is chemical</a:t>
            </a:r>
            <a:r>
              <a:rPr lang="en-US" baseline="0" dirty="0" smtClean="0"/>
              <a:t> or physical vapor deposition, both of which are</a:t>
            </a:r>
            <a:r>
              <a:rPr lang="en-US" dirty="0" smtClean="0"/>
              <a:t> rather costly.</a:t>
            </a:r>
            <a:r>
              <a:rPr lang="en-US" baseline="0" dirty="0" smtClean="0"/>
              <a:t>  Layer by layer assembly would represent a low-cost alternative for the formation of thin metal films.  Gold is of interest because it is a highly conductive metal, albeit a rare and expensive one.  Thin layers minimize the amount of metal used without sacrificing conductivity.  This project focused on the assembly portion of the task at hand.</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2</a:t>
            </a:fld>
            <a:endParaRPr lang="en-US" dirty="0"/>
          </a:p>
        </p:txBody>
      </p:sp>
    </p:spTree>
    <p:extLst>
      <p:ext uri="{BB962C8B-B14F-4D97-AF65-F5344CB8AC3E}">
        <p14:creationId xmlns:p14="http://schemas.microsoft.com/office/powerpoint/2010/main" val="416611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Multilayered film growth clearly a possibility.  SEM analysis shows that multilayers are forming.  There</a:t>
            </a:r>
            <a:r>
              <a:rPr lang="en-US" baseline="0" dirty="0" smtClean="0"/>
              <a:t> are some issues with uniformity that we’d like to improve, but we’ve shown that on a variety of substrates we can get multilayer growth under these relatively mild process conditions, which is great.  A literature search has shown that the sintering temperature and time can have a significant impact on island formation; future work will take a look at optimal process conditions such as sinter temperature and linker molecule concentration.  Inhibition of the layering reaction may be of interest, as slowing down the layer formation may enable us to form a more continuous film.</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11</a:t>
            </a:fld>
            <a:endParaRPr lang="en-US" dirty="0"/>
          </a:p>
        </p:txBody>
      </p:sp>
    </p:spTree>
    <p:extLst>
      <p:ext uri="{BB962C8B-B14F-4D97-AF65-F5344CB8AC3E}">
        <p14:creationId xmlns:p14="http://schemas.microsoft.com/office/powerpoint/2010/main" val="25650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12</a:t>
            </a:fld>
            <a:endParaRPr lang="en-US" dirty="0"/>
          </a:p>
        </p:txBody>
      </p:sp>
    </p:spTree>
    <p:extLst>
      <p:ext uri="{BB962C8B-B14F-4D97-AF65-F5344CB8AC3E}">
        <p14:creationId xmlns:p14="http://schemas.microsoft.com/office/powerpoint/2010/main" val="336124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transmission electron microscopy</a:t>
            </a:r>
            <a:r>
              <a:rPr lang="en-US" baseline="0" dirty="0" smtClean="0"/>
              <a:t> (TEM) image of gold nanoparticles in solution, as prepared via the </a:t>
            </a:r>
            <a:r>
              <a:rPr lang="en-US" baseline="0" dirty="0" err="1" smtClean="0"/>
              <a:t>Brust</a:t>
            </a:r>
            <a:r>
              <a:rPr lang="en-US" baseline="0" dirty="0" smtClean="0"/>
              <a:t> process.  From this image the plot on the right was generated prior to when I began working on the project, but this shows that the diameter distribution of the nanoparticles formed is relatively </a:t>
            </a:r>
            <a:r>
              <a:rPr lang="en-US" baseline="0" dirty="0" err="1" smtClean="0"/>
              <a:t>monodisperse</a:t>
            </a:r>
            <a:r>
              <a:rPr lang="en-US" baseline="0" dirty="0" smtClean="0"/>
              <a:t>;  the average particle diameter is 10.3 nm, with little variation.  A </a:t>
            </a:r>
            <a:r>
              <a:rPr lang="en-US" baseline="0" dirty="0" err="1" smtClean="0"/>
              <a:t>monodisperse</a:t>
            </a:r>
            <a:r>
              <a:rPr lang="en-US" baseline="0" dirty="0" smtClean="0"/>
              <a:t> solution is preferred for applications and research such as this, as it eliminates some of the variability in testing.</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3</a:t>
            </a:fld>
            <a:endParaRPr lang="en-US"/>
          </a:p>
        </p:txBody>
      </p:sp>
    </p:spTree>
    <p:extLst>
      <p:ext uri="{BB962C8B-B14F-4D97-AF65-F5344CB8AC3E}">
        <p14:creationId xmlns:p14="http://schemas.microsoft.com/office/powerpoint/2010/main" val="108543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here is a much-simplified sketch of a</a:t>
            </a:r>
            <a:r>
              <a:rPr lang="en-US" baseline="0" dirty="0" smtClean="0"/>
              <a:t> stabilized gold nanoparticle as it might appear in the suspension, prepared according to the </a:t>
            </a:r>
            <a:r>
              <a:rPr lang="en-US" baseline="0" dirty="0" err="1" smtClean="0"/>
              <a:t>Brust</a:t>
            </a:r>
            <a:r>
              <a:rPr lang="en-US" baseline="0" dirty="0" smtClean="0"/>
              <a:t> procedure.  The particle is surrounded by amine groups that have a slight charge, and thus interact closely with the slightly-charged particle.  These bulky amine-terminated compounds prevent the nanoparticles from agglomerating and falling out of solution, effectively stabilizing them for extended periods of time.  Suspensions of these particles can be characterized via UV-vis absorbance and looking for specific peaks to indicate the presence of gold.  This spectra here from Jiang’s work is one such spectra, and shows the presence of gold nanoparticles.</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4</a:t>
            </a:fld>
            <a:endParaRPr lang="en-US"/>
          </a:p>
        </p:txBody>
      </p:sp>
    </p:spTree>
    <p:extLst>
      <p:ext uri="{BB962C8B-B14F-4D97-AF65-F5344CB8AC3E}">
        <p14:creationId xmlns:p14="http://schemas.microsoft.com/office/powerpoint/2010/main" val="166857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prepared our nanoparticle suspension, we begin the most crucial part of the project: the dip procedure.  Here we have a picture that details the method of layer.  We take whatever our substrate is to be (silicon with various seed layers being of interest) and dip it first in the nanoparticle suspension, then a cyclohexane wash, then in our “linker” solution, which in this case is </a:t>
            </a:r>
            <a:r>
              <a:rPr lang="en-US" baseline="0" dirty="0" err="1" smtClean="0"/>
              <a:t>ethanedithiol</a:t>
            </a:r>
            <a:r>
              <a:rPr lang="en-US" baseline="0" dirty="0" smtClean="0"/>
              <a:t>, or EDT, the structure of which is shown here.  </a:t>
            </a:r>
            <a:r>
              <a:rPr lang="en-US" baseline="0" dirty="0" err="1" smtClean="0"/>
              <a:t>Thiols</a:t>
            </a:r>
            <a:r>
              <a:rPr lang="en-US" baseline="0" dirty="0" smtClean="0"/>
              <a:t> (the sulfur-hydrogen bond you see) form a relatively strong bond with gold, so we use EDT to act as a sort of double-sided tape to form our layers of nanoparticles.  We repeat this cycle as many times as we like, and then sinter the substrate to remove the linker molecules and leave only the gold layers.</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5</a:t>
            </a:fld>
            <a:endParaRPr lang="en-US"/>
          </a:p>
        </p:txBody>
      </p:sp>
    </p:spTree>
    <p:extLst>
      <p:ext uri="{BB962C8B-B14F-4D97-AF65-F5344CB8AC3E}">
        <p14:creationId xmlns:p14="http://schemas.microsoft.com/office/powerpoint/2010/main" val="351441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substrates have different surface chemistries. </a:t>
            </a:r>
            <a:r>
              <a:rPr lang="en-US" baseline="0" dirty="0" smtClean="0"/>
              <a:t> Silicon wafers functionalized with self-assembled monolayers of APTMS or MPTMS were the original focus, but the project expanded to look at gold-on-copper deposition, given that metals tend to attract each other under these conditions.</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6</a:t>
            </a:fld>
            <a:endParaRPr lang="en-US"/>
          </a:p>
        </p:txBody>
      </p:sp>
    </p:spTree>
    <p:extLst>
      <p:ext uri="{BB962C8B-B14F-4D97-AF65-F5344CB8AC3E}">
        <p14:creationId xmlns:p14="http://schemas.microsoft.com/office/powerpoint/2010/main" val="4456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Scanning</a:t>
            </a:r>
            <a:r>
              <a:rPr lang="en-US" baseline="0" dirty="0" smtClean="0"/>
              <a:t> electron microscopy or SEM is the main method of analysis for these samples.  Shown here is the same sample, APTMS-functionalized silicon with 8 “dip cycles”, shown from a top-down perspective and a cross-sectional perspective.</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7</a:t>
            </a:fld>
            <a:endParaRPr lang="en-US"/>
          </a:p>
        </p:txBody>
      </p:sp>
    </p:spTree>
    <p:extLst>
      <p:ext uri="{BB962C8B-B14F-4D97-AF65-F5344CB8AC3E}">
        <p14:creationId xmlns:p14="http://schemas.microsoft.com/office/powerpoint/2010/main" val="229780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and 2 cycles of</a:t>
            </a:r>
            <a:r>
              <a:rPr lang="en-US" baseline="0" dirty="0" smtClean="0"/>
              <a:t> the 8 cycle test.  2 cycles shows the white specks that indicate gold particles, where 0 shows only mechanical defects.</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8</a:t>
            </a:fld>
            <a:endParaRPr lang="en-US"/>
          </a:p>
        </p:txBody>
      </p:sp>
    </p:spTree>
    <p:extLst>
      <p:ext uri="{BB962C8B-B14F-4D97-AF65-F5344CB8AC3E}">
        <p14:creationId xmlns:p14="http://schemas.microsoft.com/office/powerpoint/2010/main" val="424975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Cycles 4 through 6.</a:t>
            </a:r>
            <a:r>
              <a:rPr lang="en-US" baseline="0" dirty="0" smtClean="0"/>
              <a:t>  6 shows the layers underneath.</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9</a:t>
            </a:fld>
            <a:endParaRPr lang="en-US" dirty="0"/>
          </a:p>
        </p:txBody>
      </p:sp>
    </p:spTree>
    <p:extLst>
      <p:ext uri="{BB962C8B-B14F-4D97-AF65-F5344CB8AC3E}">
        <p14:creationId xmlns:p14="http://schemas.microsoft.com/office/powerpoint/2010/main" val="80014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Cycles 7 and 8.</a:t>
            </a:r>
            <a:endParaRPr lang="en-US" dirty="0"/>
          </a:p>
        </p:txBody>
      </p:sp>
      <p:sp>
        <p:nvSpPr>
          <p:cNvPr id="4" name="Slide Number Placeholder 3"/>
          <p:cNvSpPr>
            <a:spLocks noGrp="1"/>
          </p:cNvSpPr>
          <p:nvPr>
            <p:ph type="sldNum" sz="quarter" idx="10"/>
          </p:nvPr>
        </p:nvSpPr>
        <p:spPr/>
        <p:txBody>
          <a:bodyPr/>
          <a:lstStyle/>
          <a:p>
            <a:fld id="{9A78A1D8-CEB2-44E3-87C7-C72654BDC5F2}" type="slidenum">
              <a:rPr lang="en-US" smtClean="0"/>
              <a:t>10</a:t>
            </a:fld>
            <a:endParaRPr lang="en-US" dirty="0"/>
          </a:p>
        </p:txBody>
      </p:sp>
    </p:spTree>
    <p:extLst>
      <p:ext uri="{BB962C8B-B14F-4D97-AF65-F5344CB8AC3E}">
        <p14:creationId xmlns:p14="http://schemas.microsoft.com/office/powerpoint/2010/main" val="287023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F1E155-2039-DF48-AD13-2654238ABE8B}" type="datetime1">
              <a:rPr lang="en-US" smtClean="0"/>
              <a:t>4/3/2015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B771E-5C2A-D044-BA9C-2C231625B7D5}" type="datetime1">
              <a:rPr lang="en-US" smtClean="0"/>
              <a:t>4/3/2015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0F9FB-B14B-3D44-9F81-BEF62A31C320}" type="datetime1">
              <a:rPr lang="en-US" smtClean="0"/>
              <a:t>4/3/2015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A1C5A-BCA8-504F-80C7-5FF3276EECA0}" type="datetime1">
              <a:rPr lang="en-US" smtClean="0"/>
              <a:t>4/3/2015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E99880-8D56-9C43-9BDE-D0DEFFBA5CE4}" type="datetime1">
              <a:rPr lang="en-US" smtClean="0"/>
              <a:t>4/3/2015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92134E-38ED-C04C-936C-A25DFC05AF1A}" type="datetime1">
              <a:rPr lang="en-US" smtClean="0"/>
              <a:t>4/3/2015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6D902-5744-AA40-8100-10846E2EE62C}" type="datetime1">
              <a:rPr lang="en-US" smtClean="0"/>
              <a:t>4/3/2015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761095-DFA1-4747-8769-FCE7014C4F2E}" type="datetime1">
              <a:rPr lang="en-US" smtClean="0"/>
              <a:t>4/3/2015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A567C-EF8A-464E-91E2-C2422E7BF245}" type="datetime1">
              <a:rPr lang="en-US" smtClean="0"/>
              <a:t>4/3/2015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D9DE95-0C3A-481D-8C67-B1248280EAE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79B0C-92D5-F048-9440-FF406D77A15F}" type="datetime1">
              <a:rPr lang="en-US" smtClean="0"/>
              <a:t>4/3/2015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D9DE95-0C3A-481D-8C67-B1248280EAE6}"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F78E7-2AEA-F641-9F17-FB1BF0D3EA10}" type="datetime1">
              <a:rPr lang="en-US" smtClean="0"/>
              <a:t>4/3/2015</a:t>
            </a:fld>
            <a:endParaRPr lang="en-US" dirty="0"/>
          </a:p>
        </p:txBody>
      </p:sp>
      <p:sp>
        <p:nvSpPr>
          <p:cNvPr id="9" name="Slide Number Placeholder 8"/>
          <p:cNvSpPr>
            <a:spLocks noGrp="1"/>
          </p:cNvSpPr>
          <p:nvPr>
            <p:ph type="sldNum" sz="quarter" idx="11"/>
          </p:nvPr>
        </p:nvSpPr>
        <p:spPr/>
        <p:txBody>
          <a:bodyPr/>
          <a:lstStyle/>
          <a:p>
            <a:fld id="{D3D9DE95-0C3A-481D-8C67-B1248280EAE6}"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3D9DE95-0C3A-481D-8C67-B1248280EAE6}"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463D89-B340-724D-A2DD-6E8863D70466}" type="datetime1">
              <a:rPr lang="en-US" smtClean="0"/>
              <a:t>4/3/2015</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tif"/></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228" y="609600"/>
            <a:ext cx="7772400" cy="1470025"/>
          </a:xfrm>
        </p:spPr>
        <p:txBody>
          <a:bodyPr>
            <a:normAutofit/>
          </a:bodyPr>
          <a:lstStyle/>
          <a:p>
            <a:r>
              <a:rPr lang="en-US" sz="4000" dirty="0" smtClean="0"/>
              <a:t>Layer-by-Layer Assembly of Gold Nanoparticles into Monolayers</a:t>
            </a:r>
            <a:endParaRPr lang="en-US" sz="4000" dirty="0"/>
          </a:p>
        </p:txBody>
      </p:sp>
      <p:sp>
        <p:nvSpPr>
          <p:cNvPr id="3" name="Subtitle 2"/>
          <p:cNvSpPr>
            <a:spLocks noGrp="1"/>
          </p:cNvSpPr>
          <p:nvPr>
            <p:ph type="subTitle" idx="1"/>
          </p:nvPr>
        </p:nvSpPr>
        <p:spPr/>
        <p:txBody>
          <a:bodyPr>
            <a:noAutofit/>
          </a:bodyPr>
          <a:lstStyle/>
          <a:p>
            <a:r>
              <a:rPr lang="en-US" sz="2200" dirty="0" smtClean="0"/>
              <a:t>Daniel Witter</a:t>
            </a:r>
            <a:br>
              <a:rPr lang="en-US" sz="2200" dirty="0" smtClean="0"/>
            </a:br>
            <a:r>
              <a:rPr lang="en-US" sz="2200" dirty="0" smtClean="0"/>
              <a:t>Chemical Engineering </a:t>
            </a:r>
          </a:p>
          <a:p>
            <a:r>
              <a:rPr lang="en-US" sz="2200" dirty="0" smtClean="0"/>
              <a:t>U of A</a:t>
            </a:r>
            <a:endParaRPr lang="en-US" sz="2200" dirty="0"/>
          </a:p>
        </p:txBody>
      </p:sp>
      <p:pic>
        <p:nvPicPr>
          <p:cNvPr id="5" name="Picture 4"/>
          <p:cNvPicPr/>
          <p:nvPr/>
        </p:nvPicPr>
        <p:blipFill rotWithShape="1">
          <a:blip r:embed="rId2"/>
          <a:srcRect t="32429" b="45556"/>
          <a:stretch/>
        </p:blipFill>
        <p:spPr>
          <a:xfrm>
            <a:off x="3544" y="2286000"/>
            <a:ext cx="9144000" cy="1509823"/>
          </a:xfrm>
          <a:prstGeom prst="rect">
            <a:avLst/>
          </a:prstGeom>
        </p:spPr>
      </p:pic>
      <p:pic>
        <p:nvPicPr>
          <p:cNvPr id="6" name="Picture 9" descr="http://upload.wikimedia.org/wikipedia/commons/thumb/e/e4/University_of_Arizona_Block_A.svg/1000px-University_of_Arizona_Block_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81600"/>
            <a:ext cx="1757149" cy="1623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37" y="5257800"/>
            <a:ext cx="2284863" cy="147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145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Analysis – CVD Cu</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70248" y="3355848"/>
            <a:ext cx="4047744" cy="3035808"/>
          </a:xfrm>
        </p:spPr>
      </p:pic>
      <p:sp>
        <p:nvSpPr>
          <p:cNvPr id="4" name="Slide Number Placeholder 3"/>
          <p:cNvSpPr>
            <a:spLocks noGrp="1"/>
          </p:cNvSpPr>
          <p:nvPr>
            <p:ph type="sldNum" sz="quarter" idx="12"/>
          </p:nvPr>
        </p:nvSpPr>
        <p:spPr/>
        <p:txBody>
          <a:bodyPr/>
          <a:lstStyle/>
          <a:p>
            <a:fld id="{D3D9DE95-0C3A-481D-8C67-B1248280EAE6}" type="slidenum">
              <a:rPr lang="en-US" smtClean="0"/>
              <a:t>10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1371600"/>
            <a:ext cx="4047744" cy="3035808"/>
          </a:xfrm>
          <a:prstGeom prst="rect">
            <a:avLst/>
          </a:prstGeom>
        </p:spPr>
      </p:pic>
      <p:sp>
        <p:nvSpPr>
          <p:cNvPr id="7" name="TextBox 6"/>
          <p:cNvSpPr txBox="1"/>
          <p:nvPr/>
        </p:nvSpPr>
        <p:spPr>
          <a:xfrm>
            <a:off x="155448" y="4572000"/>
            <a:ext cx="2663952" cy="400110"/>
          </a:xfrm>
          <a:prstGeom prst="rect">
            <a:avLst/>
          </a:prstGeom>
          <a:noFill/>
        </p:spPr>
        <p:txBody>
          <a:bodyPr wrap="square" rtlCol="0">
            <a:spAutoFit/>
          </a:bodyPr>
          <a:lstStyle/>
          <a:p>
            <a:r>
              <a:rPr lang="en-US" sz="2000" dirty="0" smtClean="0"/>
              <a:t>7 cycles, top down</a:t>
            </a:r>
            <a:endParaRPr lang="en-US" sz="2000" dirty="0"/>
          </a:p>
        </p:txBody>
      </p:sp>
      <p:sp>
        <p:nvSpPr>
          <p:cNvPr id="8" name="TextBox 7"/>
          <p:cNvSpPr txBox="1"/>
          <p:nvPr/>
        </p:nvSpPr>
        <p:spPr>
          <a:xfrm>
            <a:off x="5943600" y="2889504"/>
            <a:ext cx="2362200" cy="400110"/>
          </a:xfrm>
          <a:prstGeom prst="rect">
            <a:avLst/>
          </a:prstGeom>
          <a:noFill/>
        </p:spPr>
        <p:txBody>
          <a:bodyPr wrap="square" rtlCol="0">
            <a:spAutoFit/>
          </a:bodyPr>
          <a:lstStyle/>
          <a:p>
            <a:pPr algn="r"/>
            <a:r>
              <a:rPr lang="en-US" sz="2000" dirty="0" smtClean="0"/>
              <a:t>8 cycles, top down</a:t>
            </a:r>
            <a:endParaRPr lang="en-US" sz="2000" dirty="0"/>
          </a:p>
        </p:txBody>
      </p:sp>
    </p:spTree>
    <p:extLst>
      <p:ext uri="{BB962C8B-B14F-4D97-AF65-F5344CB8AC3E}">
        <p14:creationId xmlns:p14="http://schemas.microsoft.com/office/powerpoint/2010/main" val="379071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p:txBody>
          <a:bodyPr>
            <a:normAutofit/>
          </a:bodyPr>
          <a:lstStyle/>
          <a:p>
            <a:r>
              <a:rPr lang="en-US" sz="2400" dirty="0" smtClean="0"/>
              <a:t>Demonstrated multilayer film growth</a:t>
            </a:r>
          </a:p>
          <a:p>
            <a:pPr lvl="1"/>
            <a:r>
              <a:rPr lang="en-US" sz="2400" dirty="0" smtClean="0"/>
              <a:t>Control film thickness</a:t>
            </a:r>
          </a:p>
          <a:p>
            <a:pPr lvl="1"/>
            <a:endParaRPr lang="en-US" sz="2400" dirty="0"/>
          </a:p>
          <a:p>
            <a:r>
              <a:rPr lang="en-US" sz="2400" dirty="0" smtClean="0"/>
              <a:t>Make further changes to process variables</a:t>
            </a:r>
          </a:p>
          <a:p>
            <a:pPr lvl="1"/>
            <a:r>
              <a:rPr lang="en-US" sz="2400" dirty="0" smtClean="0"/>
              <a:t>Sinter temperature and EDT concentration</a:t>
            </a:r>
          </a:p>
          <a:p>
            <a:endParaRPr lang="en-US" sz="2400" dirty="0"/>
          </a:p>
          <a:p>
            <a:r>
              <a:rPr lang="en-US" sz="2400" dirty="0" smtClean="0"/>
              <a:t>Inhibit the reaction and increase reaction time</a:t>
            </a:r>
          </a:p>
        </p:txBody>
      </p:sp>
      <p:sp>
        <p:nvSpPr>
          <p:cNvPr id="4" name="Slide Number Placeholder 3"/>
          <p:cNvSpPr>
            <a:spLocks noGrp="1"/>
          </p:cNvSpPr>
          <p:nvPr>
            <p:ph type="sldNum" sz="quarter" idx="12"/>
          </p:nvPr>
        </p:nvSpPr>
        <p:spPr/>
        <p:txBody>
          <a:bodyPr/>
          <a:lstStyle/>
          <a:p>
            <a:fld id="{D3D9DE95-0C3A-481D-8C67-B1248280EAE6}" type="slidenum">
              <a:rPr lang="en-US" smtClean="0"/>
              <a:t>11</a:t>
            </a:fld>
            <a:endParaRPr lang="en-US" dirty="0"/>
          </a:p>
        </p:txBody>
      </p:sp>
    </p:spTree>
    <p:extLst>
      <p:ext uri="{BB962C8B-B14F-4D97-AF65-F5344CB8AC3E}">
        <p14:creationId xmlns:p14="http://schemas.microsoft.com/office/powerpoint/2010/main" val="1168102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NASA Space Grant</a:t>
            </a:r>
          </a:p>
          <a:p>
            <a:pPr marL="0" indent="0">
              <a:buNone/>
            </a:pPr>
            <a:r>
              <a:rPr lang="en-US" sz="2800" dirty="0" smtClean="0"/>
              <a:t>Dr. Anthony Muscat</a:t>
            </a:r>
          </a:p>
          <a:p>
            <a:pPr marL="0" indent="0">
              <a:buNone/>
            </a:pPr>
            <a:r>
              <a:rPr lang="en-US" sz="2800" dirty="0" smtClean="0"/>
              <a:t>Lance Hubbard</a:t>
            </a:r>
          </a:p>
          <a:p>
            <a:pPr marL="0" indent="0">
              <a:buNone/>
            </a:pPr>
            <a:r>
              <a:rPr lang="en-US" sz="2800" dirty="0" smtClean="0"/>
              <a:t>Jefferson Lee</a:t>
            </a:r>
          </a:p>
          <a:p>
            <a:pPr marL="0" indent="0">
              <a:buNone/>
            </a:pPr>
            <a:r>
              <a:rPr lang="en-US" sz="2800" dirty="0" smtClean="0"/>
              <a:t>Charles “Alex” Page</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485667"/>
            <a:ext cx="2539683" cy="3390476"/>
          </a:xfrm>
          <a:prstGeom prst="rect">
            <a:avLst/>
          </a:prstGeom>
        </p:spPr>
      </p:pic>
      <p:sp>
        <p:nvSpPr>
          <p:cNvPr id="5" name="Slide Number Placeholder 4"/>
          <p:cNvSpPr>
            <a:spLocks noGrp="1"/>
          </p:cNvSpPr>
          <p:nvPr>
            <p:ph type="sldNum" sz="quarter" idx="12"/>
          </p:nvPr>
        </p:nvSpPr>
        <p:spPr/>
        <p:txBody>
          <a:bodyPr/>
          <a:lstStyle/>
          <a:p>
            <a:fld id="{D3D9DE95-0C3A-481D-8C67-B1248280EAE6}" type="slidenum">
              <a:rPr lang="en-US" smtClean="0"/>
              <a:t>12</a:t>
            </a:fld>
            <a:endParaRPr lang="en-US" dirty="0"/>
          </a:p>
        </p:txBody>
      </p:sp>
    </p:spTree>
    <p:extLst>
      <p:ext uri="{BB962C8B-B14F-4D97-AF65-F5344CB8AC3E}">
        <p14:creationId xmlns:p14="http://schemas.microsoft.com/office/powerpoint/2010/main" val="94891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t>Deposit thin film of gold with a desired thickness via layer-by-layer assembly</a:t>
            </a:r>
          </a:p>
          <a:p>
            <a:pPr lvl="1"/>
            <a:r>
              <a:rPr lang="en-US" sz="2200" dirty="0" smtClean="0"/>
              <a:t>Current methods are expensive and slow</a:t>
            </a:r>
          </a:p>
          <a:p>
            <a:pPr lvl="1"/>
            <a:r>
              <a:rPr lang="en-US" sz="2200" dirty="0" smtClean="0"/>
              <a:t>Deposit seed layer for electroplating</a:t>
            </a:r>
          </a:p>
          <a:p>
            <a:pPr lvl="2"/>
            <a:r>
              <a:rPr lang="en-US" sz="2200" dirty="0" smtClean="0"/>
              <a:t>Chemical or physical vapor deposition (CVD and PVD), or other vacuum techniques</a:t>
            </a:r>
          </a:p>
        </p:txBody>
      </p:sp>
      <p:sp>
        <p:nvSpPr>
          <p:cNvPr id="4" name="Slide Number Placeholder 3"/>
          <p:cNvSpPr>
            <a:spLocks noGrp="1"/>
          </p:cNvSpPr>
          <p:nvPr>
            <p:ph type="sldNum" sz="quarter" idx="12"/>
          </p:nvPr>
        </p:nvSpPr>
        <p:spPr/>
        <p:txBody>
          <a:bodyPr/>
          <a:lstStyle/>
          <a:p>
            <a:fld id="{D3D9DE95-0C3A-481D-8C67-B1248280EAE6}" type="slidenum">
              <a:rPr lang="en-US" smtClean="0"/>
              <a:t>2</a:t>
            </a:fld>
            <a:endParaRPr lang="en-US" dirty="0"/>
          </a:p>
        </p:txBody>
      </p:sp>
    </p:spTree>
    <p:extLst>
      <p:ext uri="{BB962C8B-B14F-4D97-AF65-F5344CB8AC3E}">
        <p14:creationId xmlns:p14="http://schemas.microsoft.com/office/powerpoint/2010/main" val="1976492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 Nanoparticle Characterization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2999"/>
            <a:ext cx="4483866" cy="335280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295401"/>
            <a:ext cx="4002805" cy="3200400"/>
          </a:xfrm>
          <a:prstGeom prst="rect">
            <a:avLst/>
          </a:prstGeom>
        </p:spPr>
      </p:pic>
      <p:sp>
        <p:nvSpPr>
          <p:cNvPr id="6" name="TextBox 5"/>
          <p:cNvSpPr txBox="1"/>
          <p:nvPr/>
        </p:nvSpPr>
        <p:spPr>
          <a:xfrm>
            <a:off x="685800" y="4786102"/>
            <a:ext cx="2667000" cy="707886"/>
          </a:xfrm>
          <a:prstGeom prst="rect">
            <a:avLst/>
          </a:prstGeom>
          <a:noFill/>
        </p:spPr>
        <p:txBody>
          <a:bodyPr wrap="square" rtlCol="0">
            <a:spAutoFit/>
          </a:bodyPr>
          <a:lstStyle/>
          <a:p>
            <a:r>
              <a:rPr lang="en-US" sz="2000" dirty="0" smtClean="0"/>
              <a:t>TEM image of Au NPs (Jiang, et al)</a:t>
            </a:r>
            <a:endParaRPr lang="en-US" sz="2000" dirty="0"/>
          </a:p>
        </p:txBody>
      </p:sp>
      <p:sp>
        <p:nvSpPr>
          <p:cNvPr id="7" name="TextBox 6"/>
          <p:cNvSpPr txBox="1"/>
          <p:nvPr/>
        </p:nvSpPr>
        <p:spPr>
          <a:xfrm>
            <a:off x="5410200" y="4495801"/>
            <a:ext cx="2971800" cy="1015663"/>
          </a:xfrm>
          <a:prstGeom prst="rect">
            <a:avLst/>
          </a:prstGeom>
          <a:noFill/>
        </p:spPr>
        <p:txBody>
          <a:bodyPr wrap="square" rtlCol="0">
            <a:spAutoFit/>
          </a:bodyPr>
          <a:lstStyle/>
          <a:p>
            <a:r>
              <a:rPr lang="en-US" sz="2000" dirty="0" smtClean="0"/>
              <a:t>Diameter distribution of Au NP suspension (Jiang, et al)</a:t>
            </a:r>
            <a:endParaRPr lang="en-US" sz="2000" dirty="0"/>
          </a:p>
        </p:txBody>
      </p:sp>
      <p:sp>
        <p:nvSpPr>
          <p:cNvPr id="3" name="Slide Number Placeholder 2"/>
          <p:cNvSpPr>
            <a:spLocks noGrp="1"/>
          </p:cNvSpPr>
          <p:nvPr>
            <p:ph type="sldNum" sz="quarter" idx="12"/>
          </p:nvPr>
        </p:nvSpPr>
        <p:spPr/>
        <p:txBody>
          <a:bodyPr/>
          <a:lstStyle/>
          <a:p>
            <a:fld id="{D3D9DE95-0C3A-481D-8C67-B1248280EAE6}" type="slidenum">
              <a:rPr lang="en-US" smtClean="0"/>
              <a:t>3</a:t>
            </a:fld>
            <a:endParaRPr lang="en-US" dirty="0"/>
          </a:p>
        </p:txBody>
      </p:sp>
    </p:spTree>
    <p:extLst>
      <p:ext uri="{BB962C8B-B14F-4D97-AF65-F5344CB8AC3E}">
        <p14:creationId xmlns:p14="http://schemas.microsoft.com/office/powerpoint/2010/main" val="46412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normAutofit fontScale="90000"/>
          </a:bodyPr>
          <a:lstStyle/>
          <a:p>
            <a:r>
              <a:rPr lang="en-US" dirty="0" smtClean="0"/>
              <a:t>Gold Nanoparticle Characterization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456" y="1244878"/>
            <a:ext cx="3403601" cy="2926056"/>
          </a:xfrm>
        </p:spPr>
      </p:pic>
      <p:sp>
        <p:nvSpPr>
          <p:cNvPr id="6" name="TextBox 5"/>
          <p:cNvSpPr txBox="1"/>
          <p:nvPr/>
        </p:nvSpPr>
        <p:spPr>
          <a:xfrm>
            <a:off x="446314" y="4218915"/>
            <a:ext cx="3410857" cy="707886"/>
          </a:xfrm>
          <a:prstGeom prst="rect">
            <a:avLst/>
          </a:prstGeom>
          <a:noFill/>
        </p:spPr>
        <p:txBody>
          <a:bodyPr wrap="square" rtlCol="0">
            <a:spAutoFit/>
          </a:bodyPr>
          <a:lstStyle/>
          <a:p>
            <a:r>
              <a:rPr lang="en-US" sz="2000" dirty="0" smtClean="0"/>
              <a:t>Amine-stabilized gold nanoparticle in solution</a:t>
            </a:r>
            <a:endParaRPr 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171" y="1330977"/>
            <a:ext cx="4515481" cy="3534269"/>
          </a:xfrm>
          <a:prstGeom prst="rect">
            <a:avLst/>
          </a:prstGeom>
        </p:spPr>
      </p:pic>
      <p:sp>
        <p:nvSpPr>
          <p:cNvPr id="4" name="TextBox 3"/>
          <p:cNvSpPr txBox="1"/>
          <p:nvPr/>
        </p:nvSpPr>
        <p:spPr>
          <a:xfrm>
            <a:off x="4953000" y="5050971"/>
            <a:ext cx="3712029" cy="707886"/>
          </a:xfrm>
          <a:prstGeom prst="rect">
            <a:avLst/>
          </a:prstGeom>
          <a:noFill/>
        </p:spPr>
        <p:txBody>
          <a:bodyPr wrap="square" rtlCol="0">
            <a:spAutoFit/>
          </a:bodyPr>
          <a:lstStyle/>
          <a:p>
            <a:r>
              <a:rPr lang="en-US" sz="2000" dirty="0" smtClean="0"/>
              <a:t>UV-vis spectra of Au NP suspension (Jiang, et al) </a:t>
            </a:r>
            <a:endParaRPr lang="en-US" sz="2000" dirty="0"/>
          </a:p>
        </p:txBody>
      </p:sp>
      <p:sp>
        <p:nvSpPr>
          <p:cNvPr id="7" name="Slide Number Placeholder 6"/>
          <p:cNvSpPr>
            <a:spLocks noGrp="1"/>
          </p:cNvSpPr>
          <p:nvPr>
            <p:ph type="sldNum" sz="quarter" idx="12"/>
          </p:nvPr>
        </p:nvSpPr>
        <p:spPr/>
        <p:txBody>
          <a:bodyPr/>
          <a:lstStyle/>
          <a:p>
            <a:fld id="{D3D9DE95-0C3A-481D-8C67-B1248280EAE6}" type="slidenum">
              <a:rPr lang="en-US" smtClean="0"/>
              <a:t>4</a:t>
            </a:fld>
            <a:endParaRPr lang="en-US" dirty="0"/>
          </a:p>
        </p:txBody>
      </p:sp>
    </p:spTree>
    <p:extLst>
      <p:ext uri="{BB962C8B-B14F-4D97-AF65-F5344CB8AC3E}">
        <p14:creationId xmlns:p14="http://schemas.microsoft.com/office/powerpoint/2010/main" val="79321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Layer-by-Layer Dipping Procedure</a:t>
            </a:r>
            <a:endParaRPr lang="en-US"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30272" b="25637"/>
          <a:stretch/>
        </p:blipFill>
        <p:spPr>
          <a:xfrm>
            <a:off x="4183517" y="1386251"/>
            <a:ext cx="3644239" cy="2177902"/>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08" t="74665" r="29229" b="846"/>
          <a:stretch/>
        </p:blipFill>
        <p:spPr>
          <a:xfrm>
            <a:off x="4216174" y="4477627"/>
            <a:ext cx="3709554" cy="717224"/>
          </a:xfrm>
          <a:prstGeom prst="rect">
            <a:avLst/>
          </a:prstGeom>
        </p:spPr>
      </p:pic>
      <p:grpSp>
        <p:nvGrpSpPr>
          <p:cNvPr id="10" name="Group 9"/>
          <p:cNvGrpSpPr/>
          <p:nvPr/>
        </p:nvGrpSpPr>
        <p:grpSpPr>
          <a:xfrm>
            <a:off x="4024436" y="3619933"/>
            <a:ext cx="3962400" cy="857694"/>
            <a:chOff x="3352800" y="5009706"/>
            <a:chExt cx="3962400" cy="857694"/>
          </a:xfrm>
        </p:grpSpPr>
        <p:pic>
          <p:nvPicPr>
            <p:cNvPr id="11" name="Picture 4" descr="https://encrypted-tbn1.gstatic.com/images?q=tbn:ANd9GcRQ_KtcDUmSe526gEDwJ5vRJhC_hMK9j28AgARMG8HqsichUYc1"/>
            <p:cNvPicPr>
              <a:picLocks noChangeAspect="1" noChangeArrowheads="1"/>
            </p:cNvPicPr>
            <p:nvPr/>
          </p:nvPicPr>
          <p:blipFill rotWithShape="1">
            <a:blip r:embed="rId4">
              <a:extLst>
                <a:ext uri="{28A0092B-C50C-407E-A947-70E740481C1C}">
                  <a14:useLocalDpi xmlns:a14="http://schemas.microsoft.com/office/drawing/2010/main" val="0"/>
                </a:ext>
              </a:extLst>
            </a:blip>
            <a:srcRect r="8762" b="24443"/>
            <a:stretch/>
          </p:blipFill>
          <p:spPr bwMode="auto">
            <a:xfrm>
              <a:off x="3352800" y="5009707"/>
              <a:ext cx="2091070" cy="857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ncrypted-tbn1.gstatic.com/images?q=tbn:ANd9GcRQ_KtcDUmSe526gEDwJ5vRJhC_hMK9j28AgARMG8HqsichUYc1"/>
            <p:cNvPicPr>
              <a:picLocks noChangeAspect="1" noChangeArrowheads="1"/>
            </p:cNvPicPr>
            <p:nvPr/>
          </p:nvPicPr>
          <p:blipFill rotWithShape="1">
            <a:blip r:embed="rId4">
              <a:extLst>
                <a:ext uri="{28A0092B-C50C-407E-A947-70E740481C1C}">
                  <a14:useLocalDpi xmlns:a14="http://schemas.microsoft.com/office/drawing/2010/main" val="0"/>
                </a:ext>
              </a:extLst>
            </a:blip>
            <a:srcRect l="12912" r="8762" b="24443"/>
            <a:stretch/>
          </p:blipFill>
          <p:spPr bwMode="auto">
            <a:xfrm>
              <a:off x="5520070" y="5009706"/>
              <a:ext cx="1795130" cy="8576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encrypted-tbn1.gstatic.com/images?q=tbn:ANd9GcRQ_KtcDUmSe526gEDwJ5vRJhC_hMK9j28AgARMG8HqsichUYc1"/>
            <p:cNvPicPr>
              <a:picLocks noChangeAspect="1" noChangeArrowheads="1"/>
            </p:cNvPicPr>
            <p:nvPr/>
          </p:nvPicPr>
          <p:blipFill rotWithShape="1">
            <a:blip r:embed="rId4">
              <a:extLst>
                <a:ext uri="{28A0092B-C50C-407E-A947-70E740481C1C}">
                  <a14:useLocalDpi xmlns:a14="http://schemas.microsoft.com/office/drawing/2010/main" val="0"/>
                </a:ext>
              </a:extLst>
            </a:blip>
            <a:srcRect l="23814" t="24353" r="64588" b="50825"/>
            <a:stretch/>
          </p:blipFill>
          <p:spPr bwMode="auto">
            <a:xfrm>
              <a:off x="5334000" y="5280836"/>
              <a:ext cx="265814" cy="28176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228600" y="4056007"/>
            <a:ext cx="2743200" cy="707886"/>
          </a:xfrm>
          <a:prstGeom prst="rect">
            <a:avLst/>
          </a:prstGeom>
          <a:noFill/>
        </p:spPr>
        <p:txBody>
          <a:bodyPr wrap="square" rtlCol="0">
            <a:spAutoFit/>
          </a:bodyPr>
          <a:lstStyle/>
          <a:p>
            <a:r>
              <a:rPr lang="en-US" sz="2000" dirty="0" smtClean="0"/>
              <a:t>Schematic of cyclical layering process</a:t>
            </a:r>
            <a:endParaRPr lang="en-US" sz="2000" dirty="0"/>
          </a:p>
        </p:txBody>
      </p:sp>
      <p:sp>
        <p:nvSpPr>
          <p:cNvPr id="15" name="TextBox 14"/>
          <p:cNvSpPr txBox="1"/>
          <p:nvPr/>
        </p:nvSpPr>
        <p:spPr>
          <a:xfrm>
            <a:off x="4216174" y="5334000"/>
            <a:ext cx="3611582" cy="1015663"/>
          </a:xfrm>
          <a:prstGeom prst="rect">
            <a:avLst/>
          </a:prstGeom>
          <a:noFill/>
        </p:spPr>
        <p:txBody>
          <a:bodyPr wrap="square" rtlCol="0">
            <a:spAutoFit/>
          </a:bodyPr>
          <a:lstStyle/>
          <a:p>
            <a:r>
              <a:rPr lang="en-US" sz="2000" dirty="0" smtClean="0"/>
              <a:t>Substrate, functionalized with amine seed layer, and with linked gold nanoparticle layers</a:t>
            </a:r>
            <a:endParaRPr lang="en-US" sz="2000" dirty="0"/>
          </a:p>
        </p:txBody>
      </p:sp>
      <p:pic>
        <p:nvPicPr>
          <p:cNvPr id="17" name="Content Placeholder 1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8600" y="1386251"/>
            <a:ext cx="3656014" cy="2669786"/>
          </a:xfrm>
        </p:spPr>
      </p:pic>
      <p:pic>
        <p:nvPicPr>
          <p:cNvPr id="2052" name="Picture 4" descr="http://upload.wikimedia.org/wikipedia/commons/7/7b/Ethanedithi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890357"/>
            <a:ext cx="2286000" cy="6089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480457" y="5610999"/>
            <a:ext cx="1828800" cy="400110"/>
          </a:xfrm>
          <a:prstGeom prst="rect">
            <a:avLst/>
          </a:prstGeom>
          <a:noFill/>
        </p:spPr>
        <p:txBody>
          <a:bodyPr wrap="square" rtlCol="0">
            <a:spAutoFit/>
          </a:bodyPr>
          <a:lstStyle/>
          <a:p>
            <a:r>
              <a:rPr lang="en-US" sz="2000" dirty="0" smtClean="0"/>
              <a:t>EDT Structure</a:t>
            </a:r>
            <a:endParaRPr lang="en-US" sz="2000" dirty="0"/>
          </a:p>
        </p:txBody>
      </p:sp>
      <p:sp>
        <p:nvSpPr>
          <p:cNvPr id="3" name="Slide Number Placeholder 2"/>
          <p:cNvSpPr>
            <a:spLocks noGrp="1"/>
          </p:cNvSpPr>
          <p:nvPr>
            <p:ph type="sldNum" sz="quarter" idx="12"/>
          </p:nvPr>
        </p:nvSpPr>
        <p:spPr/>
        <p:txBody>
          <a:bodyPr/>
          <a:lstStyle/>
          <a:p>
            <a:fld id="{D3D9DE95-0C3A-481D-8C67-B1248280EAE6}" type="slidenum">
              <a:rPr lang="en-US" smtClean="0"/>
              <a:t>5</a:t>
            </a:fld>
            <a:endParaRPr lang="en-US" dirty="0"/>
          </a:p>
        </p:txBody>
      </p:sp>
    </p:spTree>
    <p:extLst>
      <p:ext uri="{BB962C8B-B14F-4D97-AF65-F5344CB8AC3E}">
        <p14:creationId xmlns:p14="http://schemas.microsoft.com/office/powerpoint/2010/main" val="2703935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Substrate Selection</a:t>
            </a:r>
            <a:endParaRPr lang="en-US" dirty="0"/>
          </a:p>
        </p:txBody>
      </p:sp>
      <p:sp>
        <p:nvSpPr>
          <p:cNvPr id="3" name="Content Placeholder 2"/>
          <p:cNvSpPr>
            <a:spLocks noGrp="1"/>
          </p:cNvSpPr>
          <p:nvPr>
            <p:ph idx="1"/>
          </p:nvPr>
        </p:nvSpPr>
        <p:spPr>
          <a:xfrm>
            <a:off x="457200" y="1309592"/>
            <a:ext cx="7620000" cy="4800600"/>
          </a:xfrm>
        </p:spPr>
        <p:txBody>
          <a:bodyPr/>
          <a:lstStyle/>
          <a:p>
            <a:r>
              <a:rPr lang="en-US" dirty="0" smtClean="0"/>
              <a:t>Functionalized silicon wafers</a:t>
            </a:r>
          </a:p>
          <a:p>
            <a:pPr lvl="1"/>
            <a:r>
              <a:rPr lang="en-US" dirty="0" smtClean="0"/>
              <a:t>(3-aminopropyl)</a:t>
            </a:r>
            <a:r>
              <a:rPr lang="en-US" dirty="0" err="1" smtClean="0"/>
              <a:t>trimethoxysilane</a:t>
            </a:r>
            <a:r>
              <a:rPr lang="en-US" dirty="0" smtClean="0"/>
              <a:t> (APTMS)</a:t>
            </a:r>
          </a:p>
          <a:p>
            <a:pPr lvl="1"/>
            <a:r>
              <a:rPr lang="en-US" dirty="0" smtClean="0"/>
              <a:t>(3-mercaptopropyl)trimethoxysilane (MPTMS)</a:t>
            </a:r>
          </a:p>
          <a:p>
            <a:r>
              <a:rPr lang="en-US" dirty="0" smtClean="0"/>
              <a:t>Copper metal </a:t>
            </a:r>
          </a:p>
          <a:p>
            <a:r>
              <a:rPr lang="en-US" dirty="0" smtClean="0"/>
              <a:t>Copper nanoparticles on silicon</a:t>
            </a:r>
          </a:p>
          <a:p>
            <a:r>
              <a:rPr lang="en-US" dirty="0" smtClean="0"/>
              <a:t>CVD copper on silicon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18" y="3998687"/>
            <a:ext cx="411296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482" y="4032367"/>
            <a:ext cx="3966197" cy="161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722717"/>
            <a:ext cx="3200400" cy="369332"/>
          </a:xfrm>
          <a:prstGeom prst="rect">
            <a:avLst/>
          </a:prstGeom>
          <a:noFill/>
        </p:spPr>
        <p:txBody>
          <a:bodyPr wrap="square" rtlCol="0">
            <a:spAutoFit/>
          </a:bodyPr>
          <a:lstStyle/>
          <a:p>
            <a:r>
              <a:rPr lang="en-US" dirty="0" smtClean="0"/>
              <a:t>APTMS structure</a:t>
            </a:r>
            <a:endParaRPr lang="en-US" dirty="0"/>
          </a:p>
        </p:txBody>
      </p:sp>
      <p:sp>
        <p:nvSpPr>
          <p:cNvPr id="5" name="TextBox 4"/>
          <p:cNvSpPr txBox="1"/>
          <p:nvPr/>
        </p:nvSpPr>
        <p:spPr>
          <a:xfrm>
            <a:off x="4375139" y="5649832"/>
            <a:ext cx="2057400" cy="369332"/>
          </a:xfrm>
          <a:prstGeom prst="rect">
            <a:avLst/>
          </a:prstGeom>
          <a:noFill/>
        </p:spPr>
        <p:txBody>
          <a:bodyPr wrap="square" rtlCol="0">
            <a:spAutoFit/>
          </a:bodyPr>
          <a:lstStyle/>
          <a:p>
            <a:r>
              <a:rPr lang="en-US" dirty="0" smtClean="0"/>
              <a:t>MPTMS structure</a:t>
            </a:r>
            <a:endParaRPr lang="en-US" dirty="0"/>
          </a:p>
        </p:txBody>
      </p:sp>
      <p:sp>
        <p:nvSpPr>
          <p:cNvPr id="6" name="Slide Number Placeholder 5"/>
          <p:cNvSpPr>
            <a:spLocks noGrp="1"/>
          </p:cNvSpPr>
          <p:nvPr>
            <p:ph type="sldNum" sz="quarter" idx="12"/>
          </p:nvPr>
        </p:nvSpPr>
        <p:spPr/>
        <p:txBody>
          <a:bodyPr/>
          <a:lstStyle/>
          <a:p>
            <a:fld id="{D3D9DE95-0C3A-481D-8C67-B1248280EAE6}" type="slidenum">
              <a:rPr lang="en-US" smtClean="0"/>
              <a:t>6</a:t>
            </a:fld>
            <a:endParaRPr lang="en-US" dirty="0"/>
          </a:p>
        </p:txBody>
      </p:sp>
    </p:spTree>
    <p:extLst>
      <p:ext uri="{BB962C8B-B14F-4D97-AF65-F5344CB8AC3E}">
        <p14:creationId xmlns:p14="http://schemas.microsoft.com/office/powerpoint/2010/main" val="148107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Analysis</a:t>
            </a:r>
            <a:endParaRPr lang="en-US" dirty="0"/>
          </a:p>
        </p:txBody>
      </p:sp>
      <p:sp>
        <p:nvSpPr>
          <p:cNvPr id="3" name="Content Placeholder 2"/>
          <p:cNvSpPr>
            <a:spLocks noGrp="1"/>
          </p:cNvSpPr>
          <p:nvPr>
            <p:ph idx="1"/>
          </p:nvPr>
        </p:nvSpPr>
        <p:spPr>
          <a:xfrm>
            <a:off x="457200" y="1158240"/>
            <a:ext cx="8229600" cy="1600200"/>
          </a:xfrm>
        </p:spPr>
        <p:txBody>
          <a:bodyPr>
            <a:normAutofit/>
          </a:bodyPr>
          <a:lstStyle/>
          <a:p>
            <a:r>
              <a:rPr lang="en-US" sz="2400" dirty="0" smtClean="0"/>
              <a:t>Scanning Electron Microscopy (SEM)</a:t>
            </a:r>
          </a:p>
          <a:p>
            <a:pPr lvl="1"/>
            <a:r>
              <a:rPr lang="en-US" sz="2400" dirty="0"/>
              <a:t>A</a:t>
            </a:r>
            <a:r>
              <a:rPr lang="en-US" sz="2400" dirty="0" smtClean="0"/>
              <a:t>nalysis of surface characteristics and morphology</a:t>
            </a: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000" t="11556" r="4667"/>
          <a:stretch/>
        </p:blipFill>
        <p:spPr>
          <a:xfrm>
            <a:off x="381000" y="2461260"/>
            <a:ext cx="3581400" cy="303276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0444"/>
          <a:stretch/>
        </p:blipFill>
        <p:spPr>
          <a:xfrm>
            <a:off x="4267200" y="2476500"/>
            <a:ext cx="4572000" cy="2042160"/>
          </a:xfrm>
          <a:prstGeom prst="rect">
            <a:avLst/>
          </a:prstGeom>
        </p:spPr>
      </p:pic>
      <p:sp>
        <p:nvSpPr>
          <p:cNvPr id="6" name="TextBox 5"/>
          <p:cNvSpPr txBox="1"/>
          <p:nvPr/>
        </p:nvSpPr>
        <p:spPr>
          <a:xfrm>
            <a:off x="4281714" y="4648199"/>
            <a:ext cx="4343400" cy="1015663"/>
          </a:xfrm>
          <a:prstGeom prst="rect">
            <a:avLst/>
          </a:prstGeom>
          <a:noFill/>
        </p:spPr>
        <p:txBody>
          <a:bodyPr wrap="square" rtlCol="0">
            <a:spAutoFit/>
          </a:bodyPr>
          <a:lstStyle/>
          <a:p>
            <a:r>
              <a:rPr lang="en-US" sz="2000" dirty="0" smtClean="0"/>
              <a:t>APTMS-functionalized silicon: Cross-section SEM image to determine film thickness</a:t>
            </a:r>
            <a:endParaRPr lang="en-US" sz="2000" dirty="0"/>
          </a:p>
        </p:txBody>
      </p:sp>
      <p:sp>
        <p:nvSpPr>
          <p:cNvPr id="7" name="TextBox 6"/>
          <p:cNvSpPr txBox="1"/>
          <p:nvPr/>
        </p:nvSpPr>
        <p:spPr>
          <a:xfrm>
            <a:off x="457200" y="5638800"/>
            <a:ext cx="3352800" cy="1015663"/>
          </a:xfrm>
          <a:prstGeom prst="rect">
            <a:avLst/>
          </a:prstGeom>
          <a:noFill/>
        </p:spPr>
        <p:txBody>
          <a:bodyPr wrap="square" rtlCol="0">
            <a:spAutoFit/>
          </a:bodyPr>
          <a:lstStyle/>
          <a:p>
            <a:r>
              <a:rPr lang="en-US" sz="2000" dirty="0" smtClean="0"/>
              <a:t>APTMS-functionalized silicon: Top surface SEM image to determine surface coverage</a:t>
            </a:r>
            <a:endParaRPr lang="en-US" sz="2000" dirty="0"/>
          </a:p>
        </p:txBody>
      </p:sp>
      <p:sp>
        <p:nvSpPr>
          <p:cNvPr id="8" name="Slide Number Placeholder 7"/>
          <p:cNvSpPr>
            <a:spLocks noGrp="1"/>
          </p:cNvSpPr>
          <p:nvPr>
            <p:ph type="sldNum" sz="quarter" idx="12"/>
          </p:nvPr>
        </p:nvSpPr>
        <p:spPr/>
        <p:txBody>
          <a:bodyPr/>
          <a:lstStyle/>
          <a:p>
            <a:fld id="{D3D9DE95-0C3A-481D-8C67-B1248280EAE6}" type="slidenum">
              <a:rPr lang="en-US" smtClean="0"/>
              <a:t>7</a:t>
            </a:fld>
            <a:endParaRPr lang="en-US" dirty="0"/>
          </a:p>
        </p:txBody>
      </p:sp>
    </p:spTree>
    <p:extLst>
      <p:ext uri="{BB962C8B-B14F-4D97-AF65-F5344CB8AC3E}">
        <p14:creationId xmlns:p14="http://schemas.microsoft.com/office/powerpoint/2010/main" val="353626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Analysis – CVD Cu</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7200" y="3352800"/>
            <a:ext cx="4047744" cy="3035808"/>
          </a:xfrm>
        </p:spPr>
      </p:pic>
      <p:sp>
        <p:nvSpPr>
          <p:cNvPr id="6" name="TextBox 5"/>
          <p:cNvSpPr txBox="1"/>
          <p:nvPr/>
        </p:nvSpPr>
        <p:spPr>
          <a:xfrm>
            <a:off x="5715000" y="2838510"/>
            <a:ext cx="2590800" cy="400110"/>
          </a:xfrm>
          <a:prstGeom prst="rect">
            <a:avLst/>
          </a:prstGeom>
          <a:noFill/>
        </p:spPr>
        <p:txBody>
          <a:bodyPr wrap="square" rtlCol="0">
            <a:spAutoFit/>
          </a:bodyPr>
          <a:lstStyle/>
          <a:p>
            <a:pPr algn="r"/>
            <a:r>
              <a:rPr lang="en-US" sz="2000" dirty="0" smtClean="0"/>
              <a:t>2 cycles; top down</a:t>
            </a:r>
            <a:endParaRPr lang="en-US" sz="2000" dirty="0"/>
          </a:p>
        </p:txBody>
      </p:sp>
      <p:sp>
        <p:nvSpPr>
          <p:cNvPr id="3" name="Slide Number Placeholder 2"/>
          <p:cNvSpPr>
            <a:spLocks noGrp="1"/>
          </p:cNvSpPr>
          <p:nvPr>
            <p:ph type="sldNum" sz="quarter" idx="12"/>
          </p:nvPr>
        </p:nvSpPr>
        <p:spPr/>
        <p:txBody>
          <a:bodyPr/>
          <a:lstStyle/>
          <a:p>
            <a:fld id="{D3D9DE95-0C3A-481D-8C67-B1248280EAE6}" type="slidenum">
              <a:rPr lang="en-US" smtClean="0"/>
              <a:t>8</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371600"/>
            <a:ext cx="4042648" cy="3031986"/>
          </a:xfrm>
          <a:prstGeom prst="rect">
            <a:avLst/>
          </a:prstGeom>
        </p:spPr>
      </p:pic>
      <p:sp>
        <p:nvSpPr>
          <p:cNvPr id="9" name="TextBox 8"/>
          <p:cNvSpPr txBox="1"/>
          <p:nvPr/>
        </p:nvSpPr>
        <p:spPr>
          <a:xfrm>
            <a:off x="152400" y="4572000"/>
            <a:ext cx="2438400" cy="400110"/>
          </a:xfrm>
          <a:prstGeom prst="rect">
            <a:avLst/>
          </a:prstGeom>
          <a:noFill/>
        </p:spPr>
        <p:txBody>
          <a:bodyPr wrap="square" rtlCol="0">
            <a:spAutoFit/>
          </a:bodyPr>
          <a:lstStyle/>
          <a:p>
            <a:r>
              <a:rPr lang="en-US" sz="2000" dirty="0" smtClean="0"/>
              <a:t>0 cycles; top down</a:t>
            </a:r>
            <a:endParaRPr lang="en-US" sz="2000" dirty="0"/>
          </a:p>
        </p:txBody>
      </p:sp>
    </p:spTree>
    <p:extLst>
      <p:ext uri="{BB962C8B-B14F-4D97-AF65-F5344CB8AC3E}">
        <p14:creationId xmlns:p14="http://schemas.microsoft.com/office/powerpoint/2010/main" val="260119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Analysis – CVD Cu</a:t>
            </a:r>
            <a:endParaRPr lang="en-US" dirty="0"/>
          </a:p>
        </p:txBody>
      </p:sp>
      <p:sp>
        <p:nvSpPr>
          <p:cNvPr id="4" name="Slide Number Placeholder 3"/>
          <p:cNvSpPr>
            <a:spLocks noGrp="1"/>
          </p:cNvSpPr>
          <p:nvPr>
            <p:ph type="sldNum" sz="quarter" idx="12"/>
          </p:nvPr>
        </p:nvSpPr>
        <p:spPr/>
        <p:txBody>
          <a:bodyPr/>
          <a:lstStyle/>
          <a:p>
            <a:fld id="{D3D9DE95-0C3A-481D-8C67-B1248280EAE6}" type="slidenum">
              <a:rPr lang="en-US" smtClean="0"/>
              <a:t>9</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371600"/>
            <a:ext cx="4047744" cy="3035808"/>
          </a:xfrm>
        </p:spPr>
      </p:pic>
      <p:sp>
        <p:nvSpPr>
          <p:cNvPr id="9" name="TextBox 8"/>
          <p:cNvSpPr txBox="1"/>
          <p:nvPr/>
        </p:nvSpPr>
        <p:spPr>
          <a:xfrm>
            <a:off x="147145" y="4495800"/>
            <a:ext cx="3200400" cy="400110"/>
          </a:xfrm>
          <a:prstGeom prst="rect">
            <a:avLst/>
          </a:prstGeom>
          <a:noFill/>
        </p:spPr>
        <p:txBody>
          <a:bodyPr wrap="square" rtlCol="0">
            <a:spAutoFit/>
          </a:bodyPr>
          <a:lstStyle/>
          <a:p>
            <a:r>
              <a:rPr lang="en-US" sz="2000" dirty="0" smtClean="0"/>
              <a:t>4 cycles, top down</a:t>
            </a:r>
            <a:endParaRPr lang="en-US" sz="2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248" y="3355848"/>
            <a:ext cx="4047744" cy="3035808"/>
          </a:xfrm>
          <a:prstGeom prst="rect">
            <a:avLst/>
          </a:prstGeom>
        </p:spPr>
      </p:pic>
      <p:sp>
        <p:nvSpPr>
          <p:cNvPr id="11" name="TextBox 10"/>
          <p:cNvSpPr txBox="1"/>
          <p:nvPr/>
        </p:nvSpPr>
        <p:spPr>
          <a:xfrm>
            <a:off x="6096000" y="2896335"/>
            <a:ext cx="2235130" cy="400110"/>
          </a:xfrm>
          <a:prstGeom prst="rect">
            <a:avLst/>
          </a:prstGeom>
          <a:noFill/>
        </p:spPr>
        <p:txBody>
          <a:bodyPr wrap="square" rtlCol="0">
            <a:spAutoFit/>
          </a:bodyPr>
          <a:lstStyle/>
          <a:p>
            <a:pPr algn="r"/>
            <a:r>
              <a:rPr lang="en-US" sz="2000" dirty="0" smtClean="0"/>
              <a:t>6 cycles, top down</a:t>
            </a:r>
            <a:endParaRPr lang="en-US" sz="2000" dirty="0"/>
          </a:p>
        </p:txBody>
      </p:sp>
    </p:spTree>
    <p:extLst>
      <p:ext uri="{BB962C8B-B14F-4D97-AF65-F5344CB8AC3E}">
        <p14:creationId xmlns:p14="http://schemas.microsoft.com/office/powerpoint/2010/main" val="350506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5936</TotalTime>
  <Words>983</Words>
  <Application>Microsoft Office PowerPoint</Application>
  <PresentationFormat>On-screen Show (4:3)</PresentationFormat>
  <Paragraphs>87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Layer-by-Layer Assembly of Gold Nanoparticles into Monolayers</vt:lpstr>
      <vt:lpstr>Objective</vt:lpstr>
      <vt:lpstr>Gold Nanoparticle Characterization</vt:lpstr>
      <vt:lpstr>Gold Nanoparticle Characterization</vt:lpstr>
      <vt:lpstr>Layer-by-Layer Dipping Procedure</vt:lpstr>
      <vt:lpstr>Substrate Selection</vt:lpstr>
      <vt:lpstr>SEM Analysis</vt:lpstr>
      <vt:lpstr>SEM Analysis – CVD Cu</vt:lpstr>
      <vt:lpstr>SEM Analysis – CVD Cu</vt:lpstr>
      <vt:lpstr>SEM Analysis – CVD Cu</vt:lpstr>
      <vt:lpstr>Conclusions and Future Work</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cp:lastModifiedBy>
  <cp:revision>93</cp:revision>
  <dcterms:created xsi:type="dcterms:W3CDTF">2015-03-25T00:14:09Z</dcterms:created>
  <dcterms:modified xsi:type="dcterms:W3CDTF">2015-04-04T01:25:52Z</dcterms:modified>
</cp:coreProperties>
</file>