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16"/>
  </p:notesMasterIdLst>
  <p:sldIdLst>
    <p:sldId id="388" r:id="rId5"/>
    <p:sldId id="486" r:id="rId6"/>
    <p:sldId id="489" r:id="rId7"/>
    <p:sldId id="491" r:id="rId8"/>
    <p:sldId id="487" r:id="rId9"/>
    <p:sldId id="488" r:id="rId10"/>
    <p:sldId id="483" r:id="rId11"/>
    <p:sldId id="490" r:id="rId12"/>
    <p:sldId id="484" r:id="rId13"/>
    <p:sldId id="485" r:id="rId14"/>
    <p:sldId id="481" r:id="rId1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4FC"/>
    <a:srgbClr val="0C234B"/>
    <a:srgbClr val="AB0520"/>
    <a:srgbClr val="6F868D"/>
    <a:srgbClr val="1FFF00"/>
    <a:srgbClr val="FF00FF"/>
    <a:srgbClr val="0505FF"/>
    <a:srgbClr val="CA00CA"/>
    <a:srgbClr val="899CA2"/>
    <a:srgbClr val="BCBEC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353" autoAdjust="0"/>
    <p:restoredTop sz="88983" autoAdjust="0"/>
  </p:normalViewPr>
  <p:slideViewPr>
    <p:cSldViewPr snapToGrid="0">
      <p:cViewPr varScale="1">
        <p:scale>
          <a:sx n="80" d="100"/>
          <a:sy n="80" d="100"/>
        </p:scale>
        <p:origin x="390" y="78"/>
      </p:cViewPr>
      <p:guideLst>
        <p:guide orient="horz" pos="2160"/>
        <p:guide pos="3840"/>
      </p:guideLst>
    </p:cSldViewPr>
  </p:slideViewPr>
  <p:notesTextViewPr>
    <p:cViewPr>
      <p:scale>
        <a:sx n="100" d="100"/>
        <a:sy n="100" d="100"/>
      </p:scale>
      <p:origin x="0" y="0"/>
    </p:cViewPr>
  </p:notesTextViewPr>
  <p:sorterViewPr>
    <p:cViewPr>
      <p:scale>
        <a:sx n="60" d="100"/>
        <a:sy n="6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viewProps" Target="viewProp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2AA2CF7-B2B3-4782-914A-8F1554C8DE51}" type="datetimeFigureOut">
              <a:rPr lang="en-US" smtClean="0"/>
              <a:t>4/14/2023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AECBD04-DCD7-4EE7-99CE-EB44670D7804}" type="slidenum">
              <a:rPr lang="en-US" smtClean="0"/>
              <a:t>‹#›</a:t>
            </a:fld>
            <a:endParaRPr lang="en-US"/>
          </a:p>
        </p:txBody>
      </p:sp>
    </p:spTree>
    <p:extLst>
      <p:ext uri="{BB962C8B-B14F-4D97-AF65-F5344CB8AC3E}">
        <p14:creationId xmlns:p14="http://schemas.microsoft.com/office/powerpoint/2010/main" val="10667324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4AECBD04-DCD7-4EE7-99CE-EB44670D7804}" type="slidenum">
              <a:rPr lang="en-US" smtClean="0"/>
              <a:t>1</a:t>
            </a:fld>
            <a:endParaRPr lang="en-US"/>
          </a:p>
        </p:txBody>
      </p:sp>
    </p:spTree>
    <p:extLst>
      <p:ext uri="{BB962C8B-B14F-4D97-AF65-F5344CB8AC3E}">
        <p14:creationId xmlns:p14="http://schemas.microsoft.com/office/powerpoint/2010/main" val="38410901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4AECBD04-DCD7-4EE7-99CE-EB44670D7804}" type="slidenum">
              <a:rPr lang="en-US" smtClean="0"/>
              <a:t>10</a:t>
            </a:fld>
            <a:endParaRPr lang="en-US"/>
          </a:p>
        </p:txBody>
      </p:sp>
    </p:spTree>
    <p:extLst>
      <p:ext uri="{BB962C8B-B14F-4D97-AF65-F5344CB8AC3E}">
        <p14:creationId xmlns:p14="http://schemas.microsoft.com/office/powerpoint/2010/main" val="27453277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AECBD04-DCD7-4EE7-99CE-EB44670D7804}" type="slidenum">
              <a:rPr lang="en-US" smtClean="0"/>
              <a:t>11</a:t>
            </a:fld>
            <a:endParaRPr lang="en-US"/>
          </a:p>
        </p:txBody>
      </p:sp>
    </p:spTree>
    <p:extLst>
      <p:ext uri="{BB962C8B-B14F-4D97-AF65-F5344CB8AC3E}">
        <p14:creationId xmlns:p14="http://schemas.microsoft.com/office/powerpoint/2010/main" val="20414705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SBLIs occur when a shock wave appears in the boundary layer at high speeds, or over three times the speed of sound. The boundary layer is the layer of fluid between the surface of an object and the freestream, which is the flow upstream of and around a flight vehicle that is unaffected by the passage of aircraft or an object through it. Boundary layer transition occurs when the flow in the boundary layer transitions from laminar, which is uniform and smooth, to turbulent, which is when the flow becomes chaotic </a:t>
            </a:r>
            <a:r>
              <a:rPr lang="en-GB"/>
              <a:t>and moves </a:t>
            </a:r>
            <a:r>
              <a:rPr lang="en-GB" dirty="0"/>
              <a:t>irregularly. In this diagram on the left, you can see an SBLI over a compression ramp, with a shock wave present in the area right before flow begins to separate, which is when the boundary layer detaches from the surface due to the change in wall geometry. On the right is NASA’s X-43A Hypersonic Experimental Vehicle, which has some of that ramp-like geometry where the presence of SBLIs would be expected. SBLIs have a significant impact on hypersonic systems, as they are a common occurrence in internal and external flow fields. SBLIs result in flow separation, low frequency unsteadiness, and high surface heat flux, which can lead to system failure.</a:t>
            </a:r>
          </a:p>
        </p:txBody>
      </p:sp>
      <p:sp>
        <p:nvSpPr>
          <p:cNvPr id="4" name="Slide Number Placeholder 3"/>
          <p:cNvSpPr>
            <a:spLocks noGrp="1"/>
          </p:cNvSpPr>
          <p:nvPr>
            <p:ph type="sldNum" sz="quarter" idx="10"/>
          </p:nvPr>
        </p:nvSpPr>
        <p:spPr/>
        <p:txBody>
          <a:bodyPr/>
          <a:lstStyle/>
          <a:p>
            <a:fld id="{4AECBD04-DCD7-4EE7-99CE-EB44670D7804}" type="slidenum">
              <a:rPr lang="en-US" smtClean="0"/>
              <a:t>2</a:t>
            </a:fld>
            <a:endParaRPr lang="en-US"/>
          </a:p>
        </p:txBody>
      </p:sp>
    </p:spTree>
    <p:extLst>
      <p:ext uri="{BB962C8B-B14F-4D97-AF65-F5344CB8AC3E}">
        <p14:creationId xmlns:p14="http://schemas.microsoft.com/office/powerpoint/2010/main" val="5648922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Because SBLIs have such a great impact, the goal of this research is to further our understanding of the relationship between boundary layer transition and transitional SBLIs in order to work towards finding ways to mitigate the effects of SBLIs on hypersonic vehicles. This is done by conducting tests on a flared test article in a wind tunnel. Localized Arc Filament Plasma Actuators (LAFPAs), pictured here, are used as they allow for active flow control, so we can generate disturbances in the flow across the flare. You can see a similar plasma actuator in the video as it generates a plasma discharge.</a:t>
            </a:r>
          </a:p>
        </p:txBody>
      </p:sp>
      <p:sp>
        <p:nvSpPr>
          <p:cNvPr id="4" name="Slide Number Placeholder 3"/>
          <p:cNvSpPr>
            <a:spLocks noGrp="1"/>
          </p:cNvSpPr>
          <p:nvPr>
            <p:ph type="sldNum" sz="quarter" idx="10"/>
          </p:nvPr>
        </p:nvSpPr>
        <p:spPr/>
        <p:txBody>
          <a:bodyPr/>
          <a:lstStyle/>
          <a:p>
            <a:fld id="{4AECBD04-DCD7-4EE7-99CE-EB44670D7804}" type="slidenum">
              <a:rPr lang="en-US" smtClean="0"/>
              <a:t>3</a:t>
            </a:fld>
            <a:endParaRPr lang="en-US"/>
          </a:p>
        </p:txBody>
      </p:sp>
    </p:spTree>
    <p:extLst>
      <p:ext uri="{BB962C8B-B14F-4D97-AF65-F5344CB8AC3E}">
        <p14:creationId xmlns:p14="http://schemas.microsoft.com/office/powerpoint/2010/main" val="36866273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To visualize the instabilities and disturbances generated by the plasma discharge, as well as how they interact with SBLIs, flow field and surface measurements will be employed. Schlieren systems allow for subtle changes in transparent media to be visualized by refraction, reflecting a light into the test section and then to a camera. As the light rays go through the test section, they will bend whenever encountering a change within the air.</a:t>
            </a:r>
          </a:p>
        </p:txBody>
      </p:sp>
      <p:sp>
        <p:nvSpPr>
          <p:cNvPr id="4" name="Slide Number Placeholder 3"/>
          <p:cNvSpPr>
            <a:spLocks noGrp="1"/>
          </p:cNvSpPr>
          <p:nvPr>
            <p:ph type="sldNum" sz="quarter" idx="10"/>
          </p:nvPr>
        </p:nvSpPr>
        <p:spPr/>
        <p:txBody>
          <a:bodyPr/>
          <a:lstStyle/>
          <a:p>
            <a:fld id="{4AECBD04-DCD7-4EE7-99CE-EB44670D7804}" type="slidenum">
              <a:rPr lang="en-US" smtClean="0"/>
              <a:t>4</a:t>
            </a:fld>
            <a:endParaRPr lang="en-US"/>
          </a:p>
        </p:txBody>
      </p:sp>
    </p:spTree>
    <p:extLst>
      <p:ext uri="{BB962C8B-B14F-4D97-AF65-F5344CB8AC3E}">
        <p14:creationId xmlns:p14="http://schemas.microsoft.com/office/powerpoint/2010/main" val="26135714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dirty="0"/>
              <a:t>Experiments were performed in the Mach 5 </a:t>
            </a:r>
            <a:r>
              <a:rPr lang="en-GB" dirty="0" err="1"/>
              <a:t>Ludwieg</a:t>
            </a:r>
            <a:r>
              <a:rPr lang="en-GB" dirty="0"/>
              <a:t> Tube at the University of Arizona. The wind tunnel is run by pressurizing the driver tube and then bursting a diaphragm, which has a vacuum on the other side. After the diaphragm bursts, the flow accelerates through the nozzle before reaching the test section and then flowing into the vacuum tank. The tunnel is able to closely imitate flight conditions, making it a prime facility to conduct tests at hypersonic speeds that accurately reflect what we would expect to see in real flight.</a:t>
            </a:r>
          </a:p>
        </p:txBody>
      </p:sp>
      <p:sp>
        <p:nvSpPr>
          <p:cNvPr id="4" name="Slide Number Placeholder 3"/>
          <p:cNvSpPr>
            <a:spLocks noGrp="1"/>
          </p:cNvSpPr>
          <p:nvPr>
            <p:ph type="sldNum" sz="quarter" idx="10"/>
          </p:nvPr>
        </p:nvSpPr>
        <p:spPr/>
        <p:txBody>
          <a:bodyPr/>
          <a:lstStyle/>
          <a:p>
            <a:fld id="{4AECBD04-DCD7-4EE7-99CE-EB44670D7804}" type="slidenum">
              <a:rPr lang="en-US" smtClean="0"/>
              <a:t>5</a:t>
            </a:fld>
            <a:endParaRPr lang="en-US"/>
          </a:p>
        </p:txBody>
      </p:sp>
    </p:spTree>
    <p:extLst>
      <p:ext uri="{BB962C8B-B14F-4D97-AF65-F5344CB8AC3E}">
        <p14:creationId xmlns:p14="http://schemas.microsoft.com/office/powerpoint/2010/main" val="39852076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dirty="0"/>
              <a:t>The test article is a hollow cylinder flare model, as this geometry is commonly seen in flight systems. The flare provides the ramped geometry where the presence of SBLIs is expected. The plasma actuator is situated ahead of the ramp.</a:t>
            </a:r>
          </a:p>
        </p:txBody>
      </p:sp>
      <p:sp>
        <p:nvSpPr>
          <p:cNvPr id="4" name="Slide Number Placeholder 3"/>
          <p:cNvSpPr>
            <a:spLocks noGrp="1"/>
          </p:cNvSpPr>
          <p:nvPr>
            <p:ph type="sldNum" sz="quarter" idx="10"/>
          </p:nvPr>
        </p:nvSpPr>
        <p:spPr/>
        <p:txBody>
          <a:bodyPr/>
          <a:lstStyle/>
          <a:p>
            <a:fld id="{4AECBD04-DCD7-4EE7-99CE-EB44670D7804}" type="slidenum">
              <a:rPr lang="en-US" smtClean="0"/>
              <a:t>6</a:t>
            </a:fld>
            <a:endParaRPr lang="en-US"/>
          </a:p>
        </p:txBody>
      </p:sp>
    </p:spTree>
    <p:extLst>
      <p:ext uri="{BB962C8B-B14F-4D97-AF65-F5344CB8AC3E}">
        <p14:creationId xmlns:p14="http://schemas.microsoft.com/office/powerpoint/2010/main" val="4800926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dirty="0"/>
              <a:t>The plasma perturbation employed by the plasma actuator to create artificial disturbances over the flare can be seen in the disturbance field captured by Schlieren imaging. It had to be slowed down by about 40,000 times so we could see what’s happening. The top image is the raw footage, whereas the bottom footage was </a:t>
            </a:r>
            <a:r>
              <a:rPr lang="en-GB" dirty="0" err="1"/>
              <a:t>color</a:t>
            </a:r>
            <a:r>
              <a:rPr lang="en-GB" dirty="0"/>
              <a:t> scaled to see more clearly what’s happening. You can see how the shock forms by separation, and travels along the boundary layer before detaching from the boundary layer, lifting off to the shear layer.</a:t>
            </a:r>
          </a:p>
        </p:txBody>
      </p:sp>
      <p:sp>
        <p:nvSpPr>
          <p:cNvPr id="4" name="Slide Number Placeholder 3"/>
          <p:cNvSpPr>
            <a:spLocks noGrp="1"/>
          </p:cNvSpPr>
          <p:nvPr>
            <p:ph type="sldNum" sz="quarter" idx="10"/>
          </p:nvPr>
        </p:nvSpPr>
        <p:spPr/>
        <p:txBody>
          <a:bodyPr/>
          <a:lstStyle/>
          <a:p>
            <a:fld id="{4AECBD04-DCD7-4EE7-99CE-EB44670D7804}" type="slidenum">
              <a:rPr lang="en-US" smtClean="0"/>
              <a:t>7</a:t>
            </a:fld>
            <a:endParaRPr lang="en-US"/>
          </a:p>
        </p:txBody>
      </p:sp>
    </p:spTree>
    <p:extLst>
      <p:ext uri="{BB962C8B-B14F-4D97-AF65-F5344CB8AC3E}">
        <p14:creationId xmlns:p14="http://schemas.microsoft.com/office/powerpoint/2010/main" val="9933301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dirty="0"/>
              <a:t>The disturbance field was plotted  in order to trace the amplification of the disturbance as it travels into the separated flow region. The black lines on the experimental graph show the flow at each location over time, and they match closely with the red lines on the computational graph to the right. The peak velocity was found to be roughly 0.83 times the freestream velocity, which is consistent with the computational value of 0.77 times the freestream velocity found at the same Reynolds number.</a:t>
            </a:r>
          </a:p>
        </p:txBody>
      </p:sp>
      <p:sp>
        <p:nvSpPr>
          <p:cNvPr id="4" name="Slide Number Placeholder 3"/>
          <p:cNvSpPr>
            <a:spLocks noGrp="1"/>
          </p:cNvSpPr>
          <p:nvPr>
            <p:ph type="sldNum" sz="quarter" idx="10"/>
          </p:nvPr>
        </p:nvSpPr>
        <p:spPr/>
        <p:txBody>
          <a:bodyPr/>
          <a:lstStyle/>
          <a:p>
            <a:fld id="{4AECBD04-DCD7-4EE7-99CE-EB44670D7804}" type="slidenum">
              <a:rPr lang="en-US" smtClean="0"/>
              <a:t>8</a:t>
            </a:fld>
            <a:endParaRPr lang="en-US"/>
          </a:p>
        </p:txBody>
      </p:sp>
    </p:spTree>
    <p:extLst>
      <p:ext uri="{BB962C8B-B14F-4D97-AF65-F5344CB8AC3E}">
        <p14:creationId xmlns:p14="http://schemas.microsoft.com/office/powerpoint/2010/main" val="13178144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dirty="0"/>
              <a:t>We successfully developed a technique to introduce artificial disturbances into a flow field and visualize SBLIs that we can use to compare to computational models. The disturbance propagation from these specific experiments aligned closely with computational models. Moving forwards, we’re going to continue conducting experiments and improving our methodology in order to study and further understand SBLIs .</a:t>
            </a:r>
          </a:p>
        </p:txBody>
      </p:sp>
      <p:sp>
        <p:nvSpPr>
          <p:cNvPr id="4" name="Slide Number Placeholder 3"/>
          <p:cNvSpPr>
            <a:spLocks noGrp="1"/>
          </p:cNvSpPr>
          <p:nvPr>
            <p:ph type="sldNum" sz="quarter" idx="10"/>
          </p:nvPr>
        </p:nvSpPr>
        <p:spPr/>
        <p:txBody>
          <a:bodyPr/>
          <a:lstStyle/>
          <a:p>
            <a:fld id="{4AECBD04-DCD7-4EE7-99CE-EB44670D7804}" type="slidenum">
              <a:rPr lang="en-US" smtClean="0"/>
              <a:t>9</a:t>
            </a:fld>
            <a:endParaRPr lang="en-US"/>
          </a:p>
        </p:txBody>
      </p:sp>
    </p:spTree>
    <p:extLst>
      <p:ext uri="{BB962C8B-B14F-4D97-AF65-F5344CB8AC3E}">
        <p14:creationId xmlns:p14="http://schemas.microsoft.com/office/powerpoint/2010/main" val="212219864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emf"/></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gradFill>
          <a:gsLst>
            <a:gs pos="76000">
              <a:schemeClr val="bg1"/>
            </a:gs>
            <a:gs pos="100000">
              <a:schemeClr val="accent1">
                <a:lumMod val="20000"/>
                <a:lumOff val="80000"/>
              </a:schemeClr>
            </a:gs>
          </a:gsLst>
          <a:lin ang="5400000" scaled="1"/>
        </a:gradFill>
        <a:effectLst/>
      </p:bgPr>
    </p:bg>
    <p:spTree>
      <p:nvGrpSpPr>
        <p:cNvPr id="1" name=""/>
        <p:cNvGrpSpPr/>
        <p:nvPr/>
      </p:nvGrpSpPr>
      <p:grpSpPr>
        <a:xfrm>
          <a:off x="0" y="0"/>
          <a:ext cx="0" cy="0"/>
          <a:chOff x="0" y="0"/>
          <a:chExt cx="0" cy="0"/>
        </a:xfrm>
      </p:grpSpPr>
      <p:grpSp>
        <p:nvGrpSpPr>
          <p:cNvPr id="16" name="Group 15"/>
          <p:cNvGrpSpPr/>
          <p:nvPr userDrawn="1"/>
        </p:nvGrpSpPr>
        <p:grpSpPr>
          <a:xfrm>
            <a:off x="-2539" y="0"/>
            <a:ext cx="12194540" cy="6867184"/>
            <a:chOff x="0" y="-9184"/>
            <a:chExt cx="9145905" cy="6867184"/>
          </a:xfrm>
        </p:grpSpPr>
        <p:pic>
          <p:nvPicPr>
            <p:cNvPr id="12" name="Picture 11"/>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0" y="504704"/>
              <a:ext cx="9144000" cy="5203119"/>
            </a:xfrm>
            <a:prstGeom prst="rect">
              <a:avLst/>
            </a:prstGeom>
          </p:spPr>
        </p:pic>
        <p:sp>
          <p:nvSpPr>
            <p:cNvPr id="13" name="Rectangle 12"/>
            <p:cNvSpPr/>
            <p:nvPr userDrawn="1"/>
          </p:nvSpPr>
          <p:spPr>
            <a:xfrm>
              <a:off x="0" y="5427133"/>
              <a:ext cx="9144000" cy="1430867"/>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pic>
          <p:nvPicPr>
            <p:cNvPr id="15" name="Picture 14"/>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p:blipFill>
          <p:spPr>
            <a:xfrm>
              <a:off x="1905" y="-9184"/>
              <a:ext cx="9144000" cy="1083604"/>
            </a:xfrm>
            <a:prstGeom prst="rect">
              <a:avLst/>
            </a:prstGeom>
          </p:spPr>
        </p:pic>
      </p:grpSp>
      <p:sp>
        <p:nvSpPr>
          <p:cNvPr id="29" name="Isosceles Triangle 28"/>
          <p:cNvSpPr/>
          <p:nvPr userDrawn="1"/>
        </p:nvSpPr>
        <p:spPr>
          <a:xfrm>
            <a:off x="4133426" y="5741829"/>
            <a:ext cx="3986107" cy="1121092"/>
          </a:xfrm>
          <a:prstGeom prst="triangle">
            <a:avLst/>
          </a:prstGeom>
          <a:solidFill>
            <a:srgbClr val="AB052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grpSp>
        <p:nvGrpSpPr>
          <p:cNvPr id="8" name="Group 7"/>
          <p:cNvGrpSpPr/>
          <p:nvPr userDrawn="1"/>
        </p:nvGrpSpPr>
        <p:grpSpPr>
          <a:xfrm>
            <a:off x="5729110" y="6191544"/>
            <a:ext cx="850284" cy="663278"/>
            <a:chOff x="4216227" y="6047313"/>
            <a:chExt cx="730596" cy="759884"/>
          </a:xfrm>
        </p:grpSpPr>
        <p:pic>
          <p:nvPicPr>
            <p:cNvPr id="9" name="Picture 8"/>
            <p:cNvPicPr>
              <a:picLocks noChangeAspect="1"/>
            </p:cNvPicPr>
            <p:nvPr userDrawn="1"/>
          </p:nvPicPr>
          <p:blipFill rotWithShape="1">
            <a:blip r:embed="rId4" cstate="print">
              <a:extLst>
                <a:ext uri="{28A0092B-C50C-407E-A947-70E740481C1C}">
                  <a14:useLocalDpi xmlns:a14="http://schemas.microsoft.com/office/drawing/2010/main" val="0"/>
                </a:ext>
              </a:extLst>
            </a:blip>
            <a:srcRect l="37777" t="67069" r="36573" b="16434"/>
            <a:stretch/>
          </p:blipFill>
          <p:spPr>
            <a:xfrm>
              <a:off x="4216227" y="6572247"/>
              <a:ext cx="730596" cy="234950"/>
            </a:xfrm>
            <a:prstGeom prst="rect">
              <a:avLst/>
            </a:prstGeom>
          </p:spPr>
        </p:pic>
        <p:pic>
          <p:nvPicPr>
            <p:cNvPr id="10" name="Picture 9"/>
            <p:cNvPicPr>
              <a:picLocks noChangeAspect="1"/>
            </p:cNvPicPr>
            <p:nvPr userDrawn="1"/>
          </p:nvPicPr>
          <p:blipFill rotWithShape="1">
            <a:blip r:embed="rId4" cstate="print">
              <a:extLst>
                <a:ext uri="{28A0092B-C50C-407E-A947-70E740481C1C}">
                  <a14:useLocalDpi xmlns:a14="http://schemas.microsoft.com/office/drawing/2010/main" val="0"/>
                </a:ext>
              </a:extLst>
            </a:blip>
            <a:srcRect l="41573" t="33630" r="40704" b="32408"/>
            <a:stretch/>
          </p:blipFill>
          <p:spPr>
            <a:xfrm>
              <a:off x="4302125" y="6047313"/>
              <a:ext cx="549276" cy="526278"/>
            </a:xfrm>
            <a:prstGeom prst="rect">
              <a:avLst/>
            </a:prstGeom>
          </p:spPr>
        </p:pic>
        <p:pic>
          <p:nvPicPr>
            <p:cNvPr id="11" name="Picture 10"/>
            <p:cNvPicPr>
              <a:picLocks noChangeAspect="1"/>
            </p:cNvPicPr>
            <p:nvPr userDrawn="1"/>
          </p:nvPicPr>
          <p:blipFill rotWithShape="1">
            <a:blip r:embed="rId4" cstate="print">
              <a:extLst>
                <a:ext uri="{28A0092B-C50C-407E-A947-70E740481C1C}">
                  <a14:useLocalDpi xmlns:a14="http://schemas.microsoft.com/office/drawing/2010/main" val="0"/>
                </a:ext>
              </a:extLst>
            </a:blip>
            <a:srcRect l="58739" t="60942" r="38920" b="32408"/>
            <a:stretch/>
          </p:blipFill>
          <p:spPr>
            <a:xfrm>
              <a:off x="4846638" y="6494998"/>
              <a:ext cx="66676" cy="94703"/>
            </a:xfrm>
            <a:prstGeom prst="rect">
              <a:avLst/>
            </a:prstGeom>
          </p:spPr>
        </p:pic>
      </p:grpSp>
    </p:spTree>
    <p:extLst>
      <p:ext uri="{BB962C8B-B14F-4D97-AF65-F5344CB8AC3E}">
        <p14:creationId xmlns:p14="http://schemas.microsoft.com/office/powerpoint/2010/main" val="33132061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ulleted Slide">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F1214C19-7B70-E548-A608-340680BFD9AE}" type="slidenum">
              <a:rPr lang="en-US" smtClean="0"/>
              <a:t>‹#›</a:t>
            </a:fld>
            <a:endParaRPr lang="en-US"/>
          </a:p>
        </p:txBody>
      </p:sp>
      <p:sp>
        <p:nvSpPr>
          <p:cNvPr id="7" name="Title 1"/>
          <p:cNvSpPr>
            <a:spLocks noGrp="1"/>
          </p:cNvSpPr>
          <p:nvPr>
            <p:ph type="title" hasCustomPrompt="1"/>
          </p:nvPr>
        </p:nvSpPr>
        <p:spPr>
          <a:xfrm>
            <a:off x="913721" y="1"/>
            <a:ext cx="10363200" cy="1103313"/>
          </a:xfrm>
        </p:spPr>
        <p:txBody>
          <a:bodyPr/>
          <a:lstStyle>
            <a:lvl1pPr>
              <a:defRPr sz="2000" baseline="0">
                <a:solidFill>
                  <a:srgbClr val="0C234B"/>
                </a:solidFill>
              </a:defRPr>
            </a:lvl1pPr>
          </a:lstStyle>
          <a:p>
            <a:r>
              <a:rPr lang="en-US" dirty="0"/>
              <a:t>SAMPLE HEADER</a:t>
            </a:r>
          </a:p>
        </p:txBody>
      </p:sp>
      <p:sp>
        <p:nvSpPr>
          <p:cNvPr id="8" name="Text Placeholder 2"/>
          <p:cNvSpPr>
            <a:spLocks noGrp="1"/>
          </p:cNvSpPr>
          <p:nvPr>
            <p:ph idx="1"/>
          </p:nvPr>
        </p:nvSpPr>
        <p:spPr>
          <a:xfrm>
            <a:off x="1020590" y="2240801"/>
            <a:ext cx="4799019" cy="2971732"/>
          </a:xfrm>
          <a:prstGeom prst="rect">
            <a:avLst/>
          </a:prstGeom>
        </p:spPr>
        <p:txBody>
          <a:bodyPr vert="horz" lIns="91440" tIns="45720" rIns="91440" bIns="45720" rtlCol="0">
            <a:normAutofit/>
          </a:bodyPr>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ext Placeholder 2"/>
          <p:cNvSpPr>
            <a:spLocks noGrp="1"/>
          </p:cNvSpPr>
          <p:nvPr>
            <p:ph idx="13"/>
          </p:nvPr>
        </p:nvSpPr>
        <p:spPr>
          <a:xfrm>
            <a:off x="6297695" y="2240801"/>
            <a:ext cx="4799019" cy="2971732"/>
          </a:xfrm>
          <a:prstGeom prst="rect">
            <a:avLst/>
          </a:prstGeom>
        </p:spPr>
        <p:txBody>
          <a:bodyPr vert="horz" lIns="91440" tIns="45720" rIns="91440" bIns="45720" rtlCol="0">
            <a:normAutofit/>
          </a:bodyPr>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10" name="Group 9"/>
          <p:cNvGrpSpPr/>
          <p:nvPr userDrawn="1"/>
        </p:nvGrpSpPr>
        <p:grpSpPr>
          <a:xfrm>
            <a:off x="5691631" y="242894"/>
            <a:ext cx="806004" cy="82296"/>
            <a:chOff x="4268723" y="1977327"/>
            <a:chExt cx="604503" cy="82296"/>
          </a:xfrm>
          <a:effectLst/>
        </p:grpSpPr>
        <p:sp>
          <p:nvSpPr>
            <p:cNvPr id="11" name="Isosceles Triangle 10"/>
            <p:cNvSpPr/>
            <p:nvPr userDrawn="1"/>
          </p:nvSpPr>
          <p:spPr>
            <a:xfrm>
              <a:off x="4500563" y="1977327"/>
              <a:ext cx="145256" cy="82296"/>
            </a:xfrm>
            <a:prstGeom prst="triangle">
              <a:avLst/>
            </a:prstGeom>
            <a:solidFill>
              <a:srgbClr val="AB052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2" name="Isosceles Triangle 11"/>
            <p:cNvSpPr/>
            <p:nvPr userDrawn="1"/>
          </p:nvSpPr>
          <p:spPr>
            <a:xfrm>
              <a:off x="4268723" y="1977327"/>
              <a:ext cx="145256" cy="82296"/>
            </a:xfrm>
            <a:prstGeom prst="triangle">
              <a:avLst/>
            </a:prstGeom>
            <a:solidFill>
              <a:srgbClr val="AB052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3" name="Isosceles Triangle 12"/>
            <p:cNvSpPr/>
            <p:nvPr userDrawn="1"/>
          </p:nvSpPr>
          <p:spPr>
            <a:xfrm>
              <a:off x="4727970" y="1977327"/>
              <a:ext cx="145256" cy="82296"/>
            </a:xfrm>
            <a:prstGeom prst="triangle">
              <a:avLst/>
            </a:prstGeom>
            <a:solidFill>
              <a:srgbClr val="AB052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grpSp>
    </p:spTree>
    <p:extLst>
      <p:ext uri="{BB962C8B-B14F-4D97-AF65-F5344CB8AC3E}">
        <p14:creationId xmlns:p14="http://schemas.microsoft.com/office/powerpoint/2010/main" val="18612041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Paragraph Content">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F1214C19-7B70-E548-A608-340680BFD9AE}" type="slidenum">
              <a:rPr lang="en-US" smtClean="0"/>
              <a:t>‹#›</a:t>
            </a:fld>
            <a:endParaRPr lang="en-US"/>
          </a:p>
        </p:txBody>
      </p:sp>
      <p:sp>
        <p:nvSpPr>
          <p:cNvPr id="7" name="Title 1"/>
          <p:cNvSpPr txBox="1">
            <a:spLocks/>
          </p:cNvSpPr>
          <p:nvPr userDrawn="1"/>
        </p:nvSpPr>
        <p:spPr>
          <a:xfrm>
            <a:off x="913721" y="1"/>
            <a:ext cx="10363200" cy="1103313"/>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2000" b="1" kern="1200" baseline="0">
                <a:solidFill>
                  <a:srgbClr val="FFFFFF"/>
                </a:solidFill>
                <a:latin typeface="Verdana"/>
                <a:ea typeface="+mj-ea"/>
                <a:cs typeface="Verdana"/>
              </a:defRPr>
            </a:lvl1pPr>
          </a:lstStyle>
          <a:p>
            <a:r>
              <a:rPr lang="en-US" sz="2000" dirty="0">
                <a:solidFill>
                  <a:srgbClr val="0C234B"/>
                </a:solidFill>
              </a:rPr>
              <a:t>SAMPLE HEADER</a:t>
            </a:r>
          </a:p>
        </p:txBody>
      </p:sp>
      <p:sp>
        <p:nvSpPr>
          <p:cNvPr id="8" name="Text Placeholder 2"/>
          <p:cNvSpPr>
            <a:spLocks noGrp="1"/>
          </p:cNvSpPr>
          <p:nvPr>
            <p:ph idx="1" hasCustomPrompt="1"/>
          </p:nvPr>
        </p:nvSpPr>
        <p:spPr>
          <a:xfrm>
            <a:off x="1240230" y="2696278"/>
            <a:ext cx="5127812" cy="1418046"/>
          </a:xfrm>
          <a:prstGeom prst="rect">
            <a:avLst/>
          </a:prstGeom>
        </p:spPr>
        <p:txBody>
          <a:bodyPr vert="horz" lIns="91440" tIns="45720" rIns="91440" bIns="45720" rtlCol="0">
            <a:normAutofit/>
          </a:bodyPr>
          <a:lstStyle>
            <a:lvl1pPr marL="0" marR="0" indent="0" algn="l" defTabSz="914400" rtl="0" eaLnBrk="0" fontAlgn="base" latinLnBrk="0" hangingPunct="0">
              <a:lnSpc>
                <a:spcPct val="100000"/>
              </a:lnSpc>
              <a:spcBef>
                <a:spcPts val="800"/>
              </a:spcBef>
              <a:spcAft>
                <a:spcPct val="0"/>
              </a:spcAft>
              <a:buClrTx/>
              <a:buSzTx/>
              <a:buFontTx/>
              <a:buNone/>
              <a:tabLst/>
              <a:defRPr sz="1400" b="0" i="0"/>
            </a:lvl1pPr>
          </a:lstStyle>
          <a:p>
            <a:pPr marL="0" marR="0" lvl="0" indent="0" algn="l" defTabSz="914400" rtl="0" eaLnBrk="0" fontAlgn="base" latinLnBrk="0" hangingPunct="0">
              <a:lnSpc>
                <a:spcPct val="100000"/>
              </a:lnSpc>
              <a:spcBef>
                <a:spcPts val="800"/>
              </a:spcBef>
              <a:spcAft>
                <a:spcPct val="0"/>
              </a:spcAft>
              <a:buClrTx/>
              <a:buSzTx/>
              <a:buFontTx/>
              <a:buNone/>
              <a:tabLst/>
              <a:defRPr/>
            </a:pPr>
            <a:r>
              <a:rPr lang="en-US" dirty="0"/>
              <a:t>Sample Basic Paragraph.</a:t>
            </a:r>
            <a:r>
              <a:rPr lang="en-US" baseline="0" dirty="0"/>
              <a:t> </a:t>
            </a:r>
            <a:r>
              <a:rPr lang="en-US" dirty="0"/>
              <a:t>This is what the text would look</a:t>
            </a:r>
            <a:r>
              <a:rPr lang="en-US" baseline="0" dirty="0"/>
              <a:t> like in a paragraph. This is what the text would look like in a paragraph. This is what the text would look like.</a:t>
            </a:r>
            <a:endParaRPr lang="en-US" dirty="0"/>
          </a:p>
          <a:p>
            <a:pPr lvl="0"/>
            <a:endParaRPr lang="en-US" dirty="0"/>
          </a:p>
        </p:txBody>
      </p:sp>
      <p:sp>
        <p:nvSpPr>
          <p:cNvPr id="9" name="Text Placeholder 2"/>
          <p:cNvSpPr>
            <a:spLocks noGrp="1"/>
          </p:cNvSpPr>
          <p:nvPr>
            <p:ph idx="11" hasCustomPrompt="1"/>
          </p:nvPr>
        </p:nvSpPr>
        <p:spPr>
          <a:xfrm>
            <a:off x="1213277" y="2355446"/>
            <a:ext cx="5127812" cy="353163"/>
          </a:xfrm>
          <a:prstGeom prst="rect">
            <a:avLst/>
          </a:prstGeom>
        </p:spPr>
        <p:txBody>
          <a:bodyPr vert="horz" lIns="91440" tIns="45720" rIns="91440" bIns="45720" rtlCol="0">
            <a:normAutofit/>
          </a:bodyPr>
          <a:lstStyle>
            <a:lvl1pPr marL="0" marR="0" indent="0" algn="l" defTabSz="914400" rtl="0" eaLnBrk="0" fontAlgn="base" latinLnBrk="0" hangingPunct="0">
              <a:lnSpc>
                <a:spcPct val="100000"/>
              </a:lnSpc>
              <a:spcBef>
                <a:spcPts val="800"/>
              </a:spcBef>
              <a:spcAft>
                <a:spcPct val="0"/>
              </a:spcAft>
              <a:buClrTx/>
              <a:buSzTx/>
              <a:buFontTx/>
              <a:buNone/>
              <a:tabLst/>
              <a:defRPr sz="1800" b="0" i="0">
                <a:solidFill>
                  <a:srgbClr val="AB0520"/>
                </a:solidFill>
              </a:defRPr>
            </a:lvl1pPr>
          </a:lstStyle>
          <a:p>
            <a:pPr marL="0" marR="0" lvl="0" indent="0" algn="l" defTabSz="914400" rtl="0" eaLnBrk="0" fontAlgn="base" latinLnBrk="0" hangingPunct="0">
              <a:lnSpc>
                <a:spcPct val="100000"/>
              </a:lnSpc>
              <a:spcBef>
                <a:spcPts val="800"/>
              </a:spcBef>
              <a:spcAft>
                <a:spcPct val="0"/>
              </a:spcAft>
              <a:buClrTx/>
              <a:buSzTx/>
              <a:buFontTx/>
              <a:buNone/>
              <a:tabLst/>
              <a:defRPr/>
            </a:pPr>
            <a:r>
              <a:rPr lang="en-US" dirty="0"/>
              <a:t>PARAGRAPH TITLE</a:t>
            </a:r>
          </a:p>
        </p:txBody>
      </p:sp>
      <p:grpSp>
        <p:nvGrpSpPr>
          <p:cNvPr id="10" name="Group 9"/>
          <p:cNvGrpSpPr/>
          <p:nvPr userDrawn="1"/>
        </p:nvGrpSpPr>
        <p:grpSpPr>
          <a:xfrm>
            <a:off x="5691631" y="242894"/>
            <a:ext cx="806004" cy="82296"/>
            <a:chOff x="4268723" y="1977327"/>
            <a:chExt cx="604503" cy="82296"/>
          </a:xfrm>
          <a:effectLst/>
        </p:grpSpPr>
        <p:sp>
          <p:nvSpPr>
            <p:cNvPr id="11" name="Isosceles Triangle 10"/>
            <p:cNvSpPr/>
            <p:nvPr userDrawn="1"/>
          </p:nvSpPr>
          <p:spPr>
            <a:xfrm>
              <a:off x="4500563" y="1977327"/>
              <a:ext cx="145256" cy="82296"/>
            </a:xfrm>
            <a:prstGeom prst="triangle">
              <a:avLst/>
            </a:prstGeom>
            <a:solidFill>
              <a:srgbClr val="AB052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2" name="Isosceles Triangle 11"/>
            <p:cNvSpPr/>
            <p:nvPr userDrawn="1"/>
          </p:nvSpPr>
          <p:spPr>
            <a:xfrm>
              <a:off x="4268723" y="1977327"/>
              <a:ext cx="145256" cy="82296"/>
            </a:xfrm>
            <a:prstGeom prst="triangle">
              <a:avLst/>
            </a:prstGeom>
            <a:solidFill>
              <a:srgbClr val="AB052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3" name="Isosceles Triangle 12"/>
            <p:cNvSpPr/>
            <p:nvPr userDrawn="1"/>
          </p:nvSpPr>
          <p:spPr>
            <a:xfrm>
              <a:off x="4727970" y="1977327"/>
              <a:ext cx="145256" cy="82296"/>
            </a:xfrm>
            <a:prstGeom prst="triangle">
              <a:avLst/>
            </a:prstGeom>
            <a:solidFill>
              <a:srgbClr val="AB052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grpSp>
    </p:spTree>
    <p:extLst>
      <p:ext uri="{BB962C8B-B14F-4D97-AF65-F5344CB8AC3E}">
        <p14:creationId xmlns:p14="http://schemas.microsoft.com/office/powerpoint/2010/main" val="25759205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Paragraph Content">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fld id="{F1214C19-7B70-E548-A608-340680BFD9AE}" type="slidenum">
              <a:rPr lang="en-US" smtClean="0"/>
              <a:t>‹#›</a:t>
            </a:fld>
            <a:endParaRPr lang="en-US"/>
          </a:p>
        </p:txBody>
      </p:sp>
      <p:sp>
        <p:nvSpPr>
          <p:cNvPr id="8" name="Title 1"/>
          <p:cNvSpPr txBox="1">
            <a:spLocks/>
          </p:cNvSpPr>
          <p:nvPr userDrawn="1"/>
        </p:nvSpPr>
        <p:spPr>
          <a:xfrm>
            <a:off x="913721" y="1"/>
            <a:ext cx="10363200" cy="1103313"/>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2000" b="1" kern="1200" baseline="0">
                <a:solidFill>
                  <a:srgbClr val="FFFFFF"/>
                </a:solidFill>
                <a:latin typeface="Verdana"/>
                <a:ea typeface="+mj-ea"/>
                <a:cs typeface="Verdana"/>
              </a:defRPr>
            </a:lvl1pPr>
          </a:lstStyle>
          <a:p>
            <a:r>
              <a:rPr lang="en-US" sz="2000" dirty="0">
                <a:solidFill>
                  <a:srgbClr val="0C234B"/>
                </a:solidFill>
              </a:rPr>
              <a:t>SAMPLE HEADER</a:t>
            </a:r>
          </a:p>
        </p:txBody>
      </p:sp>
      <p:sp>
        <p:nvSpPr>
          <p:cNvPr id="10" name="Text Placeholder 2"/>
          <p:cNvSpPr>
            <a:spLocks noGrp="1"/>
          </p:cNvSpPr>
          <p:nvPr>
            <p:ph idx="1" hasCustomPrompt="1"/>
          </p:nvPr>
        </p:nvSpPr>
        <p:spPr>
          <a:xfrm>
            <a:off x="1316503" y="2003330"/>
            <a:ext cx="4503108" cy="2929562"/>
          </a:xfrm>
          <a:prstGeom prst="rect">
            <a:avLst/>
          </a:prstGeom>
        </p:spPr>
        <p:txBody>
          <a:bodyPr vert="horz" lIns="91440" tIns="45720" rIns="91440" bIns="45720" rtlCol="0">
            <a:normAutofit/>
          </a:bodyPr>
          <a:lstStyle>
            <a:lvl1pPr marL="0" marR="0" indent="0" algn="l" defTabSz="914400" rtl="0" eaLnBrk="0" fontAlgn="base" latinLnBrk="0" hangingPunct="0">
              <a:lnSpc>
                <a:spcPct val="100000"/>
              </a:lnSpc>
              <a:spcBef>
                <a:spcPts val="800"/>
              </a:spcBef>
              <a:spcAft>
                <a:spcPct val="0"/>
              </a:spcAft>
              <a:buClrTx/>
              <a:buSzTx/>
              <a:buFontTx/>
              <a:buNone/>
              <a:tabLst/>
              <a:defRPr/>
            </a:lvl1pPr>
          </a:lstStyle>
          <a:p>
            <a:pPr marL="0" marR="0" lvl="0" indent="0" algn="l" defTabSz="914400" rtl="0" eaLnBrk="0" fontAlgn="base" latinLnBrk="0" hangingPunct="0">
              <a:lnSpc>
                <a:spcPct val="100000"/>
              </a:lnSpc>
              <a:spcBef>
                <a:spcPts val="800"/>
              </a:spcBef>
              <a:spcAft>
                <a:spcPct val="0"/>
              </a:spcAft>
              <a:buClrTx/>
              <a:buSzTx/>
              <a:buFontTx/>
              <a:buNone/>
              <a:tabLst/>
              <a:defRPr/>
            </a:pPr>
            <a:r>
              <a:rPr lang="en-US" dirty="0"/>
              <a:t>Sample Basic Paragraph.</a:t>
            </a:r>
            <a:r>
              <a:rPr lang="en-US" baseline="0" dirty="0"/>
              <a:t> </a:t>
            </a:r>
            <a:r>
              <a:rPr lang="en-US" dirty="0"/>
              <a:t>This is what the text would look</a:t>
            </a:r>
            <a:r>
              <a:rPr lang="en-US" baseline="0" dirty="0"/>
              <a:t> like in a paragraph. This is what the text would look like in a paragraph. This is what the text would look like.</a:t>
            </a:r>
            <a:endParaRPr lang="en-US" dirty="0"/>
          </a:p>
          <a:p>
            <a:pPr lvl="0"/>
            <a:endParaRPr lang="en-US" dirty="0"/>
          </a:p>
        </p:txBody>
      </p:sp>
      <p:sp>
        <p:nvSpPr>
          <p:cNvPr id="11" name="Text Placeholder 2"/>
          <p:cNvSpPr>
            <a:spLocks noGrp="1"/>
          </p:cNvSpPr>
          <p:nvPr>
            <p:ph idx="13" hasCustomPrompt="1"/>
          </p:nvPr>
        </p:nvSpPr>
        <p:spPr>
          <a:xfrm>
            <a:off x="6363453" y="2003330"/>
            <a:ext cx="4503108" cy="2929562"/>
          </a:xfrm>
          <a:prstGeom prst="rect">
            <a:avLst/>
          </a:prstGeom>
        </p:spPr>
        <p:txBody>
          <a:bodyPr vert="horz" lIns="91440" tIns="45720" rIns="91440" bIns="45720" rtlCol="0">
            <a:normAutofit/>
          </a:bodyPr>
          <a:lstStyle>
            <a:lvl1pPr marL="0" marR="0" indent="0" algn="l" defTabSz="914400" rtl="0" eaLnBrk="0" fontAlgn="base" latinLnBrk="0" hangingPunct="0">
              <a:lnSpc>
                <a:spcPct val="100000"/>
              </a:lnSpc>
              <a:spcBef>
                <a:spcPts val="800"/>
              </a:spcBef>
              <a:spcAft>
                <a:spcPct val="0"/>
              </a:spcAft>
              <a:buClrTx/>
              <a:buSzTx/>
              <a:buFontTx/>
              <a:buNone/>
              <a:tabLst/>
              <a:defRPr/>
            </a:lvl1pPr>
          </a:lstStyle>
          <a:p>
            <a:pPr marL="0" marR="0" lvl="0" indent="0" algn="l" defTabSz="914400" rtl="0" eaLnBrk="0" fontAlgn="base" latinLnBrk="0" hangingPunct="0">
              <a:lnSpc>
                <a:spcPct val="100000"/>
              </a:lnSpc>
              <a:spcBef>
                <a:spcPts val="800"/>
              </a:spcBef>
              <a:spcAft>
                <a:spcPct val="0"/>
              </a:spcAft>
              <a:buClrTx/>
              <a:buSzTx/>
              <a:buFontTx/>
              <a:buNone/>
              <a:tabLst/>
              <a:defRPr/>
            </a:pPr>
            <a:r>
              <a:rPr lang="en-US" dirty="0"/>
              <a:t>Sample Basic Paragraph.</a:t>
            </a:r>
            <a:r>
              <a:rPr lang="en-US" baseline="0" dirty="0"/>
              <a:t> </a:t>
            </a:r>
            <a:r>
              <a:rPr lang="en-US" dirty="0"/>
              <a:t>This is what the text would look</a:t>
            </a:r>
            <a:r>
              <a:rPr lang="en-US" baseline="0" dirty="0"/>
              <a:t> like in a paragraph. This is what the text would look like in a paragraph. This is what the text would look like.</a:t>
            </a:r>
            <a:endParaRPr lang="en-US" dirty="0"/>
          </a:p>
          <a:p>
            <a:pPr lvl="0"/>
            <a:endParaRPr lang="en-US" dirty="0"/>
          </a:p>
        </p:txBody>
      </p:sp>
      <p:grpSp>
        <p:nvGrpSpPr>
          <p:cNvPr id="6" name="Group 5"/>
          <p:cNvGrpSpPr/>
          <p:nvPr userDrawn="1"/>
        </p:nvGrpSpPr>
        <p:grpSpPr>
          <a:xfrm>
            <a:off x="5691631" y="242894"/>
            <a:ext cx="806004" cy="82296"/>
            <a:chOff x="4268723" y="1977327"/>
            <a:chExt cx="604503" cy="82296"/>
          </a:xfrm>
          <a:effectLst/>
        </p:grpSpPr>
        <p:sp>
          <p:nvSpPr>
            <p:cNvPr id="9" name="Isosceles Triangle 8"/>
            <p:cNvSpPr/>
            <p:nvPr userDrawn="1"/>
          </p:nvSpPr>
          <p:spPr>
            <a:xfrm>
              <a:off x="4500563" y="1977327"/>
              <a:ext cx="145256" cy="82296"/>
            </a:xfrm>
            <a:prstGeom prst="triangle">
              <a:avLst/>
            </a:prstGeom>
            <a:solidFill>
              <a:srgbClr val="AB052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2" name="Isosceles Triangle 11"/>
            <p:cNvSpPr/>
            <p:nvPr userDrawn="1"/>
          </p:nvSpPr>
          <p:spPr>
            <a:xfrm>
              <a:off x="4268723" y="1977327"/>
              <a:ext cx="145256" cy="82296"/>
            </a:xfrm>
            <a:prstGeom prst="triangle">
              <a:avLst/>
            </a:prstGeom>
            <a:solidFill>
              <a:srgbClr val="AB052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3" name="Isosceles Triangle 12"/>
            <p:cNvSpPr/>
            <p:nvPr userDrawn="1"/>
          </p:nvSpPr>
          <p:spPr>
            <a:xfrm>
              <a:off x="4727970" y="1977327"/>
              <a:ext cx="145256" cy="82296"/>
            </a:xfrm>
            <a:prstGeom prst="triangle">
              <a:avLst/>
            </a:prstGeom>
            <a:solidFill>
              <a:srgbClr val="AB052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grpSp>
    </p:spTree>
    <p:extLst>
      <p:ext uri="{BB962C8B-B14F-4D97-AF65-F5344CB8AC3E}">
        <p14:creationId xmlns:p14="http://schemas.microsoft.com/office/powerpoint/2010/main" val="18432365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Object Slide">
    <p:spTree>
      <p:nvGrpSpPr>
        <p:cNvPr id="1" name=""/>
        <p:cNvGrpSpPr/>
        <p:nvPr/>
      </p:nvGrpSpPr>
      <p:grpSpPr>
        <a:xfrm>
          <a:off x="0" y="0"/>
          <a:ext cx="0" cy="0"/>
          <a:chOff x="0" y="0"/>
          <a:chExt cx="0" cy="0"/>
        </a:xfrm>
      </p:grpSpPr>
      <p:sp>
        <p:nvSpPr>
          <p:cNvPr id="9" name="Slide Number Placeholder 8"/>
          <p:cNvSpPr>
            <a:spLocks noGrp="1"/>
          </p:cNvSpPr>
          <p:nvPr>
            <p:ph type="sldNum" sz="quarter" idx="12"/>
          </p:nvPr>
        </p:nvSpPr>
        <p:spPr/>
        <p:txBody>
          <a:bodyPr/>
          <a:lstStyle/>
          <a:p>
            <a:fld id="{F1214C19-7B70-E548-A608-340680BFD9AE}" type="slidenum">
              <a:rPr lang="en-US" smtClean="0"/>
              <a:t>‹#›</a:t>
            </a:fld>
            <a:endParaRPr lang="en-US"/>
          </a:p>
        </p:txBody>
      </p:sp>
      <p:sp>
        <p:nvSpPr>
          <p:cNvPr id="10" name="Title 1"/>
          <p:cNvSpPr txBox="1">
            <a:spLocks/>
          </p:cNvSpPr>
          <p:nvPr userDrawn="1"/>
        </p:nvSpPr>
        <p:spPr>
          <a:xfrm>
            <a:off x="913721" y="1"/>
            <a:ext cx="10363200" cy="1103313"/>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2000" b="1" kern="1200" baseline="0">
                <a:solidFill>
                  <a:srgbClr val="FFFFFF"/>
                </a:solidFill>
                <a:latin typeface="Verdana"/>
                <a:ea typeface="+mj-ea"/>
                <a:cs typeface="Verdana"/>
              </a:defRPr>
            </a:lvl1pPr>
          </a:lstStyle>
          <a:p>
            <a:r>
              <a:rPr lang="en-US" sz="2000" dirty="0">
                <a:solidFill>
                  <a:srgbClr val="0C234B"/>
                </a:solidFill>
              </a:rPr>
              <a:t>SAMPLE HEADER</a:t>
            </a:r>
          </a:p>
        </p:txBody>
      </p:sp>
      <p:sp>
        <p:nvSpPr>
          <p:cNvPr id="11" name="Content Placeholder 2"/>
          <p:cNvSpPr>
            <a:spLocks noGrp="1"/>
          </p:cNvSpPr>
          <p:nvPr>
            <p:ph sz="half" idx="1"/>
          </p:nvPr>
        </p:nvSpPr>
        <p:spPr>
          <a:xfrm>
            <a:off x="1613285" y="2875352"/>
            <a:ext cx="8623684" cy="13144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p:txBody>
      </p:sp>
      <p:grpSp>
        <p:nvGrpSpPr>
          <p:cNvPr id="5" name="Group 4"/>
          <p:cNvGrpSpPr/>
          <p:nvPr userDrawn="1"/>
        </p:nvGrpSpPr>
        <p:grpSpPr>
          <a:xfrm>
            <a:off x="5691631" y="242894"/>
            <a:ext cx="806004" cy="82296"/>
            <a:chOff x="4268723" y="1977327"/>
            <a:chExt cx="604503" cy="82296"/>
          </a:xfrm>
          <a:effectLst/>
        </p:grpSpPr>
        <p:sp>
          <p:nvSpPr>
            <p:cNvPr id="6" name="Isosceles Triangle 5"/>
            <p:cNvSpPr/>
            <p:nvPr userDrawn="1"/>
          </p:nvSpPr>
          <p:spPr>
            <a:xfrm>
              <a:off x="4500563" y="1977327"/>
              <a:ext cx="145256" cy="82296"/>
            </a:xfrm>
            <a:prstGeom prst="triangle">
              <a:avLst/>
            </a:prstGeom>
            <a:solidFill>
              <a:srgbClr val="AB052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7" name="Isosceles Triangle 6"/>
            <p:cNvSpPr/>
            <p:nvPr userDrawn="1"/>
          </p:nvSpPr>
          <p:spPr>
            <a:xfrm>
              <a:off x="4268723" y="1977327"/>
              <a:ext cx="145256" cy="82296"/>
            </a:xfrm>
            <a:prstGeom prst="triangle">
              <a:avLst/>
            </a:prstGeom>
            <a:solidFill>
              <a:srgbClr val="AB052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8" name="Isosceles Triangle 7"/>
            <p:cNvSpPr/>
            <p:nvPr userDrawn="1"/>
          </p:nvSpPr>
          <p:spPr>
            <a:xfrm>
              <a:off x="4727970" y="1977327"/>
              <a:ext cx="145256" cy="82296"/>
            </a:xfrm>
            <a:prstGeom prst="triangle">
              <a:avLst/>
            </a:prstGeom>
            <a:solidFill>
              <a:srgbClr val="AB052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grpSp>
    </p:spTree>
    <p:extLst>
      <p:ext uri="{BB962C8B-B14F-4D97-AF65-F5344CB8AC3E}">
        <p14:creationId xmlns:p14="http://schemas.microsoft.com/office/powerpoint/2010/main" val="16069729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hoto with Caption">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F1214C19-7B70-E548-A608-340680BFD9AE}" type="slidenum">
              <a:rPr lang="en-US" smtClean="0"/>
              <a:t>‹#›</a:t>
            </a:fld>
            <a:endParaRPr lang="en-US"/>
          </a:p>
        </p:txBody>
      </p:sp>
      <p:sp>
        <p:nvSpPr>
          <p:cNvPr id="6" name="Title 1"/>
          <p:cNvSpPr txBox="1">
            <a:spLocks/>
          </p:cNvSpPr>
          <p:nvPr userDrawn="1"/>
        </p:nvSpPr>
        <p:spPr>
          <a:xfrm>
            <a:off x="913721" y="1"/>
            <a:ext cx="10363200" cy="1103313"/>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2000" b="1" kern="1200" baseline="0">
                <a:solidFill>
                  <a:srgbClr val="FFFFFF"/>
                </a:solidFill>
                <a:latin typeface="Verdana"/>
                <a:ea typeface="+mj-ea"/>
                <a:cs typeface="Verdana"/>
              </a:defRPr>
            </a:lvl1pPr>
          </a:lstStyle>
          <a:p>
            <a:r>
              <a:rPr lang="en-US" sz="2000" dirty="0">
                <a:solidFill>
                  <a:srgbClr val="0C234B"/>
                </a:solidFill>
              </a:rPr>
              <a:t>SAMPLE HEADER</a:t>
            </a:r>
          </a:p>
        </p:txBody>
      </p:sp>
      <p:sp>
        <p:nvSpPr>
          <p:cNvPr id="7" name="Picture Placeholder 2"/>
          <p:cNvSpPr>
            <a:spLocks noGrp="1"/>
          </p:cNvSpPr>
          <p:nvPr>
            <p:ph type="pic" idx="1"/>
          </p:nvPr>
        </p:nvSpPr>
        <p:spPr>
          <a:xfrm>
            <a:off x="2389717" y="1829440"/>
            <a:ext cx="73152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8" name="Text Placeholder 3"/>
          <p:cNvSpPr>
            <a:spLocks noGrp="1"/>
          </p:cNvSpPr>
          <p:nvPr>
            <p:ph type="body" sz="half" idx="2" hasCustomPrompt="1"/>
          </p:nvPr>
        </p:nvSpPr>
        <p:spPr>
          <a:xfrm>
            <a:off x="2389717" y="4938724"/>
            <a:ext cx="7315200" cy="400870"/>
          </a:xfrm>
        </p:spPr>
        <p:txBody>
          <a:bodyPr/>
          <a:lstStyle>
            <a:lvl1pPr marL="0" indent="0">
              <a:buNone/>
              <a:defRPr sz="1200">
                <a:solidFill>
                  <a:srgbClr val="6F868D"/>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IMAGE CAPTION</a:t>
            </a:r>
          </a:p>
        </p:txBody>
      </p:sp>
      <p:grpSp>
        <p:nvGrpSpPr>
          <p:cNvPr id="9" name="Group 8"/>
          <p:cNvGrpSpPr/>
          <p:nvPr userDrawn="1"/>
        </p:nvGrpSpPr>
        <p:grpSpPr>
          <a:xfrm>
            <a:off x="5691631" y="242894"/>
            <a:ext cx="806004" cy="82296"/>
            <a:chOff x="4268723" y="1977327"/>
            <a:chExt cx="604503" cy="82296"/>
          </a:xfrm>
          <a:effectLst/>
        </p:grpSpPr>
        <p:sp>
          <p:nvSpPr>
            <p:cNvPr id="10" name="Isosceles Triangle 9"/>
            <p:cNvSpPr/>
            <p:nvPr userDrawn="1"/>
          </p:nvSpPr>
          <p:spPr>
            <a:xfrm>
              <a:off x="4500563" y="1977327"/>
              <a:ext cx="145256" cy="82296"/>
            </a:xfrm>
            <a:prstGeom prst="triangle">
              <a:avLst/>
            </a:prstGeom>
            <a:solidFill>
              <a:srgbClr val="AB052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1" name="Isosceles Triangle 10"/>
            <p:cNvSpPr/>
            <p:nvPr userDrawn="1"/>
          </p:nvSpPr>
          <p:spPr>
            <a:xfrm>
              <a:off x="4268723" y="1977327"/>
              <a:ext cx="145256" cy="82296"/>
            </a:xfrm>
            <a:prstGeom prst="triangle">
              <a:avLst/>
            </a:prstGeom>
            <a:solidFill>
              <a:srgbClr val="AB052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2" name="Isosceles Triangle 11"/>
            <p:cNvSpPr/>
            <p:nvPr userDrawn="1"/>
          </p:nvSpPr>
          <p:spPr>
            <a:xfrm>
              <a:off x="4727970" y="1977327"/>
              <a:ext cx="145256" cy="82296"/>
            </a:xfrm>
            <a:prstGeom prst="triangle">
              <a:avLst/>
            </a:prstGeom>
            <a:solidFill>
              <a:srgbClr val="AB052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grpSp>
    </p:spTree>
    <p:extLst>
      <p:ext uri="{BB962C8B-B14F-4D97-AF65-F5344CB8AC3E}">
        <p14:creationId xmlns:p14="http://schemas.microsoft.com/office/powerpoint/2010/main" val="23560500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Left Aligned Slide">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1214C19-7B70-E548-A608-340680BFD9AE}" type="slidenum">
              <a:rPr lang="en-US" smtClean="0"/>
              <a:t>‹#›</a:t>
            </a:fld>
            <a:endParaRPr lang="en-US"/>
          </a:p>
        </p:txBody>
      </p:sp>
      <p:sp>
        <p:nvSpPr>
          <p:cNvPr id="5" name="Title 1"/>
          <p:cNvSpPr>
            <a:spLocks noGrp="1"/>
          </p:cNvSpPr>
          <p:nvPr>
            <p:ph type="title" hasCustomPrompt="1"/>
          </p:nvPr>
        </p:nvSpPr>
        <p:spPr>
          <a:xfrm>
            <a:off x="913721" y="1"/>
            <a:ext cx="10363200" cy="1103313"/>
          </a:xfrm>
        </p:spPr>
        <p:txBody>
          <a:bodyPr/>
          <a:lstStyle>
            <a:lvl1pPr>
              <a:defRPr sz="2000" baseline="0">
                <a:solidFill>
                  <a:srgbClr val="0C234B"/>
                </a:solidFill>
              </a:defRPr>
            </a:lvl1pPr>
          </a:lstStyle>
          <a:p>
            <a:r>
              <a:rPr lang="en-US" dirty="0"/>
              <a:t>SAMPLE HEADER</a:t>
            </a:r>
          </a:p>
        </p:txBody>
      </p:sp>
      <p:sp>
        <p:nvSpPr>
          <p:cNvPr id="6" name="Text Placeholder 2"/>
          <p:cNvSpPr>
            <a:spLocks noGrp="1"/>
          </p:cNvSpPr>
          <p:nvPr>
            <p:ph idx="1" hasCustomPrompt="1"/>
          </p:nvPr>
        </p:nvSpPr>
        <p:spPr>
          <a:xfrm>
            <a:off x="905513" y="1843553"/>
            <a:ext cx="3007107" cy="2219550"/>
          </a:xfrm>
          <a:prstGeom prst="rect">
            <a:avLst/>
          </a:prstGeom>
        </p:spPr>
        <p:txBody>
          <a:bodyPr vert="horz" lIns="91440" tIns="45720" rIns="91440" bIns="45720" rtlCol="0">
            <a:normAutofit/>
          </a:bodyPr>
          <a:lstStyle>
            <a:lvl1pPr marL="0" marR="0" indent="0" algn="l" defTabSz="914400" rtl="0" eaLnBrk="0" fontAlgn="base" latinLnBrk="0" hangingPunct="0">
              <a:lnSpc>
                <a:spcPct val="100000"/>
              </a:lnSpc>
              <a:spcBef>
                <a:spcPts val="800"/>
              </a:spcBef>
              <a:spcAft>
                <a:spcPct val="0"/>
              </a:spcAft>
              <a:buClrTx/>
              <a:buSzTx/>
              <a:buFontTx/>
              <a:buNone/>
              <a:tabLst/>
              <a:defRPr sz="1400" b="0" i="0"/>
            </a:lvl1pPr>
          </a:lstStyle>
          <a:p>
            <a:pPr marL="0" marR="0" lvl="0" indent="0" algn="l" defTabSz="914400" rtl="0" eaLnBrk="0" fontAlgn="base" latinLnBrk="0" hangingPunct="0">
              <a:lnSpc>
                <a:spcPct val="100000"/>
              </a:lnSpc>
              <a:spcBef>
                <a:spcPts val="800"/>
              </a:spcBef>
              <a:spcAft>
                <a:spcPct val="0"/>
              </a:spcAft>
              <a:buClrTx/>
              <a:buSzTx/>
              <a:buFontTx/>
              <a:buNone/>
              <a:tabLst/>
              <a:defRPr/>
            </a:pPr>
            <a:r>
              <a:rPr lang="en-US" dirty="0"/>
              <a:t>Sample Basic Paragraph.</a:t>
            </a:r>
            <a:r>
              <a:rPr lang="en-US" baseline="0" dirty="0"/>
              <a:t> </a:t>
            </a:r>
            <a:r>
              <a:rPr lang="en-US" dirty="0"/>
              <a:t>This is what the text would look</a:t>
            </a:r>
            <a:r>
              <a:rPr lang="en-US" baseline="0" dirty="0"/>
              <a:t> like in a paragraph. This is what the text would look like in a paragraph. This is what the text would look like.</a:t>
            </a:r>
            <a:endParaRPr lang="en-US" dirty="0"/>
          </a:p>
          <a:p>
            <a:pPr lvl="0"/>
            <a:endParaRPr lang="en-US" dirty="0"/>
          </a:p>
        </p:txBody>
      </p:sp>
      <p:sp>
        <p:nvSpPr>
          <p:cNvPr id="7" name="Picture Placeholder 2"/>
          <p:cNvSpPr>
            <a:spLocks noGrp="1"/>
          </p:cNvSpPr>
          <p:nvPr>
            <p:ph type="pic" idx="11"/>
          </p:nvPr>
        </p:nvSpPr>
        <p:spPr>
          <a:xfrm>
            <a:off x="4066553" y="1921673"/>
            <a:ext cx="73152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8" name="Text Placeholder 3"/>
          <p:cNvSpPr>
            <a:spLocks noGrp="1"/>
          </p:cNvSpPr>
          <p:nvPr>
            <p:ph type="body" sz="half" idx="2" hasCustomPrompt="1"/>
          </p:nvPr>
        </p:nvSpPr>
        <p:spPr>
          <a:xfrm>
            <a:off x="4066553" y="5030957"/>
            <a:ext cx="7315200" cy="400870"/>
          </a:xfrm>
        </p:spPr>
        <p:txBody>
          <a:bodyPr/>
          <a:lstStyle>
            <a:lvl1pPr marL="0" indent="0">
              <a:buNone/>
              <a:defRPr sz="1200">
                <a:solidFill>
                  <a:srgbClr val="6F868D"/>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IMAGE CAPTION</a:t>
            </a:r>
          </a:p>
        </p:txBody>
      </p:sp>
      <p:grpSp>
        <p:nvGrpSpPr>
          <p:cNvPr id="9" name="Group 8"/>
          <p:cNvGrpSpPr/>
          <p:nvPr userDrawn="1"/>
        </p:nvGrpSpPr>
        <p:grpSpPr>
          <a:xfrm>
            <a:off x="5691631" y="242894"/>
            <a:ext cx="806004" cy="82296"/>
            <a:chOff x="4268723" y="1977327"/>
            <a:chExt cx="604503" cy="82296"/>
          </a:xfrm>
          <a:effectLst/>
        </p:grpSpPr>
        <p:sp>
          <p:nvSpPr>
            <p:cNvPr id="10" name="Isosceles Triangle 9"/>
            <p:cNvSpPr/>
            <p:nvPr userDrawn="1"/>
          </p:nvSpPr>
          <p:spPr>
            <a:xfrm>
              <a:off x="4500563" y="1977327"/>
              <a:ext cx="145256" cy="82296"/>
            </a:xfrm>
            <a:prstGeom prst="triangle">
              <a:avLst/>
            </a:prstGeom>
            <a:solidFill>
              <a:srgbClr val="AB052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1" name="Isosceles Triangle 10"/>
            <p:cNvSpPr/>
            <p:nvPr userDrawn="1"/>
          </p:nvSpPr>
          <p:spPr>
            <a:xfrm>
              <a:off x="4268723" y="1977327"/>
              <a:ext cx="145256" cy="82296"/>
            </a:xfrm>
            <a:prstGeom prst="triangle">
              <a:avLst/>
            </a:prstGeom>
            <a:solidFill>
              <a:srgbClr val="AB052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2" name="Isosceles Triangle 11"/>
            <p:cNvSpPr/>
            <p:nvPr userDrawn="1"/>
          </p:nvSpPr>
          <p:spPr>
            <a:xfrm>
              <a:off x="4727970" y="1977327"/>
              <a:ext cx="145256" cy="82296"/>
            </a:xfrm>
            <a:prstGeom prst="triangle">
              <a:avLst/>
            </a:prstGeom>
            <a:solidFill>
              <a:srgbClr val="AB052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grpSp>
    </p:spTree>
    <p:extLst>
      <p:ext uri="{BB962C8B-B14F-4D97-AF65-F5344CB8AC3E}">
        <p14:creationId xmlns:p14="http://schemas.microsoft.com/office/powerpoint/2010/main" val="7912477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fld id="{F1214C19-7B70-E548-A608-340680BFD9AE}" type="slidenum">
              <a:rPr lang="en-US" smtClean="0"/>
              <a:t>‹#›</a:t>
            </a:fld>
            <a:endParaRPr lang="en-US"/>
          </a:p>
        </p:txBody>
      </p:sp>
      <p:grpSp>
        <p:nvGrpSpPr>
          <p:cNvPr id="3" name="Group 2"/>
          <p:cNvGrpSpPr/>
          <p:nvPr userDrawn="1"/>
        </p:nvGrpSpPr>
        <p:grpSpPr>
          <a:xfrm>
            <a:off x="5691631" y="242894"/>
            <a:ext cx="806004" cy="82296"/>
            <a:chOff x="4268723" y="1977327"/>
            <a:chExt cx="604503" cy="82296"/>
          </a:xfrm>
          <a:effectLst/>
        </p:grpSpPr>
        <p:sp>
          <p:nvSpPr>
            <p:cNvPr id="4" name="Isosceles Triangle 3"/>
            <p:cNvSpPr/>
            <p:nvPr userDrawn="1"/>
          </p:nvSpPr>
          <p:spPr>
            <a:xfrm>
              <a:off x="4500563" y="1977327"/>
              <a:ext cx="145256" cy="82296"/>
            </a:xfrm>
            <a:prstGeom prst="triangle">
              <a:avLst/>
            </a:prstGeom>
            <a:solidFill>
              <a:srgbClr val="AB052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5" name="Isosceles Triangle 4"/>
            <p:cNvSpPr/>
            <p:nvPr userDrawn="1"/>
          </p:nvSpPr>
          <p:spPr>
            <a:xfrm>
              <a:off x="4268723" y="1977327"/>
              <a:ext cx="145256" cy="82296"/>
            </a:xfrm>
            <a:prstGeom prst="triangle">
              <a:avLst/>
            </a:prstGeom>
            <a:solidFill>
              <a:srgbClr val="AB052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6" name="Isosceles Triangle 5"/>
            <p:cNvSpPr/>
            <p:nvPr userDrawn="1"/>
          </p:nvSpPr>
          <p:spPr>
            <a:xfrm>
              <a:off x="4727970" y="1977327"/>
              <a:ext cx="145256" cy="82296"/>
            </a:xfrm>
            <a:prstGeom prst="triangle">
              <a:avLst/>
            </a:prstGeom>
            <a:solidFill>
              <a:srgbClr val="AB052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grpSp>
    </p:spTree>
    <p:extLst>
      <p:ext uri="{BB962C8B-B14F-4D97-AF65-F5344CB8AC3E}">
        <p14:creationId xmlns:p14="http://schemas.microsoft.com/office/powerpoint/2010/main" val="19791521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2.png"/><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10"/>
          <a:stretch>
            <a:fillRect/>
          </a:stretch>
        </p:blipFill>
        <p:spPr>
          <a:xfrm>
            <a:off x="127000" y="117241"/>
            <a:ext cx="857249" cy="627138"/>
          </a:xfrm>
          <a:prstGeom prst="rect">
            <a:avLst/>
          </a:prstGeom>
        </p:spPr>
      </p:pic>
      <p:pic>
        <p:nvPicPr>
          <p:cNvPr id="8" name="Picture 7" descr="triangle_page#.png"/>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5791200" y="6619893"/>
            <a:ext cx="581152" cy="240792"/>
          </a:xfrm>
          <a:prstGeom prst="rect">
            <a:avLst/>
          </a:prstGeom>
        </p:spPr>
      </p:pic>
      <p:sp>
        <p:nvSpPr>
          <p:cNvPr id="2" name="Title Placeholder 1"/>
          <p:cNvSpPr>
            <a:spLocks noGrp="1"/>
          </p:cNvSpPr>
          <p:nvPr>
            <p:ph type="title"/>
          </p:nvPr>
        </p:nvSpPr>
        <p:spPr>
          <a:xfrm>
            <a:off x="609600" y="2551231"/>
            <a:ext cx="10972800" cy="1143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224217" y="3885257"/>
            <a:ext cx="9261907" cy="144127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4"/>
          </p:nvPr>
        </p:nvSpPr>
        <p:spPr>
          <a:xfrm>
            <a:off x="5815435" y="6558725"/>
            <a:ext cx="531832" cy="365125"/>
          </a:xfrm>
          <a:prstGeom prst="rect">
            <a:avLst/>
          </a:prstGeom>
        </p:spPr>
        <p:txBody>
          <a:bodyPr vert="horz" lIns="91440" tIns="45720" rIns="91440" bIns="45720" rtlCol="0" anchor="ctr"/>
          <a:lstStyle>
            <a:lvl1pPr algn="ctr">
              <a:defRPr sz="1200">
                <a:solidFill>
                  <a:srgbClr val="FFFFFF"/>
                </a:solidFill>
              </a:defRPr>
            </a:lvl1pPr>
          </a:lstStyle>
          <a:p>
            <a:fld id="{F1214C19-7B70-E548-A608-340680BFD9AE}" type="slidenum">
              <a:rPr lang="en-US" smtClean="0"/>
              <a:pPr/>
              <a:t>‹#›</a:t>
            </a:fld>
            <a:endParaRPr lang="en-US" dirty="0"/>
          </a:p>
        </p:txBody>
      </p:sp>
    </p:spTree>
    <p:extLst>
      <p:ext uri="{BB962C8B-B14F-4D97-AF65-F5344CB8AC3E}">
        <p14:creationId xmlns:p14="http://schemas.microsoft.com/office/powerpoint/2010/main" val="180259192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ctr" defTabSz="457200" rtl="0" eaLnBrk="1" latinLnBrk="0" hangingPunct="1">
        <a:spcBef>
          <a:spcPct val="0"/>
        </a:spcBef>
        <a:buNone/>
        <a:defRPr sz="3600" b="1" kern="1200">
          <a:solidFill>
            <a:srgbClr val="0C234B"/>
          </a:solidFill>
          <a:latin typeface="Verdana"/>
          <a:ea typeface="+mj-ea"/>
          <a:cs typeface="Verdana"/>
        </a:defRPr>
      </a:lvl1pPr>
    </p:titleStyle>
    <p:bodyStyle>
      <a:lvl1pPr marL="342900" indent="-342900" algn="ctr" defTabSz="457200" rtl="0" eaLnBrk="1" latinLnBrk="0" hangingPunct="1">
        <a:spcBef>
          <a:spcPct val="20000"/>
        </a:spcBef>
        <a:buClr>
          <a:srgbClr val="AB0520"/>
        </a:buClr>
        <a:buFont typeface="Arial"/>
        <a:buChar char="•"/>
        <a:defRPr sz="2000" kern="1200">
          <a:solidFill>
            <a:srgbClr val="6F868D"/>
          </a:solidFill>
          <a:latin typeface="Verdana"/>
          <a:ea typeface="+mn-ea"/>
          <a:cs typeface="Verdana"/>
        </a:defRPr>
      </a:lvl1pPr>
      <a:lvl2pPr marL="742950" indent="-285750" algn="ctr" defTabSz="457200" rtl="0" eaLnBrk="1" latinLnBrk="0" hangingPunct="1">
        <a:spcBef>
          <a:spcPct val="20000"/>
        </a:spcBef>
        <a:buClr>
          <a:srgbClr val="AB0520"/>
        </a:buClr>
        <a:buFont typeface="Arial"/>
        <a:buChar char="•"/>
        <a:defRPr sz="1600" kern="1200">
          <a:solidFill>
            <a:srgbClr val="6F868D"/>
          </a:solidFill>
          <a:latin typeface="Verdana"/>
          <a:ea typeface="+mn-ea"/>
          <a:cs typeface="Verdana"/>
        </a:defRPr>
      </a:lvl2pPr>
      <a:lvl3pPr marL="1143000" indent="-228600" algn="ctr" defTabSz="457200" rtl="0" eaLnBrk="1" latinLnBrk="0" hangingPunct="1">
        <a:spcBef>
          <a:spcPct val="20000"/>
        </a:spcBef>
        <a:buClr>
          <a:srgbClr val="AB0520"/>
        </a:buClr>
        <a:buFont typeface="Arial"/>
        <a:buChar char="•"/>
        <a:defRPr sz="1200" kern="1200">
          <a:solidFill>
            <a:srgbClr val="6F868D"/>
          </a:solidFill>
          <a:latin typeface="Verdana"/>
          <a:ea typeface="+mn-ea"/>
          <a:cs typeface="Verdana"/>
        </a:defRPr>
      </a:lvl3pPr>
      <a:lvl4pPr marL="1600200" indent="-228600" algn="ctr" defTabSz="457200" rtl="0" eaLnBrk="1" latinLnBrk="0" hangingPunct="1">
        <a:spcBef>
          <a:spcPct val="20000"/>
        </a:spcBef>
        <a:buClr>
          <a:srgbClr val="AB0520"/>
        </a:buClr>
        <a:buFont typeface="Arial"/>
        <a:buChar char="•"/>
        <a:defRPr sz="1200" kern="1200">
          <a:solidFill>
            <a:srgbClr val="6F868D"/>
          </a:solidFill>
          <a:latin typeface="Verdana"/>
          <a:ea typeface="+mn-ea"/>
          <a:cs typeface="Verdana"/>
        </a:defRPr>
      </a:lvl4pPr>
      <a:lvl5pPr marL="2057400" indent="-228600" algn="ctr" defTabSz="457200" rtl="0" eaLnBrk="1" latinLnBrk="0" hangingPunct="1">
        <a:spcBef>
          <a:spcPct val="20000"/>
        </a:spcBef>
        <a:buClr>
          <a:srgbClr val="AB0520"/>
        </a:buClr>
        <a:buFont typeface="Arial"/>
        <a:buChar char="•"/>
        <a:defRPr sz="1200" kern="1200">
          <a:solidFill>
            <a:srgbClr val="6F868D"/>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1.jpeg"/><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3.gif"/><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8.JPG"/></Relationships>
</file>

<file path=ppt/slides/_rels/slide7.xml.rels><?xml version="1.0" encoding="UTF-8" standalone="yes"?>
<Relationships xmlns="http://schemas.openxmlformats.org/package/2006/relationships"><Relationship Id="rId3" Type="http://schemas.openxmlformats.org/officeDocument/2006/relationships/image" Target="../media/image19.gif"/><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21.gif"/><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2"/>
          <p:cNvSpPr txBox="1">
            <a:spLocks/>
          </p:cNvSpPr>
          <p:nvPr/>
        </p:nvSpPr>
        <p:spPr>
          <a:xfrm>
            <a:off x="2895600" y="4170794"/>
            <a:ext cx="6400800" cy="1344319"/>
          </a:xfrm>
          <a:prstGeom prst="rect">
            <a:avLst/>
          </a:prstGeom>
        </p:spPr>
        <p:txBody>
          <a:bodyPr/>
          <a:lstStyle>
            <a:lvl1pPr marL="0" indent="0" algn="ctr" defTabSz="457200" rtl="0" eaLnBrk="1" latinLnBrk="0" hangingPunct="1">
              <a:spcBef>
                <a:spcPct val="20000"/>
              </a:spcBef>
              <a:buClr>
                <a:srgbClr val="AB0520"/>
              </a:buClr>
              <a:buFont typeface="Arial"/>
              <a:buNone/>
              <a:defRPr sz="2000" kern="1200">
                <a:solidFill>
                  <a:srgbClr val="6F868D"/>
                </a:solidFill>
                <a:latin typeface="Verdana"/>
                <a:ea typeface="+mn-ea"/>
                <a:cs typeface="Verdana"/>
              </a:defRPr>
            </a:lvl1pPr>
            <a:lvl2pPr marL="457200" indent="0" algn="ctr" defTabSz="457200" rtl="0" eaLnBrk="1" latinLnBrk="0" hangingPunct="1">
              <a:spcBef>
                <a:spcPct val="20000"/>
              </a:spcBef>
              <a:buClr>
                <a:srgbClr val="AB0520"/>
              </a:buClr>
              <a:buFont typeface="Arial"/>
              <a:buNone/>
              <a:defRPr sz="1600" kern="1200">
                <a:solidFill>
                  <a:schemeClr val="tx1">
                    <a:tint val="75000"/>
                  </a:schemeClr>
                </a:solidFill>
                <a:latin typeface="Verdana"/>
                <a:ea typeface="+mn-ea"/>
                <a:cs typeface="Verdana"/>
              </a:defRPr>
            </a:lvl2pPr>
            <a:lvl3pPr marL="914400" indent="0" algn="ctr" defTabSz="457200" rtl="0" eaLnBrk="1" latinLnBrk="0" hangingPunct="1">
              <a:spcBef>
                <a:spcPct val="20000"/>
              </a:spcBef>
              <a:buClr>
                <a:srgbClr val="AB0520"/>
              </a:buClr>
              <a:buFont typeface="Arial"/>
              <a:buNone/>
              <a:defRPr sz="1200" kern="1200">
                <a:solidFill>
                  <a:schemeClr val="tx1">
                    <a:tint val="75000"/>
                  </a:schemeClr>
                </a:solidFill>
                <a:latin typeface="Verdana"/>
                <a:ea typeface="+mn-ea"/>
                <a:cs typeface="Verdana"/>
              </a:defRPr>
            </a:lvl3pPr>
            <a:lvl4pPr marL="1371600" indent="0" algn="ctr" defTabSz="457200" rtl="0" eaLnBrk="1" latinLnBrk="0" hangingPunct="1">
              <a:spcBef>
                <a:spcPct val="20000"/>
              </a:spcBef>
              <a:buClr>
                <a:srgbClr val="AB0520"/>
              </a:buClr>
              <a:buFont typeface="Arial"/>
              <a:buNone/>
              <a:defRPr sz="1200" kern="1200">
                <a:solidFill>
                  <a:schemeClr val="tx1">
                    <a:tint val="75000"/>
                  </a:schemeClr>
                </a:solidFill>
                <a:latin typeface="Verdana"/>
                <a:ea typeface="+mn-ea"/>
                <a:cs typeface="Verdana"/>
              </a:defRPr>
            </a:lvl4pPr>
            <a:lvl5pPr marL="1828800" indent="0" algn="ctr" defTabSz="457200" rtl="0" eaLnBrk="1" latinLnBrk="0" hangingPunct="1">
              <a:spcBef>
                <a:spcPct val="20000"/>
              </a:spcBef>
              <a:buClr>
                <a:srgbClr val="AB0520"/>
              </a:buClr>
              <a:buFont typeface="Arial"/>
              <a:buNone/>
              <a:defRPr sz="1200" kern="1200">
                <a:solidFill>
                  <a:schemeClr val="tx1">
                    <a:tint val="75000"/>
                  </a:schemeClr>
                </a:solidFill>
                <a:latin typeface="Verdana"/>
                <a:ea typeface="+mn-ea"/>
                <a:cs typeface="Verdana"/>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nSpc>
                <a:spcPct val="150000"/>
              </a:lnSpc>
              <a:spcBef>
                <a:spcPts val="0"/>
              </a:spcBef>
            </a:pPr>
            <a:r>
              <a:rPr lang="en-US" dirty="0">
                <a:solidFill>
                  <a:schemeClr val="bg1"/>
                </a:solidFill>
              </a:rPr>
              <a:t>Morgan Goz</a:t>
            </a:r>
          </a:p>
          <a:p>
            <a:pPr>
              <a:lnSpc>
                <a:spcPct val="150000"/>
              </a:lnSpc>
              <a:spcBef>
                <a:spcPts val="0"/>
              </a:spcBef>
            </a:pPr>
            <a:r>
              <a:rPr lang="en-US" sz="1800" dirty="0">
                <a:solidFill>
                  <a:schemeClr val="bg1"/>
                </a:solidFill>
              </a:rPr>
              <a:t>Advisor: Prof. Jesse Little</a:t>
            </a:r>
          </a:p>
          <a:p>
            <a:pPr>
              <a:lnSpc>
                <a:spcPct val="150000"/>
              </a:lnSpc>
              <a:spcBef>
                <a:spcPts val="0"/>
              </a:spcBef>
            </a:pPr>
            <a:r>
              <a:rPr lang="en-US" baseline="30000" dirty="0">
                <a:solidFill>
                  <a:schemeClr val="bg1"/>
                </a:solidFill>
              </a:rPr>
              <a:t>Department of Aerospace Engineering</a:t>
            </a:r>
          </a:p>
          <a:p>
            <a:pPr>
              <a:spcBef>
                <a:spcPts val="0"/>
              </a:spcBef>
            </a:pPr>
            <a:r>
              <a:rPr lang="en-US" baseline="30000" dirty="0">
                <a:solidFill>
                  <a:schemeClr val="bg1"/>
                </a:solidFill>
              </a:rPr>
              <a:t>University of Arizona</a:t>
            </a:r>
          </a:p>
        </p:txBody>
      </p:sp>
      <p:sp>
        <p:nvSpPr>
          <p:cNvPr id="2" name="Rectangle 1"/>
          <p:cNvSpPr/>
          <p:nvPr/>
        </p:nvSpPr>
        <p:spPr>
          <a:xfrm>
            <a:off x="1524000" y="1"/>
            <a:ext cx="9144000" cy="646331"/>
          </a:xfrm>
          <a:prstGeom prst="rect">
            <a:avLst/>
          </a:prstGeom>
        </p:spPr>
        <p:txBody>
          <a:bodyPr wrap="square">
            <a:spAutoFit/>
          </a:bodyPr>
          <a:lstStyle/>
          <a:p>
            <a:pPr algn="ctr"/>
            <a:r>
              <a:rPr lang="en-GB" dirty="0">
                <a:solidFill>
                  <a:schemeClr val="bg1"/>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Arizona NASA Space Grant </a:t>
            </a:r>
            <a:r>
              <a:rPr lang="en-GB" dirty="0" err="1">
                <a:solidFill>
                  <a:schemeClr val="bg1"/>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Statewide</a:t>
            </a:r>
            <a:r>
              <a:rPr lang="en-GB" dirty="0">
                <a:solidFill>
                  <a:schemeClr val="bg1"/>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 Symposium</a:t>
            </a:r>
          </a:p>
          <a:p>
            <a:pPr algn="ctr"/>
            <a:r>
              <a:rPr lang="en-GB" dirty="0">
                <a:solidFill>
                  <a:schemeClr val="bg1"/>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April 22</a:t>
            </a:r>
            <a:r>
              <a:rPr lang="en-GB" baseline="30000" dirty="0">
                <a:solidFill>
                  <a:schemeClr val="bg1"/>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nd</a:t>
            </a:r>
            <a:r>
              <a:rPr lang="en-GB" dirty="0">
                <a:solidFill>
                  <a:schemeClr val="bg1"/>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 2023, Phoenix, AZ</a:t>
            </a:r>
          </a:p>
        </p:txBody>
      </p:sp>
      <p:sp>
        <p:nvSpPr>
          <p:cNvPr id="6" name="Subtitle 2"/>
          <p:cNvSpPr txBox="1">
            <a:spLocks/>
          </p:cNvSpPr>
          <p:nvPr/>
        </p:nvSpPr>
        <p:spPr>
          <a:xfrm>
            <a:off x="0" y="4782063"/>
            <a:ext cx="3661194" cy="1472071"/>
          </a:xfrm>
          <a:prstGeom prst="rect">
            <a:avLst/>
          </a:prstGeom>
        </p:spPr>
        <p:txBody>
          <a:bodyPr/>
          <a:lstStyle>
            <a:lvl1pPr marL="0" indent="0" algn="ctr" defTabSz="457200" rtl="0" eaLnBrk="1" latinLnBrk="0" hangingPunct="1">
              <a:spcBef>
                <a:spcPct val="20000"/>
              </a:spcBef>
              <a:buClr>
                <a:srgbClr val="AB0520"/>
              </a:buClr>
              <a:buFont typeface="Arial"/>
              <a:buNone/>
              <a:defRPr sz="2000" kern="1200">
                <a:solidFill>
                  <a:srgbClr val="6F868D"/>
                </a:solidFill>
                <a:latin typeface="Verdana"/>
                <a:ea typeface="+mn-ea"/>
                <a:cs typeface="Verdana"/>
              </a:defRPr>
            </a:lvl1pPr>
            <a:lvl2pPr marL="457200" indent="0" algn="ctr" defTabSz="457200" rtl="0" eaLnBrk="1" latinLnBrk="0" hangingPunct="1">
              <a:spcBef>
                <a:spcPct val="20000"/>
              </a:spcBef>
              <a:buClr>
                <a:srgbClr val="AB0520"/>
              </a:buClr>
              <a:buFont typeface="Arial"/>
              <a:buNone/>
              <a:defRPr sz="1600" kern="1200">
                <a:solidFill>
                  <a:schemeClr val="tx1">
                    <a:tint val="75000"/>
                  </a:schemeClr>
                </a:solidFill>
                <a:latin typeface="Verdana"/>
                <a:ea typeface="+mn-ea"/>
                <a:cs typeface="Verdana"/>
              </a:defRPr>
            </a:lvl2pPr>
            <a:lvl3pPr marL="914400" indent="0" algn="ctr" defTabSz="457200" rtl="0" eaLnBrk="1" latinLnBrk="0" hangingPunct="1">
              <a:spcBef>
                <a:spcPct val="20000"/>
              </a:spcBef>
              <a:buClr>
                <a:srgbClr val="AB0520"/>
              </a:buClr>
              <a:buFont typeface="Arial"/>
              <a:buNone/>
              <a:defRPr sz="1200" kern="1200">
                <a:solidFill>
                  <a:schemeClr val="tx1">
                    <a:tint val="75000"/>
                  </a:schemeClr>
                </a:solidFill>
                <a:latin typeface="Verdana"/>
                <a:ea typeface="+mn-ea"/>
                <a:cs typeface="Verdana"/>
              </a:defRPr>
            </a:lvl3pPr>
            <a:lvl4pPr marL="1371600" indent="0" algn="ctr" defTabSz="457200" rtl="0" eaLnBrk="1" latinLnBrk="0" hangingPunct="1">
              <a:spcBef>
                <a:spcPct val="20000"/>
              </a:spcBef>
              <a:buClr>
                <a:srgbClr val="AB0520"/>
              </a:buClr>
              <a:buFont typeface="Arial"/>
              <a:buNone/>
              <a:defRPr sz="1200" kern="1200">
                <a:solidFill>
                  <a:schemeClr val="tx1">
                    <a:tint val="75000"/>
                  </a:schemeClr>
                </a:solidFill>
                <a:latin typeface="Verdana"/>
                <a:ea typeface="+mn-ea"/>
                <a:cs typeface="Verdana"/>
              </a:defRPr>
            </a:lvl4pPr>
            <a:lvl5pPr marL="1828800" indent="0" algn="ctr" defTabSz="457200" rtl="0" eaLnBrk="1" latinLnBrk="0" hangingPunct="1">
              <a:spcBef>
                <a:spcPct val="20000"/>
              </a:spcBef>
              <a:buClr>
                <a:srgbClr val="AB0520"/>
              </a:buClr>
              <a:buFont typeface="Arial"/>
              <a:buNone/>
              <a:defRPr sz="1200" kern="1200">
                <a:solidFill>
                  <a:schemeClr val="tx1">
                    <a:tint val="75000"/>
                  </a:schemeClr>
                </a:solidFill>
                <a:latin typeface="Verdana"/>
                <a:ea typeface="+mn-ea"/>
                <a:cs typeface="Verdana"/>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n-US" sz="1400" b="1" dirty="0">
                <a:solidFill>
                  <a:schemeClr val="bg1"/>
                </a:solidFill>
                <a:effectLst>
                  <a:outerShdw blurRad="38100" dist="38100" dir="2700000" algn="tl">
                    <a:srgbClr val="000000">
                      <a:alpha val="43137"/>
                    </a:srgbClr>
                  </a:outerShdw>
                </a:effectLst>
              </a:rPr>
              <a:t>Acknowledgements</a:t>
            </a:r>
            <a:r>
              <a:rPr lang="en-US" sz="1400" dirty="0">
                <a:solidFill>
                  <a:schemeClr val="bg1"/>
                </a:solidFill>
                <a:effectLst>
                  <a:outerShdw blurRad="38100" dist="38100" dir="2700000" algn="tl">
                    <a:srgbClr val="000000">
                      <a:alpha val="43137"/>
                    </a:srgbClr>
                  </a:outerShdw>
                </a:effectLst>
              </a:rPr>
              <a:t>:</a:t>
            </a:r>
          </a:p>
          <a:p>
            <a:pPr algn="l"/>
            <a:r>
              <a:rPr lang="en-US" sz="1200" dirty="0">
                <a:solidFill>
                  <a:schemeClr val="bg1"/>
                </a:solidFill>
                <a:effectLst>
                  <a:outerShdw blurRad="38100" dist="38100" dir="2700000" algn="tl">
                    <a:srgbClr val="000000">
                      <a:alpha val="43137"/>
                    </a:srgbClr>
                  </a:outerShdw>
                </a:effectLst>
              </a:rPr>
              <a:t>Dr. Ashish Singh</a:t>
            </a:r>
          </a:p>
          <a:p>
            <a:pPr algn="l"/>
            <a:endParaRPr lang="en-US" sz="1200" dirty="0">
              <a:solidFill>
                <a:schemeClr val="bg1"/>
              </a:solidFill>
              <a:effectLst>
                <a:outerShdw blurRad="38100" dist="38100" dir="2700000" algn="tl">
                  <a:srgbClr val="000000">
                    <a:alpha val="43137"/>
                  </a:srgbClr>
                </a:outerShdw>
              </a:effectLst>
            </a:endParaRPr>
          </a:p>
          <a:p>
            <a:pPr algn="l"/>
            <a:r>
              <a:rPr lang="en-US" sz="1200" dirty="0">
                <a:solidFill>
                  <a:schemeClr val="bg1"/>
                </a:solidFill>
                <a:effectLst>
                  <a:outerShdw blurRad="38100" dist="38100" dir="2700000" algn="tl">
                    <a:srgbClr val="000000">
                      <a:alpha val="43137"/>
                    </a:srgbClr>
                  </a:outerShdw>
                </a:effectLst>
              </a:rPr>
              <a:t>Office of Naval Research (ONR)</a:t>
            </a:r>
          </a:p>
          <a:p>
            <a:pPr algn="l"/>
            <a:r>
              <a:rPr lang="en-US" sz="1200" dirty="0">
                <a:solidFill>
                  <a:schemeClr val="bg1"/>
                </a:solidFill>
                <a:effectLst>
                  <a:outerShdw blurRad="38100" dist="38100" dir="2700000" algn="tl">
                    <a:srgbClr val="000000">
                      <a:alpha val="43137"/>
                    </a:srgbClr>
                  </a:outerShdw>
                </a:effectLst>
              </a:rPr>
              <a:t>Grant Number: N00014-20-1-2267</a:t>
            </a:r>
          </a:p>
          <a:p>
            <a:pPr algn="l"/>
            <a:r>
              <a:rPr lang="en-US" sz="1200" dirty="0">
                <a:solidFill>
                  <a:schemeClr val="bg1"/>
                </a:solidFill>
                <a:effectLst>
                  <a:outerShdw blurRad="38100" dist="38100" dir="2700000" algn="tl">
                    <a:srgbClr val="000000">
                      <a:alpha val="43137"/>
                    </a:srgbClr>
                  </a:outerShdw>
                </a:effectLst>
              </a:rPr>
              <a:t>Program Manager: Dr. Eric </a:t>
            </a:r>
            <a:r>
              <a:rPr lang="en-US" sz="1200" dirty="0" err="1">
                <a:solidFill>
                  <a:schemeClr val="bg1"/>
                </a:solidFill>
                <a:effectLst>
                  <a:outerShdw blurRad="38100" dist="38100" dir="2700000" algn="tl">
                    <a:srgbClr val="000000">
                      <a:alpha val="43137"/>
                    </a:srgbClr>
                  </a:outerShdw>
                </a:effectLst>
              </a:rPr>
              <a:t>Marineau</a:t>
            </a:r>
            <a:endParaRPr lang="en-US" sz="1200" dirty="0">
              <a:solidFill>
                <a:schemeClr val="bg1"/>
              </a:solidFill>
              <a:effectLst>
                <a:outerShdw blurRad="38100" dist="38100" dir="2700000" algn="tl">
                  <a:srgbClr val="000000">
                    <a:alpha val="43137"/>
                  </a:srgbClr>
                </a:outerShdw>
              </a:effectLst>
            </a:endParaRPr>
          </a:p>
          <a:p>
            <a:pPr algn="l"/>
            <a:endParaRPr lang="en-US" sz="1200" dirty="0">
              <a:solidFill>
                <a:schemeClr val="bg1"/>
              </a:solidFill>
              <a:effectLst>
                <a:outerShdw blurRad="38100" dist="38100" dir="2700000" algn="tl">
                  <a:srgbClr val="000000">
                    <a:alpha val="43137"/>
                  </a:srgbClr>
                </a:outerShdw>
              </a:effectLst>
            </a:endParaRPr>
          </a:p>
          <a:p>
            <a:pPr algn="l"/>
            <a:r>
              <a:rPr lang="en-US" sz="1200" dirty="0">
                <a:solidFill>
                  <a:schemeClr val="bg1"/>
                </a:solidFill>
                <a:effectLst>
                  <a:outerShdw blurRad="38100" dist="38100" dir="2700000" algn="tl">
                    <a:srgbClr val="000000">
                      <a:alpha val="43137"/>
                    </a:srgbClr>
                  </a:outerShdw>
                </a:effectLst>
              </a:rPr>
              <a:t>Boundary Layer Stability and Transition Lab</a:t>
            </a:r>
          </a:p>
          <a:p>
            <a:pPr algn="l"/>
            <a:r>
              <a:rPr lang="en-US" sz="1200" dirty="0">
                <a:solidFill>
                  <a:schemeClr val="bg1"/>
                </a:solidFill>
                <a:effectLst>
                  <a:outerShdw blurRad="38100" dist="38100" dir="2700000" algn="tl">
                    <a:srgbClr val="000000">
                      <a:alpha val="43137"/>
                    </a:srgbClr>
                  </a:outerShdw>
                </a:effectLst>
              </a:rPr>
              <a:t>(BLST): Prof. Stuart A. Craig</a:t>
            </a:r>
          </a:p>
          <a:p>
            <a:endParaRPr lang="en-US" sz="1800" dirty="0">
              <a:solidFill>
                <a:schemeClr val="bg1"/>
              </a:solidFill>
              <a:effectLst>
                <a:outerShdw blurRad="38100" dist="38100" dir="2700000" algn="tl">
                  <a:srgbClr val="000000">
                    <a:alpha val="43137"/>
                  </a:srgbClr>
                </a:outerShdw>
              </a:effectLst>
            </a:endParaRPr>
          </a:p>
        </p:txBody>
      </p:sp>
      <p:grpSp>
        <p:nvGrpSpPr>
          <p:cNvPr id="4" name="Group 3"/>
          <p:cNvGrpSpPr/>
          <p:nvPr/>
        </p:nvGrpSpPr>
        <p:grpSpPr>
          <a:xfrm>
            <a:off x="1524000" y="1595823"/>
            <a:ext cx="9144000" cy="1915026"/>
            <a:chOff x="0" y="1935027"/>
            <a:chExt cx="9144000" cy="1915026"/>
          </a:xfrm>
        </p:grpSpPr>
        <p:grpSp>
          <p:nvGrpSpPr>
            <p:cNvPr id="3" name="Group 2"/>
            <p:cNvGrpSpPr/>
            <p:nvPr/>
          </p:nvGrpSpPr>
          <p:grpSpPr>
            <a:xfrm>
              <a:off x="0" y="2115690"/>
              <a:ext cx="9144000" cy="1734363"/>
              <a:chOff x="0" y="1835465"/>
              <a:chExt cx="9144000" cy="1734363"/>
            </a:xfrm>
          </p:grpSpPr>
          <p:sp>
            <p:nvSpPr>
              <p:cNvPr id="7" name="Title 1"/>
              <p:cNvSpPr txBox="1">
                <a:spLocks/>
              </p:cNvSpPr>
              <p:nvPr/>
            </p:nvSpPr>
            <p:spPr>
              <a:xfrm>
                <a:off x="0" y="1835465"/>
                <a:ext cx="9144000" cy="1470025"/>
              </a:xfrm>
              <a:prstGeom prst="rect">
                <a:avLst/>
              </a:prstGeom>
            </p:spPr>
            <p:txBody>
              <a:bodyPr>
                <a:noAutofit/>
              </a:bodyPr>
              <a:lstStyle>
                <a:lvl1pPr algn="ctr" defTabSz="457200" rtl="0" eaLnBrk="1" latinLnBrk="0" hangingPunct="1">
                  <a:spcBef>
                    <a:spcPct val="0"/>
                  </a:spcBef>
                  <a:buNone/>
                  <a:defRPr sz="3600" b="0" kern="1200" baseline="0">
                    <a:solidFill>
                      <a:schemeClr val="bg1"/>
                    </a:solidFill>
                    <a:latin typeface="Verdana"/>
                    <a:ea typeface="+mj-ea"/>
                    <a:cs typeface="Verdana"/>
                  </a:defRPr>
                </a:lvl1pPr>
              </a:lstStyle>
              <a:p>
                <a:r>
                  <a:rPr lang="en-US" sz="3200" dirty="0">
                    <a:effectLst>
                      <a:outerShdw blurRad="50800" dist="38100" dir="5400000" algn="t" rotWithShape="0">
                        <a:prstClr val="black">
                          <a:alpha val="40000"/>
                        </a:prstClr>
                      </a:outerShdw>
                    </a:effectLst>
                  </a:rPr>
                  <a:t>Transitional Shock Wave/Boundary Layer</a:t>
                </a:r>
              </a:p>
              <a:p>
                <a:r>
                  <a:rPr lang="en-US" sz="3200" dirty="0">
                    <a:effectLst>
                      <a:outerShdw blurRad="50800" dist="38100" dir="5400000" algn="t" rotWithShape="0">
                        <a:prstClr val="black">
                          <a:alpha val="40000"/>
                        </a:prstClr>
                      </a:outerShdw>
                    </a:effectLst>
                  </a:rPr>
                  <a:t>Interactions at Mach 5</a:t>
                </a:r>
              </a:p>
            </p:txBody>
          </p:sp>
          <p:sp>
            <p:nvSpPr>
              <p:cNvPr id="5" name="Rectangle 4"/>
              <p:cNvSpPr/>
              <p:nvPr/>
            </p:nvSpPr>
            <p:spPr>
              <a:xfrm>
                <a:off x="0" y="3200496"/>
                <a:ext cx="9144000" cy="369332"/>
              </a:xfrm>
              <a:prstGeom prst="rect">
                <a:avLst/>
              </a:prstGeom>
            </p:spPr>
            <p:txBody>
              <a:bodyPr wrap="square">
                <a:spAutoFit/>
              </a:bodyPr>
              <a:lstStyle/>
              <a:p>
                <a:pPr algn="ctr"/>
                <a:endParaRPr lang="en-GB" dirty="0">
                  <a:solidFill>
                    <a:schemeClr val="bg1"/>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endParaRPr>
              </a:p>
            </p:txBody>
          </p:sp>
        </p:grpSp>
        <p:grpSp>
          <p:nvGrpSpPr>
            <p:cNvPr id="10" name="Group 9"/>
            <p:cNvGrpSpPr/>
            <p:nvPr/>
          </p:nvGrpSpPr>
          <p:grpSpPr>
            <a:xfrm>
              <a:off x="4268723" y="1935027"/>
              <a:ext cx="604503" cy="82296"/>
              <a:chOff x="4268723" y="1918335"/>
              <a:chExt cx="604503" cy="82296"/>
            </a:xfrm>
            <a:effectLst/>
          </p:grpSpPr>
          <p:sp>
            <p:nvSpPr>
              <p:cNvPr id="11" name="Isosceles Triangle 10"/>
              <p:cNvSpPr/>
              <p:nvPr userDrawn="1"/>
            </p:nvSpPr>
            <p:spPr>
              <a:xfrm>
                <a:off x="4500563" y="1918335"/>
                <a:ext cx="145256" cy="82296"/>
              </a:xfrm>
              <a:prstGeom prst="triangle">
                <a:avLst/>
              </a:prstGeom>
              <a:solidFill>
                <a:srgbClr val="AB052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Isosceles Triangle 11"/>
              <p:cNvSpPr/>
              <p:nvPr userDrawn="1"/>
            </p:nvSpPr>
            <p:spPr>
              <a:xfrm>
                <a:off x="4268723" y="1918335"/>
                <a:ext cx="145256" cy="82296"/>
              </a:xfrm>
              <a:prstGeom prst="triangle">
                <a:avLst/>
              </a:prstGeom>
              <a:solidFill>
                <a:srgbClr val="AB052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Isosceles Triangle 12"/>
              <p:cNvSpPr/>
              <p:nvPr userDrawn="1"/>
            </p:nvSpPr>
            <p:spPr>
              <a:xfrm>
                <a:off x="4727970" y="1918335"/>
                <a:ext cx="145256" cy="82296"/>
              </a:xfrm>
              <a:prstGeom prst="triangle">
                <a:avLst/>
              </a:prstGeom>
              <a:solidFill>
                <a:srgbClr val="AB052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pic>
        <p:nvPicPr>
          <p:cNvPr id="1028" name="Picture 4" descr="NASA Insignia Color">
            <a:extLst>
              <a:ext uri="{FF2B5EF4-FFF2-40B4-BE49-F238E27FC236}">
                <a16:creationId xmlns:a16="http://schemas.microsoft.com/office/drawing/2014/main" id="{1AA19BCB-D346-20F9-6070-DF0AB804B79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9766"/>
          <a:stretch/>
        </p:blipFill>
        <p:spPr bwMode="auto">
          <a:xfrm>
            <a:off x="10550649" y="6105121"/>
            <a:ext cx="617715" cy="52205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21B9A17B-F4C9-820E-0B28-A505CAA5045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1915" b="14017"/>
          <a:stretch/>
        </p:blipFill>
        <p:spPr bwMode="auto">
          <a:xfrm>
            <a:off x="11168364" y="5854550"/>
            <a:ext cx="885257" cy="875360"/>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a:extLst>
              <a:ext uri="{FF2B5EF4-FFF2-40B4-BE49-F238E27FC236}">
                <a16:creationId xmlns:a16="http://schemas.microsoft.com/office/drawing/2014/main" id="{1BAE73A1-9047-B6D7-6894-B9D4E785CCA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400958" y="6132334"/>
            <a:ext cx="1025718" cy="46762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CF8DF445-30C6-43EB-9440-9A293EA22146}"/>
              </a:ext>
            </a:extLst>
          </p:cNvPr>
          <p:cNvPicPr>
            <a:picLocks noChangeAspect="1"/>
          </p:cNvPicPr>
          <p:nvPr/>
        </p:nvPicPr>
        <p:blipFill>
          <a:blip r:embed="rId6"/>
          <a:stretch>
            <a:fillRect/>
          </a:stretch>
        </p:blipFill>
        <p:spPr>
          <a:xfrm>
            <a:off x="8263206" y="5969576"/>
            <a:ext cx="1013779" cy="760334"/>
          </a:xfrm>
          <a:prstGeom prst="rect">
            <a:avLst/>
          </a:prstGeom>
        </p:spPr>
      </p:pic>
    </p:spTree>
    <p:extLst>
      <p:ext uri="{BB962C8B-B14F-4D97-AF65-F5344CB8AC3E}">
        <p14:creationId xmlns:p14="http://schemas.microsoft.com/office/powerpoint/2010/main" val="364850855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Acknowledgements</a:t>
            </a:r>
          </a:p>
        </p:txBody>
      </p:sp>
      <p:sp>
        <p:nvSpPr>
          <p:cNvPr id="7" name="Content Placeholder 6"/>
          <p:cNvSpPr>
            <a:spLocks noGrp="1"/>
          </p:cNvSpPr>
          <p:nvPr>
            <p:ph idx="1"/>
          </p:nvPr>
        </p:nvSpPr>
        <p:spPr>
          <a:xfrm>
            <a:off x="1583795" y="881350"/>
            <a:ext cx="9301456" cy="2129570"/>
          </a:xfrm>
        </p:spPr>
        <p:txBody>
          <a:bodyPr>
            <a:noAutofit/>
          </a:bodyPr>
          <a:lstStyle/>
          <a:p>
            <a:pPr marL="171450" indent="-171450">
              <a:spcBef>
                <a:spcPts val="0"/>
              </a:spcBef>
              <a:defRPr/>
            </a:pPr>
            <a:r>
              <a:rPr lang="en-US" sz="1800" dirty="0">
                <a:solidFill>
                  <a:schemeClr val="tx1"/>
                </a:solidFill>
              </a:rPr>
              <a:t>Arizona NASA Space Grant</a:t>
            </a:r>
          </a:p>
          <a:p>
            <a:pPr marL="171450" indent="-171450">
              <a:spcBef>
                <a:spcPts val="0"/>
              </a:spcBef>
              <a:defRPr/>
            </a:pPr>
            <a:endParaRPr lang="en-US" sz="1800" dirty="0">
              <a:solidFill>
                <a:schemeClr val="tx1"/>
              </a:solidFill>
            </a:endParaRPr>
          </a:p>
          <a:p>
            <a:pPr marL="171450" indent="-171450">
              <a:spcBef>
                <a:spcPts val="0"/>
              </a:spcBef>
              <a:defRPr/>
            </a:pPr>
            <a:r>
              <a:rPr lang="en-US" sz="1800" dirty="0">
                <a:solidFill>
                  <a:schemeClr val="tx1"/>
                </a:solidFill>
              </a:rPr>
              <a:t>Office of Naval Research (ONR) Grant Number: N00014-20-1-2267   	    </a:t>
            </a:r>
          </a:p>
          <a:p>
            <a:pPr marL="571500" lvl="1" indent="-171450">
              <a:spcBef>
                <a:spcPts val="0"/>
              </a:spcBef>
              <a:defRPr/>
            </a:pPr>
            <a:r>
              <a:rPr lang="en-US" sz="1800" dirty="0">
                <a:solidFill>
                  <a:schemeClr val="tx1"/>
                </a:solidFill>
              </a:rPr>
              <a:t>Program Manager: Dr. Eric </a:t>
            </a:r>
            <a:r>
              <a:rPr lang="en-US" sz="1800" dirty="0" err="1">
                <a:solidFill>
                  <a:schemeClr val="tx1"/>
                </a:solidFill>
              </a:rPr>
              <a:t>Marineau</a:t>
            </a:r>
            <a:endParaRPr lang="en-US" sz="1800" dirty="0">
              <a:solidFill>
                <a:schemeClr val="tx1"/>
              </a:solidFill>
            </a:endParaRPr>
          </a:p>
          <a:p>
            <a:pPr marL="571500" lvl="1" indent="-171450">
              <a:spcBef>
                <a:spcPts val="0"/>
              </a:spcBef>
              <a:defRPr/>
            </a:pPr>
            <a:endParaRPr lang="en-US" sz="1800" dirty="0">
              <a:solidFill>
                <a:schemeClr val="tx1"/>
              </a:solidFill>
            </a:endParaRPr>
          </a:p>
          <a:p>
            <a:pPr marL="176213" indent="-176213">
              <a:spcBef>
                <a:spcPts val="0"/>
              </a:spcBef>
              <a:defRPr/>
            </a:pPr>
            <a:r>
              <a:rPr lang="en-US" sz="1800" dirty="0">
                <a:solidFill>
                  <a:schemeClr val="tx1"/>
                </a:solidFill>
              </a:rPr>
              <a:t>Lead PI</a:t>
            </a:r>
          </a:p>
          <a:p>
            <a:pPr marL="571500" lvl="1" indent="-166688">
              <a:spcBef>
                <a:spcPts val="0"/>
              </a:spcBef>
              <a:defRPr/>
            </a:pPr>
            <a:r>
              <a:rPr lang="en-US" sz="1800" dirty="0">
                <a:solidFill>
                  <a:schemeClr val="tx1"/>
                </a:solidFill>
              </a:rPr>
              <a:t>Prof. Jesse Little</a:t>
            </a:r>
          </a:p>
          <a:p>
            <a:pPr marL="457200" lvl="1" indent="0">
              <a:spcBef>
                <a:spcPts val="0"/>
              </a:spcBef>
              <a:buNone/>
              <a:defRPr/>
            </a:pPr>
            <a:endParaRPr lang="en-US" sz="1800" dirty="0">
              <a:solidFill>
                <a:schemeClr val="tx1"/>
              </a:solidFill>
            </a:endParaRPr>
          </a:p>
          <a:p>
            <a:pPr marL="171450" indent="-171450">
              <a:spcBef>
                <a:spcPts val="0"/>
              </a:spcBef>
              <a:defRPr/>
            </a:pPr>
            <a:r>
              <a:rPr lang="en-US" sz="1800" dirty="0">
                <a:solidFill>
                  <a:schemeClr val="tx1"/>
                </a:solidFill>
              </a:rPr>
              <a:t>Laboratory</a:t>
            </a:r>
          </a:p>
          <a:p>
            <a:pPr marL="571500" lvl="1" indent="-171450">
              <a:spcBef>
                <a:spcPts val="0"/>
              </a:spcBef>
              <a:defRPr/>
            </a:pPr>
            <a:r>
              <a:rPr lang="en-US" sz="1800" dirty="0">
                <a:solidFill>
                  <a:schemeClr val="tx1"/>
                </a:solidFill>
              </a:rPr>
              <a:t>Boundary Layer Stability &amp; Transition Lab (Prof. Stuart A. Craig)</a:t>
            </a:r>
          </a:p>
          <a:p>
            <a:pPr lvl="1">
              <a:spcBef>
                <a:spcPts val="0"/>
              </a:spcBef>
              <a:defRPr/>
            </a:pPr>
            <a:endParaRPr lang="en-US" sz="1800" dirty="0">
              <a:solidFill>
                <a:schemeClr val="tx1"/>
              </a:solidFill>
            </a:endParaRPr>
          </a:p>
          <a:p>
            <a:pPr marL="171450" indent="-171450">
              <a:spcBef>
                <a:spcPts val="0"/>
              </a:spcBef>
              <a:defRPr/>
            </a:pPr>
            <a:r>
              <a:rPr lang="en-US" sz="1800" dirty="0">
                <a:solidFill>
                  <a:schemeClr val="tx1"/>
                </a:solidFill>
              </a:rPr>
              <a:t>Postdoc Research Associate</a:t>
            </a:r>
          </a:p>
          <a:p>
            <a:pPr marL="571500" lvl="1" indent="-171450">
              <a:spcBef>
                <a:spcPts val="0"/>
              </a:spcBef>
              <a:defRPr/>
            </a:pPr>
            <a:r>
              <a:rPr lang="en-US" sz="1800" dirty="0">
                <a:solidFill>
                  <a:schemeClr val="tx1"/>
                </a:solidFill>
              </a:rPr>
              <a:t>Dr. Ashish Singh</a:t>
            </a:r>
          </a:p>
          <a:p>
            <a:pPr marL="571500" lvl="1" indent="-171450">
              <a:spcBef>
                <a:spcPts val="0"/>
              </a:spcBef>
              <a:defRPr/>
            </a:pPr>
            <a:endParaRPr lang="en-US" sz="1800" dirty="0">
              <a:solidFill>
                <a:schemeClr val="tx1"/>
              </a:solidFill>
            </a:endParaRPr>
          </a:p>
          <a:p>
            <a:pPr marL="171450" indent="-171450">
              <a:spcBef>
                <a:spcPts val="0"/>
              </a:spcBef>
              <a:defRPr/>
            </a:pPr>
            <a:r>
              <a:rPr lang="en-US" sz="1800" dirty="0">
                <a:solidFill>
                  <a:schemeClr val="tx1"/>
                </a:solidFill>
              </a:rPr>
              <a:t>Graduate Students</a:t>
            </a:r>
          </a:p>
          <a:p>
            <a:pPr marL="571500" lvl="1" indent="-171450">
              <a:spcBef>
                <a:spcPts val="0"/>
              </a:spcBef>
              <a:defRPr/>
            </a:pPr>
            <a:r>
              <a:rPr lang="en-US" sz="1800" dirty="0">
                <a:solidFill>
                  <a:schemeClr val="tx1"/>
                </a:solidFill>
              </a:rPr>
              <a:t>Alejandro </a:t>
            </a:r>
            <a:r>
              <a:rPr lang="en-US" sz="1800" dirty="0" err="1">
                <a:solidFill>
                  <a:schemeClr val="tx1"/>
                </a:solidFill>
              </a:rPr>
              <a:t>Roskelley</a:t>
            </a:r>
            <a:r>
              <a:rPr lang="en-US" sz="1800" dirty="0">
                <a:solidFill>
                  <a:schemeClr val="tx1"/>
                </a:solidFill>
              </a:rPr>
              <a:t> Garcia</a:t>
            </a:r>
          </a:p>
          <a:p>
            <a:pPr marL="571500" lvl="1" indent="-171450">
              <a:spcBef>
                <a:spcPts val="0"/>
              </a:spcBef>
              <a:defRPr/>
            </a:pPr>
            <a:endParaRPr lang="en-US" sz="1800" dirty="0">
              <a:solidFill>
                <a:schemeClr val="tx1"/>
              </a:solidFill>
            </a:endParaRPr>
          </a:p>
          <a:p>
            <a:pPr marL="171450" indent="-171450">
              <a:spcBef>
                <a:spcPts val="0"/>
              </a:spcBef>
              <a:defRPr/>
            </a:pPr>
            <a:r>
              <a:rPr lang="en-US" sz="1800" dirty="0">
                <a:solidFill>
                  <a:schemeClr val="tx1"/>
                </a:solidFill>
              </a:rPr>
              <a:t>AME Machine Shop</a:t>
            </a:r>
          </a:p>
          <a:p>
            <a:pPr marL="571500" lvl="1" indent="-171450">
              <a:spcBef>
                <a:spcPts val="0"/>
              </a:spcBef>
              <a:defRPr/>
            </a:pPr>
            <a:r>
              <a:rPr lang="en-US" sz="1800" dirty="0">
                <a:solidFill>
                  <a:schemeClr val="tx1"/>
                </a:solidFill>
              </a:rPr>
              <a:t>Dale Drew, Paul Horwath, and Joseph Hartley</a:t>
            </a:r>
          </a:p>
        </p:txBody>
      </p:sp>
      <p:sp>
        <p:nvSpPr>
          <p:cNvPr id="3" name="Slide Number Placeholder 2"/>
          <p:cNvSpPr>
            <a:spLocks noGrp="1"/>
          </p:cNvSpPr>
          <p:nvPr>
            <p:ph type="sldNum" sz="quarter" idx="12"/>
          </p:nvPr>
        </p:nvSpPr>
        <p:spPr/>
        <p:txBody>
          <a:bodyPr/>
          <a:lstStyle/>
          <a:p>
            <a:fld id="{F1214C19-7B70-E548-A608-340680BFD9AE}" type="slidenum">
              <a:rPr lang="en-US" smtClean="0"/>
              <a:t>10</a:t>
            </a:fld>
            <a:endParaRPr lang="en-US" dirty="0"/>
          </a:p>
        </p:txBody>
      </p:sp>
      <p:pic>
        <p:nvPicPr>
          <p:cNvPr id="4" name="Picture 6">
            <a:extLst>
              <a:ext uri="{FF2B5EF4-FFF2-40B4-BE49-F238E27FC236}">
                <a16:creationId xmlns:a16="http://schemas.microsoft.com/office/drawing/2014/main" id="{C4AABCD1-CEFF-E38A-95F6-DAB50847EFD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1915" b="14017"/>
          <a:stretch/>
        </p:blipFill>
        <p:spPr bwMode="auto">
          <a:xfrm>
            <a:off x="11306743" y="113977"/>
            <a:ext cx="885257" cy="8753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5831271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A469CB7-6BE6-E6F5-CAA1-5669178AB34E}"/>
              </a:ext>
            </a:extLst>
          </p:cNvPr>
          <p:cNvSpPr>
            <a:spLocks noGrp="1"/>
          </p:cNvSpPr>
          <p:nvPr>
            <p:ph type="sldNum" sz="quarter" idx="12"/>
          </p:nvPr>
        </p:nvSpPr>
        <p:spPr/>
        <p:txBody>
          <a:bodyPr/>
          <a:lstStyle/>
          <a:p>
            <a:fld id="{F1214C19-7B70-E548-A608-340680BFD9AE}" type="slidenum">
              <a:rPr lang="en-US" smtClean="0"/>
              <a:t>11</a:t>
            </a:fld>
            <a:endParaRPr lang="en-US"/>
          </a:p>
        </p:txBody>
      </p:sp>
      <p:sp>
        <p:nvSpPr>
          <p:cNvPr id="3" name="Title 2">
            <a:extLst>
              <a:ext uri="{FF2B5EF4-FFF2-40B4-BE49-F238E27FC236}">
                <a16:creationId xmlns:a16="http://schemas.microsoft.com/office/drawing/2014/main" id="{B31B214B-C368-3D25-082D-3F5F743719CD}"/>
              </a:ext>
            </a:extLst>
          </p:cNvPr>
          <p:cNvSpPr>
            <a:spLocks noGrp="1"/>
          </p:cNvSpPr>
          <p:nvPr>
            <p:ph type="title"/>
          </p:nvPr>
        </p:nvSpPr>
        <p:spPr>
          <a:xfrm>
            <a:off x="914400" y="2877343"/>
            <a:ext cx="10363200" cy="1103313"/>
          </a:xfrm>
        </p:spPr>
        <p:txBody>
          <a:bodyPr>
            <a:normAutofit/>
          </a:bodyPr>
          <a:lstStyle/>
          <a:p>
            <a:r>
              <a:rPr lang="en-US" sz="3600" dirty="0"/>
              <a:t>Thank you!</a:t>
            </a:r>
          </a:p>
        </p:txBody>
      </p:sp>
      <p:pic>
        <p:nvPicPr>
          <p:cNvPr id="4" name="Picture 6">
            <a:extLst>
              <a:ext uri="{FF2B5EF4-FFF2-40B4-BE49-F238E27FC236}">
                <a16:creationId xmlns:a16="http://schemas.microsoft.com/office/drawing/2014/main" id="{A7D9805B-B52A-C065-F5B6-AF5B2EF780D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1915" b="14017"/>
          <a:stretch/>
        </p:blipFill>
        <p:spPr bwMode="auto">
          <a:xfrm>
            <a:off x="11306743" y="113977"/>
            <a:ext cx="885257" cy="8753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257888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F1214C19-7B70-E548-A608-340680BFD9AE}" type="slidenum">
              <a:rPr lang="en-US" smtClean="0"/>
              <a:t>2</a:t>
            </a:fld>
            <a:endParaRPr lang="en-US" dirty="0"/>
          </a:p>
        </p:txBody>
      </p:sp>
      <p:sp>
        <p:nvSpPr>
          <p:cNvPr id="16" name="Title 1">
            <a:extLst>
              <a:ext uri="{FF2B5EF4-FFF2-40B4-BE49-F238E27FC236}">
                <a16:creationId xmlns:a16="http://schemas.microsoft.com/office/drawing/2014/main" id="{0EDD4CE5-DC65-2E72-ECBE-A3F1E2BA585D}"/>
              </a:ext>
            </a:extLst>
          </p:cNvPr>
          <p:cNvSpPr>
            <a:spLocks noGrp="1"/>
          </p:cNvSpPr>
          <p:nvPr>
            <p:ph type="title"/>
          </p:nvPr>
        </p:nvSpPr>
        <p:spPr>
          <a:xfrm>
            <a:off x="913721" y="1"/>
            <a:ext cx="10363200" cy="1103313"/>
          </a:xfrm>
        </p:spPr>
        <p:txBody>
          <a:bodyPr/>
          <a:lstStyle/>
          <a:p>
            <a:r>
              <a:rPr lang="en-US" dirty="0"/>
              <a:t>Transitional Shock/Boundary Layer Interactions (SBLIs)</a:t>
            </a:r>
          </a:p>
        </p:txBody>
      </p:sp>
      <p:sp>
        <p:nvSpPr>
          <p:cNvPr id="17" name="Content Placeholder 6">
            <a:extLst>
              <a:ext uri="{FF2B5EF4-FFF2-40B4-BE49-F238E27FC236}">
                <a16:creationId xmlns:a16="http://schemas.microsoft.com/office/drawing/2014/main" id="{ACF443E0-F80C-B8A1-2166-223EA7DDBD08}"/>
              </a:ext>
            </a:extLst>
          </p:cNvPr>
          <p:cNvSpPr>
            <a:spLocks noGrp="1"/>
          </p:cNvSpPr>
          <p:nvPr>
            <p:ph idx="1"/>
          </p:nvPr>
        </p:nvSpPr>
        <p:spPr>
          <a:xfrm>
            <a:off x="1438918" y="894050"/>
            <a:ext cx="9312805" cy="2129570"/>
          </a:xfrm>
        </p:spPr>
        <p:txBody>
          <a:bodyPr>
            <a:noAutofit/>
          </a:bodyPr>
          <a:lstStyle/>
          <a:p>
            <a:pPr marL="171450" indent="-171450">
              <a:spcBef>
                <a:spcPts val="600"/>
              </a:spcBef>
              <a:spcAft>
                <a:spcPts val="600"/>
              </a:spcAft>
              <a:defRPr/>
            </a:pPr>
            <a:r>
              <a:rPr lang="en-US" sz="1800" dirty="0">
                <a:solidFill>
                  <a:schemeClr val="tx1"/>
                </a:solidFill>
              </a:rPr>
              <a:t>Boundary layer – layer of fluid between surface and freestream</a:t>
            </a:r>
          </a:p>
          <a:p>
            <a:pPr marL="171450" indent="-171450">
              <a:spcBef>
                <a:spcPts val="600"/>
              </a:spcBef>
              <a:spcAft>
                <a:spcPts val="600"/>
              </a:spcAft>
              <a:defRPr/>
            </a:pPr>
            <a:r>
              <a:rPr lang="en-US" sz="1800" dirty="0">
                <a:solidFill>
                  <a:schemeClr val="tx1"/>
                </a:solidFill>
              </a:rPr>
              <a:t>SBLIs have a significant impact on hypersonic systems</a:t>
            </a:r>
          </a:p>
          <a:p>
            <a:pPr marL="571500" lvl="1" indent="-171450">
              <a:spcBef>
                <a:spcPts val="600"/>
              </a:spcBef>
              <a:spcAft>
                <a:spcPts val="600"/>
              </a:spcAft>
              <a:defRPr/>
            </a:pPr>
            <a:r>
              <a:rPr lang="en-US" sz="1800" dirty="0">
                <a:solidFill>
                  <a:schemeClr val="tx1"/>
                </a:solidFill>
              </a:rPr>
              <a:t>Common occurrence in internal and external flow fields</a:t>
            </a:r>
          </a:p>
          <a:p>
            <a:pPr marL="571500" lvl="1" indent="-171450">
              <a:spcBef>
                <a:spcPts val="600"/>
              </a:spcBef>
              <a:spcAft>
                <a:spcPts val="600"/>
              </a:spcAft>
              <a:defRPr/>
            </a:pPr>
            <a:r>
              <a:rPr lang="en-US" sz="1800" dirty="0">
                <a:solidFill>
                  <a:schemeClr val="tx1"/>
                </a:solidFill>
              </a:rPr>
              <a:t>Can lead to system failure</a:t>
            </a:r>
          </a:p>
        </p:txBody>
      </p:sp>
      <p:pic>
        <p:nvPicPr>
          <p:cNvPr id="18" name="Picture 6">
            <a:extLst>
              <a:ext uri="{FF2B5EF4-FFF2-40B4-BE49-F238E27FC236}">
                <a16:creationId xmlns:a16="http://schemas.microsoft.com/office/drawing/2014/main" id="{75310C44-D531-7D43-01F7-0C98CEE9436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1915" b="14017"/>
          <a:stretch/>
        </p:blipFill>
        <p:spPr bwMode="auto">
          <a:xfrm>
            <a:off x="11306743" y="113977"/>
            <a:ext cx="885257" cy="87536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a:extLst>
              <a:ext uri="{FF2B5EF4-FFF2-40B4-BE49-F238E27FC236}">
                <a16:creationId xmlns:a16="http://schemas.microsoft.com/office/drawing/2014/main" id="{96F5BBAB-C39E-F506-3DB9-2B2C9FB0D83D}"/>
              </a:ext>
            </a:extLst>
          </p:cNvPr>
          <p:cNvPicPr>
            <a:picLocks noChangeAspect="1"/>
          </p:cNvPicPr>
          <p:nvPr/>
        </p:nvPicPr>
        <p:blipFill rotWithShape="1">
          <a:blip r:embed="rId4"/>
          <a:srcRect l="22422" t="32421" r="20342" b="18736"/>
          <a:stretch/>
        </p:blipFill>
        <p:spPr>
          <a:xfrm>
            <a:off x="147628" y="2670797"/>
            <a:ext cx="7486866" cy="3593695"/>
          </a:xfrm>
          <a:prstGeom prst="rect">
            <a:avLst/>
          </a:prstGeom>
        </p:spPr>
      </p:pic>
      <p:sp>
        <p:nvSpPr>
          <p:cNvPr id="20" name="Rectangle 19">
            <a:extLst>
              <a:ext uri="{FF2B5EF4-FFF2-40B4-BE49-F238E27FC236}">
                <a16:creationId xmlns:a16="http://schemas.microsoft.com/office/drawing/2014/main" id="{D4BD2BDE-A324-C45C-53D5-8CB9DE65EFA9}"/>
              </a:ext>
            </a:extLst>
          </p:cNvPr>
          <p:cNvSpPr/>
          <p:nvPr/>
        </p:nvSpPr>
        <p:spPr>
          <a:xfrm>
            <a:off x="147628" y="2670797"/>
            <a:ext cx="386926" cy="37723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95CB26A2-9BDA-A2D3-78FE-38238969894D}"/>
              </a:ext>
            </a:extLst>
          </p:cNvPr>
          <p:cNvSpPr txBox="1"/>
          <p:nvPr/>
        </p:nvSpPr>
        <p:spPr>
          <a:xfrm>
            <a:off x="147629" y="6246742"/>
            <a:ext cx="7486866" cy="677108"/>
          </a:xfrm>
          <a:prstGeom prst="rect">
            <a:avLst/>
          </a:prstGeom>
          <a:noFill/>
        </p:spPr>
        <p:txBody>
          <a:bodyPr wrap="square" rtlCol="0">
            <a:spAutoFit/>
          </a:bodyPr>
          <a:lstStyle/>
          <a:p>
            <a:r>
              <a:rPr lang="en-US" sz="1000" dirty="0">
                <a:effectLst/>
                <a:latin typeface="Verdana" panose="020B0604030504040204" pitchFamily="34" charset="0"/>
                <a:ea typeface="Verdana" panose="020B0604030504040204" pitchFamily="34" charset="0"/>
              </a:rPr>
              <a:t>Clemens, N. T., &amp; Narayanaswamy, V. (2014). </a:t>
            </a:r>
            <a:r>
              <a:rPr lang="en-US" sz="1000" i="1" dirty="0">
                <a:effectLst/>
                <a:latin typeface="Verdana" panose="020B0604030504040204" pitchFamily="34" charset="0"/>
                <a:ea typeface="Verdana" panose="020B0604030504040204" pitchFamily="34" charset="0"/>
              </a:rPr>
              <a:t>Low-Frequency Unsteadiness of Shock Wave/Turbulent Boundary Layer Interactions</a:t>
            </a:r>
            <a:r>
              <a:rPr lang="en-US" sz="1000" dirty="0">
                <a:effectLst/>
                <a:latin typeface="Verdana" panose="020B0604030504040204" pitchFamily="34" charset="0"/>
                <a:ea typeface="Verdana" panose="020B0604030504040204" pitchFamily="34" charset="0"/>
              </a:rPr>
              <a:t>.</a:t>
            </a:r>
          </a:p>
          <a:p>
            <a:endParaRPr lang="en-US" dirty="0"/>
          </a:p>
        </p:txBody>
      </p:sp>
      <p:pic>
        <p:nvPicPr>
          <p:cNvPr id="22" name="Picture 2">
            <a:extLst>
              <a:ext uri="{FF2B5EF4-FFF2-40B4-BE49-F238E27FC236}">
                <a16:creationId xmlns:a16="http://schemas.microsoft.com/office/drawing/2014/main" id="{A09A4623-DF7F-3400-BA8A-2D5F9C053C48}"/>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4254" r="7117" b="7708"/>
          <a:stretch/>
        </p:blipFill>
        <p:spPr bwMode="auto">
          <a:xfrm>
            <a:off x="7739841" y="2670797"/>
            <a:ext cx="4303172" cy="3575945"/>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8FBDD11E-82F9-330F-4BF2-6250631309A9}"/>
              </a:ext>
            </a:extLst>
          </p:cNvPr>
          <p:cNvSpPr txBox="1"/>
          <p:nvPr/>
        </p:nvSpPr>
        <p:spPr>
          <a:xfrm>
            <a:off x="7739841" y="6264492"/>
            <a:ext cx="4303172" cy="523220"/>
          </a:xfrm>
          <a:prstGeom prst="rect">
            <a:avLst/>
          </a:prstGeom>
          <a:noFill/>
        </p:spPr>
        <p:txBody>
          <a:bodyPr wrap="square" rtlCol="0">
            <a:spAutoFit/>
          </a:bodyPr>
          <a:lstStyle/>
          <a:p>
            <a:r>
              <a:rPr lang="en-US" sz="1000" i="1" dirty="0" err="1">
                <a:effectLst/>
                <a:latin typeface="Verdana" panose="020B0604030504040204" pitchFamily="34" charset="0"/>
                <a:ea typeface="Verdana" panose="020B0604030504040204" pitchFamily="34" charset="0"/>
              </a:rPr>
              <a:t>Hypersonics</a:t>
            </a:r>
            <a:r>
              <a:rPr lang="en-US" sz="1000" i="1" dirty="0">
                <a:effectLst/>
                <a:latin typeface="Verdana" panose="020B0604030504040204" pitchFamily="34" charset="0"/>
                <a:ea typeface="Verdana" panose="020B0604030504040204" pitchFamily="34" charset="0"/>
              </a:rPr>
              <a:t> – SACD</a:t>
            </a:r>
            <a:r>
              <a:rPr lang="en-US" sz="1000" dirty="0">
                <a:effectLst/>
                <a:latin typeface="Verdana" panose="020B0604030504040204" pitchFamily="34" charset="0"/>
                <a:ea typeface="Verdana" panose="020B0604030504040204" pitchFamily="34" charset="0"/>
              </a:rPr>
              <a:t>. NASA. (2022).</a:t>
            </a:r>
          </a:p>
          <a:p>
            <a:endParaRPr lang="en-US" dirty="0"/>
          </a:p>
        </p:txBody>
      </p:sp>
    </p:spTree>
    <p:extLst>
      <p:ext uri="{BB962C8B-B14F-4D97-AF65-F5344CB8AC3E}">
        <p14:creationId xmlns:p14="http://schemas.microsoft.com/office/powerpoint/2010/main" val="42685520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F1214C19-7B70-E548-A608-340680BFD9AE}" type="slidenum">
              <a:rPr lang="en-US" smtClean="0"/>
              <a:t>3</a:t>
            </a:fld>
            <a:endParaRPr lang="en-US" dirty="0"/>
          </a:p>
        </p:txBody>
      </p:sp>
      <p:sp>
        <p:nvSpPr>
          <p:cNvPr id="16" name="Title 1">
            <a:extLst>
              <a:ext uri="{FF2B5EF4-FFF2-40B4-BE49-F238E27FC236}">
                <a16:creationId xmlns:a16="http://schemas.microsoft.com/office/drawing/2014/main" id="{0EDD4CE5-DC65-2E72-ECBE-A3F1E2BA585D}"/>
              </a:ext>
            </a:extLst>
          </p:cNvPr>
          <p:cNvSpPr>
            <a:spLocks noGrp="1"/>
          </p:cNvSpPr>
          <p:nvPr>
            <p:ph type="title"/>
          </p:nvPr>
        </p:nvSpPr>
        <p:spPr>
          <a:xfrm>
            <a:off x="913721" y="1"/>
            <a:ext cx="10363200" cy="1103313"/>
          </a:xfrm>
        </p:spPr>
        <p:txBody>
          <a:bodyPr/>
          <a:lstStyle/>
          <a:p>
            <a:r>
              <a:rPr lang="en-US" dirty="0"/>
              <a:t>Goals and Methodology</a:t>
            </a:r>
          </a:p>
        </p:txBody>
      </p:sp>
      <p:sp>
        <p:nvSpPr>
          <p:cNvPr id="17" name="Content Placeholder 6">
            <a:extLst>
              <a:ext uri="{FF2B5EF4-FFF2-40B4-BE49-F238E27FC236}">
                <a16:creationId xmlns:a16="http://schemas.microsoft.com/office/drawing/2014/main" id="{ACF443E0-F80C-B8A1-2166-223EA7DDBD08}"/>
              </a:ext>
            </a:extLst>
          </p:cNvPr>
          <p:cNvSpPr>
            <a:spLocks noGrp="1"/>
          </p:cNvSpPr>
          <p:nvPr>
            <p:ph idx="1"/>
          </p:nvPr>
        </p:nvSpPr>
        <p:spPr>
          <a:xfrm>
            <a:off x="1438917" y="894050"/>
            <a:ext cx="9552657" cy="2129570"/>
          </a:xfrm>
        </p:spPr>
        <p:txBody>
          <a:bodyPr>
            <a:noAutofit/>
          </a:bodyPr>
          <a:lstStyle/>
          <a:p>
            <a:pPr marL="171450" indent="-171450">
              <a:spcBef>
                <a:spcPts val="600"/>
              </a:spcBef>
              <a:spcAft>
                <a:spcPts val="600"/>
              </a:spcAft>
              <a:defRPr/>
            </a:pPr>
            <a:r>
              <a:rPr lang="en-US" sz="1800" dirty="0">
                <a:solidFill>
                  <a:schemeClr val="tx1"/>
                </a:solidFill>
              </a:rPr>
              <a:t>Understanding the relationship between boundary layer transition and SBLIs</a:t>
            </a:r>
          </a:p>
          <a:p>
            <a:pPr marL="171450" indent="-171450">
              <a:spcBef>
                <a:spcPts val="600"/>
              </a:spcBef>
              <a:spcAft>
                <a:spcPts val="600"/>
              </a:spcAft>
              <a:defRPr/>
            </a:pPr>
            <a:r>
              <a:rPr lang="en-US" sz="1800" dirty="0">
                <a:solidFill>
                  <a:schemeClr val="tx1"/>
                </a:solidFill>
              </a:rPr>
              <a:t>Wind tunnel experiments with a flare test article</a:t>
            </a:r>
          </a:p>
          <a:p>
            <a:pPr marL="171450" indent="-171450">
              <a:spcBef>
                <a:spcPts val="600"/>
              </a:spcBef>
              <a:spcAft>
                <a:spcPts val="600"/>
              </a:spcAft>
              <a:defRPr/>
            </a:pPr>
            <a:r>
              <a:rPr lang="en-US" sz="1800" dirty="0">
                <a:solidFill>
                  <a:schemeClr val="tx1"/>
                </a:solidFill>
              </a:rPr>
              <a:t>Localized Arc Filament Plasma Actuators (LAFPAs) allow for active flow control</a:t>
            </a:r>
          </a:p>
        </p:txBody>
      </p:sp>
      <p:pic>
        <p:nvPicPr>
          <p:cNvPr id="18" name="Picture 6">
            <a:extLst>
              <a:ext uri="{FF2B5EF4-FFF2-40B4-BE49-F238E27FC236}">
                <a16:creationId xmlns:a16="http://schemas.microsoft.com/office/drawing/2014/main" id="{75310C44-D531-7D43-01F7-0C98CEE9436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1915" b="14017"/>
          <a:stretch/>
        </p:blipFill>
        <p:spPr bwMode="auto">
          <a:xfrm>
            <a:off x="11306743" y="113977"/>
            <a:ext cx="885257" cy="875360"/>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19">
            <a:extLst>
              <a:ext uri="{FF2B5EF4-FFF2-40B4-BE49-F238E27FC236}">
                <a16:creationId xmlns:a16="http://schemas.microsoft.com/office/drawing/2014/main" id="{D4BD2BDE-A324-C45C-53D5-8CB9DE65EFA9}"/>
              </a:ext>
            </a:extLst>
          </p:cNvPr>
          <p:cNvSpPr/>
          <p:nvPr/>
        </p:nvSpPr>
        <p:spPr>
          <a:xfrm>
            <a:off x="147628" y="2370255"/>
            <a:ext cx="386926" cy="37723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F580C2D3-91A6-4E68-A3A0-FC3DAC32311E}"/>
              </a:ext>
            </a:extLst>
          </p:cNvPr>
          <p:cNvPicPr>
            <a:picLocks noChangeAspect="1"/>
          </p:cNvPicPr>
          <p:nvPr/>
        </p:nvPicPr>
        <p:blipFill rotWithShape="1">
          <a:blip r:embed="rId4"/>
          <a:srcRect l="15559" t="26667" r="55784" b="30945"/>
          <a:stretch/>
        </p:blipFill>
        <p:spPr>
          <a:xfrm>
            <a:off x="7649460" y="2385386"/>
            <a:ext cx="4045745" cy="3366186"/>
          </a:xfrm>
          <a:prstGeom prst="rect">
            <a:avLst/>
          </a:prstGeom>
        </p:spPr>
      </p:pic>
      <p:sp>
        <p:nvSpPr>
          <p:cNvPr id="5" name="TextBox 4">
            <a:extLst>
              <a:ext uri="{FF2B5EF4-FFF2-40B4-BE49-F238E27FC236}">
                <a16:creationId xmlns:a16="http://schemas.microsoft.com/office/drawing/2014/main" id="{D1BEF9F7-C4D7-BBF2-2810-9568A13EF11F}"/>
              </a:ext>
            </a:extLst>
          </p:cNvPr>
          <p:cNvSpPr txBox="1"/>
          <p:nvPr/>
        </p:nvSpPr>
        <p:spPr>
          <a:xfrm>
            <a:off x="7649460" y="5751572"/>
            <a:ext cx="3760399" cy="707886"/>
          </a:xfrm>
          <a:prstGeom prst="rect">
            <a:avLst/>
          </a:prstGeom>
          <a:noFill/>
        </p:spPr>
        <p:txBody>
          <a:bodyPr wrap="square" rtlCol="0">
            <a:spAutoFit/>
          </a:bodyPr>
          <a:lstStyle/>
          <a:p>
            <a:r>
              <a:rPr lang="en-US" sz="1000" dirty="0">
                <a:effectLst/>
                <a:latin typeface="Verdana" panose="020B0604030504040204" pitchFamily="34" charset="0"/>
                <a:ea typeface="Verdana" panose="020B0604030504040204" pitchFamily="34" charset="0"/>
              </a:rPr>
              <a:t>Singh, A., et al. (2021). </a:t>
            </a:r>
            <a:r>
              <a:rPr lang="en-US" sz="1000" i="1" dirty="0">
                <a:effectLst/>
                <a:latin typeface="Verdana" panose="020B0604030504040204" pitchFamily="34" charset="0"/>
                <a:ea typeface="Verdana" panose="020B0604030504040204" pitchFamily="34" charset="0"/>
              </a:rPr>
              <a:t>Development of Plasma-based Controlled Disturbances for the Study of Boundary Layer Transition and Shock Boundary Layer Interaction</a:t>
            </a:r>
            <a:r>
              <a:rPr lang="en-US" sz="1000" dirty="0">
                <a:effectLst/>
                <a:latin typeface="Verdana" panose="020B0604030504040204" pitchFamily="34" charset="0"/>
                <a:ea typeface="Verdana" panose="020B0604030504040204" pitchFamily="34" charset="0"/>
              </a:rPr>
              <a:t>.</a:t>
            </a:r>
          </a:p>
        </p:txBody>
      </p:sp>
      <p:sp>
        <p:nvSpPr>
          <p:cNvPr id="2" name="AutoShape 2">
            <a:extLst>
              <a:ext uri="{FF2B5EF4-FFF2-40B4-BE49-F238E27FC236}">
                <a16:creationId xmlns:a16="http://schemas.microsoft.com/office/drawing/2014/main" id="{908ADBDC-9338-15A9-8860-9925E2EE1554}"/>
              </a:ext>
            </a:extLst>
          </p:cNvPr>
          <p:cNvSpPr>
            <a:spLocks noChangeAspect="1" noChangeArrowheads="1"/>
          </p:cNvSpPr>
          <p:nvPr/>
        </p:nvSpPr>
        <p:spPr bwMode="auto">
          <a:xfrm>
            <a:off x="5943599" y="3276599"/>
            <a:ext cx="2240873" cy="224087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8" name="Picture 7">
            <a:extLst>
              <a:ext uri="{FF2B5EF4-FFF2-40B4-BE49-F238E27FC236}">
                <a16:creationId xmlns:a16="http://schemas.microsoft.com/office/drawing/2014/main" id="{C051C52D-0779-5DBD-DA5A-978A651BD909}"/>
              </a:ext>
            </a:extLst>
          </p:cNvPr>
          <p:cNvPicPr>
            <a:picLocks noChangeAspect="1"/>
          </p:cNvPicPr>
          <p:nvPr/>
        </p:nvPicPr>
        <p:blipFill>
          <a:blip r:embed="rId5"/>
          <a:stretch>
            <a:fillRect/>
          </a:stretch>
        </p:blipFill>
        <p:spPr>
          <a:xfrm>
            <a:off x="593927" y="2558874"/>
            <a:ext cx="6603352" cy="3715837"/>
          </a:xfrm>
          <a:prstGeom prst="rect">
            <a:avLst/>
          </a:prstGeom>
        </p:spPr>
      </p:pic>
    </p:spTree>
    <p:extLst>
      <p:ext uri="{BB962C8B-B14F-4D97-AF65-F5344CB8AC3E}">
        <p14:creationId xmlns:p14="http://schemas.microsoft.com/office/powerpoint/2010/main" val="42797388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F1214C19-7B70-E548-A608-340680BFD9AE}" type="slidenum">
              <a:rPr lang="en-US" smtClean="0"/>
              <a:t>4</a:t>
            </a:fld>
            <a:endParaRPr lang="en-US" dirty="0"/>
          </a:p>
        </p:txBody>
      </p:sp>
      <p:sp>
        <p:nvSpPr>
          <p:cNvPr id="16" name="Title 1">
            <a:extLst>
              <a:ext uri="{FF2B5EF4-FFF2-40B4-BE49-F238E27FC236}">
                <a16:creationId xmlns:a16="http://schemas.microsoft.com/office/drawing/2014/main" id="{0EDD4CE5-DC65-2E72-ECBE-A3F1E2BA585D}"/>
              </a:ext>
            </a:extLst>
          </p:cNvPr>
          <p:cNvSpPr>
            <a:spLocks noGrp="1"/>
          </p:cNvSpPr>
          <p:nvPr>
            <p:ph type="title"/>
          </p:nvPr>
        </p:nvSpPr>
        <p:spPr>
          <a:xfrm>
            <a:off x="913721" y="1"/>
            <a:ext cx="10363200" cy="1103313"/>
          </a:xfrm>
        </p:spPr>
        <p:txBody>
          <a:bodyPr/>
          <a:lstStyle/>
          <a:p>
            <a:r>
              <a:rPr lang="en-US" dirty="0"/>
              <a:t>Goals and Methodology</a:t>
            </a:r>
          </a:p>
        </p:txBody>
      </p:sp>
      <p:sp>
        <p:nvSpPr>
          <p:cNvPr id="17" name="Content Placeholder 6">
            <a:extLst>
              <a:ext uri="{FF2B5EF4-FFF2-40B4-BE49-F238E27FC236}">
                <a16:creationId xmlns:a16="http://schemas.microsoft.com/office/drawing/2014/main" id="{ACF443E0-F80C-B8A1-2166-223EA7DDBD08}"/>
              </a:ext>
            </a:extLst>
          </p:cNvPr>
          <p:cNvSpPr>
            <a:spLocks noGrp="1"/>
          </p:cNvSpPr>
          <p:nvPr>
            <p:ph idx="1"/>
          </p:nvPr>
        </p:nvSpPr>
        <p:spPr>
          <a:xfrm>
            <a:off x="1438918" y="894050"/>
            <a:ext cx="9154503" cy="2129570"/>
          </a:xfrm>
        </p:spPr>
        <p:txBody>
          <a:bodyPr>
            <a:noAutofit/>
          </a:bodyPr>
          <a:lstStyle/>
          <a:p>
            <a:pPr marL="171450" indent="-171450">
              <a:spcBef>
                <a:spcPts val="600"/>
              </a:spcBef>
              <a:spcAft>
                <a:spcPts val="600"/>
              </a:spcAft>
              <a:defRPr/>
            </a:pPr>
            <a:r>
              <a:rPr lang="en-US" sz="1800" dirty="0">
                <a:solidFill>
                  <a:schemeClr val="tx1"/>
                </a:solidFill>
              </a:rPr>
              <a:t>Pressure measurements and z-type schlieren imaging to visualize plasma-generated disturbances and their influence on SBLIs</a:t>
            </a:r>
          </a:p>
        </p:txBody>
      </p:sp>
      <p:pic>
        <p:nvPicPr>
          <p:cNvPr id="18" name="Picture 6">
            <a:extLst>
              <a:ext uri="{FF2B5EF4-FFF2-40B4-BE49-F238E27FC236}">
                <a16:creationId xmlns:a16="http://schemas.microsoft.com/office/drawing/2014/main" id="{75310C44-D531-7D43-01F7-0C98CEE9436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1915" b="14017"/>
          <a:stretch/>
        </p:blipFill>
        <p:spPr bwMode="auto">
          <a:xfrm>
            <a:off x="11306743" y="113977"/>
            <a:ext cx="885257" cy="875360"/>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19">
            <a:extLst>
              <a:ext uri="{FF2B5EF4-FFF2-40B4-BE49-F238E27FC236}">
                <a16:creationId xmlns:a16="http://schemas.microsoft.com/office/drawing/2014/main" id="{D4BD2BDE-A324-C45C-53D5-8CB9DE65EFA9}"/>
              </a:ext>
            </a:extLst>
          </p:cNvPr>
          <p:cNvSpPr/>
          <p:nvPr/>
        </p:nvSpPr>
        <p:spPr>
          <a:xfrm>
            <a:off x="147628" y="2370255"/>
            <a:ext cx="386926" cy="37723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D1BEF9F7-C4D7-BBF2-2810-9568A13EF11F}"/>
              </a:ext>
            </a:extLst>
          </p:cNvPr>
          <p:cNvSpPr txBox="1"/>
          <p:nvPr/>
        </p:nvSpPr>
        <p:spPr>
          <a:xfrm>
            <a:off x="1992244" y="5949359"/>
            <a:ext cx="5799611" cy="246221"/>
          </a:xfrm>
          <a:prstGeom prst="rect">
            <a:avLst/>
          </a:prstGeom>
          <a:noFill/>
        </p:spPr>
        <p:txBody>
          <a:bodyPr wrap="square" rtlCol="0">
            <a:spAutoFit/>
          </a:bodyPr>
          <a:lstStyle/>
          <a:p>
            <a:r>
              <a:rPr lang="en-US" sz="1000" dirty="0">
                <a:effectLst/>
                <a:latin typeface="Verdana" panose="020B0604030504040204" pitchFamily="34" charset="0"/>
                <a:ea typeface="Verdana" panose="020B0604030504040204" pitchFamily="34" charset="0"/>
              </a:rPr>
              <a:t>Travers, </a:t>
            </a:r>
            <a:r>
              <a:rPr lang="en-US" sz="1000" dirty="0">
                <a:latin typeface="Verdana" panose="020B0604030504040204" pitchFamily="34" charset="0"/>
                <a:ea typeface="Verdana" panose="020B0604030504040204" pitchFamily="34" charset="0"/>
              </a:rPr>
              <a:t>N. </a:t>
            </a:r>
            <a:r>
              <a:rPr lang="en-US" sz="1000" dirty="0">
                <a:effectLst/>
                <a:latin typeface="Verdana" panose="020B0604030504040204" pitchFamily="34" charset="0"/>
                <a:ea typeface="Verdana" panose="020B0604030504040204" pitchFamily="34" charset="0"/>
              </a:rPr>
              <a:t>(2012). </a:t>
            </a:r>
            <a:r>
              <a:rPr lang="en-US" sz="1000" i="1" dirty="0">
                <a:latin typeface="Verdana" panose="020B0604030504040204" pitchFamily="34" charset="0"/>
                <a:ea typeface="Verdana" panose="020B0604030504040204" pitchFamily="34" charset="0"/>
              </a:rPr>
              <a:t>Schlieren Z-Type Flow Visualization System.</a:t>
            </a:r>
            <a:endParaRPr lang="en-US" sz="1000" dirty="0">
              <a:effectLst/>
              <a:latin typeface="Verdana" panose="020B0604030504040204" pitchFamily="34" charset="0"/>
              <a:ea typeface="Verdana" panose="020B0604030504040204" pitchFamily="34" charset="0"/>
            </a:endParaRPr>
          </a:p>
        </p:txBody>
      </p:sp>
      <p:pic>
        <p:nvPicPr>
          <p:cNvPr id="1026" name="Picture 2" descr="Z-type configuration Schlieren setup. ">
            <a:extLst>
              <a:ext uri="{FF2B5EF4-FFF2-40B4-BE49-F238E27FC236}">
                <a16:creationId xmlns:a16="http://schemas.microsoft.com/office/drawing/2014/main" id="{691E777F-A669-4805-4544-EEFE174FD89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36469" y="1684010"/>
            <a:ext cx="8359399" cy="42653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0204689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Wind Tunnel Experiments</a:t>
            </a:r>
          </a:p>
        </p:txBody>
      </p:sp>
      <p:sp>
        <p:nvSpPr>
          <p:cNvPr id="7" name="Content Placeholder 6"/>
          <p:cNvSpPr>
            <a:spLocks noGrp="1"/>
          </p:cNvSpPr>
          <p:nvPr>
            <p:ph idx="1"/>
          </p:nvPr>
        </p:nvSpPr>
        <p:spPr>
          <a:xfrm>
            <a:off x="442629" y="3429000"/>
            <a:ext cx="7328437" cy="2129570"/>
          </a:xfrm>
        </p:spPr>
        <p:txBody>
          <a:bodyPr>
            <a:noAutofit/>
          </a:bodyPr>
          <a:lstStyle/>
          <a:p>
            <a:pPr marL="171450" indent="-171450">
              <a:spcBef>
                <a:spcPts val="600"/>
              </a:spcBef>
              <a:spcAft>
                <a:spcPts val="600"/>
              </a:spcAft>
              <a:defRPr/>
            </a:pPr>
            <a:r>
              <a:rPr lang="en-US" sz="1800" dirty="0">
                <a:solidFill>
                  <a:schemeClr val="tx1"/>
                </a:solidFill>
              </a:rPr>
              <a:t>Performed in </a:t>
            </a:r>
            <a:r>
              <a:rPr lang="en-US" sz="1800" dirty="0" err="1">
                <a:solidFill>
                  <a:schemeClr val="tx1"/>
                </a:solidFill>
              </a:rPr>
              <a:t>UArizona</a:t>
            </a:r>
            <a:r>
              <a:rPr lang="en-US" sz="1800" dirty="0">
                <a:solidFill>
                  <a:schemeClr val="tx1"/>
                </a:solidFill>
              </a:rPr>
              <a:t> Mach 5 </a:t>
            </a:r>
            <a:r>
              <a:rPr lang="en-US" sz="1800" dirty="0" err="1">
                <a:solidFill>
                  <a:schemeClr val="tx1"/>
                </a:solidFill>
              </a:rPr>
              <a:t>Ludwieg</a:t>
            </a:r>
            <a:r>
              <a:rPr lang="en-US" sz="1800" dirty="0">
                <a:solidFill>
                  <a:schemeClr val="tx1"/>
                </a:solidFill>
              </a:rPr>
              <a:t> Tube (LT5)</a:t>
            </a:r>
          </a:p>
          <a:p>
            <a:pPr marL="171450" indent="-171450">
              <a:spcBef>
                <a:spcPts val="600"/>
              </a:spcBef>
              <a:spcAft>
                <a:spcPts val="600"/>
              </a:spcAft>
              <a:defRPr/>
            </a:pPr>
            <a:r>
              <a:rPr lang="en-US" sz="1800" dirty="0">
                <a:solidFill>
                  <a:schemeClr val="tx1"/>
                </a:solidFill>
              </a:rPr>
              <a:t>Run Conditions – Can closely match flight conditions</a:t>
            </a:r>
          </a:p>
        </p:txBody>
      </p:sp>
      <p:sp>
        <p:nvSpPr>
          <p:cNvPr id="3" name="Slide Number Placeholder 2"/>
          <p:cNvSpPr>
            <a:spLocks noGrp="1"/>
          </p:cNvSpPr>
          <p:nvPr>
            <p:ph type="sldNum" sz="quarter" idx="12"/>
          </p:nvPr>
        </p:nvSpPr>
        <p:spPr/>
        <p:txBody>
          <a:bodyPr/>
          <a:lstStyle/>
          <a:p>
            <a:fld id="{F1214C19-7B70-E548-A608-340680BFD9AE}" type="slidenum">
              <a:rPr lang="en-US" smtClean="0"/>
              <a:t>5</a:t>
            </a:fld>
            <a:endParaRPr lang="en-US" dirty="0"/>
          </a:p>
        </p:txBody>
      </p:sp>
      <p:pic>
        <p:nvPicPr>
          <p:cNvPr id="6" name="Picture 6">
            <a:extLst>
              <a:ext uri="{FF2B5EF4-FFF2-40B4-BE49-F238E27FC236}">
                <a16:creationId xmlns:a16="http://schemas.microsoft.com/office/drawing/2014/main" id="{276B6000-4D98-A8BD-7FBD-64649270739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1915" b="14017"/>
          <a:stretch/>
        </p:blipFill>
        <p:spPr bwMode="auto">
          <a:xfrm>
            <a:off x="11306743" y="113977"/>
            <a:ext cx="885257" cy="87536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957A3C8A-F646-4857-094C-61555650EE95}"/>
              </a:ext>
            </a:extLst>
          </p:cNvPr>
          <p:cNvPicPr>
            <a:picLocks noChangeAspect="1"/>
          </p:cNvPicPr>
          <p:nvPr/>
        </p:nvPicPr>
        <p:blipFill>
          <a:blip r:embed="rId4"/>
          <a:stretch>
            <a:fillRect/>
          </a:stretch>
        </p:blipFill>
        <p:spPr>
          <a:xfrm>
            <a:off x="366351" y="1031191"/>
            <a:ext cx="11430000" cy="1906943"/>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C2C61014-3F83-39B5-F7FA-A026A813D52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6638" y="4352867"/>
            <a:ext cx="5963227" cy="921285"/>
          </a:xfrm>
          <a:prstGeom prst="rect">
            <a:avLst/>
          </a:prstGeom>
        </p:spPr>
      </p:pic>
      <p:pic>
        <p:nvPicPr>
          <p:cNvPr id="9" name="Picture 8">
            <a:extLst>
              <a:ext uri="{FF2B5EF4-FFF2-40B4-BE49-F238E27FC236}">
                <a16:creationId xmlns:a16="http://schemas.microsoft.com/office/drawing/2014/main" id="{C4A8A66D-2FC1-B606-D1BC-0D5FBA0524B0}"/>
              </a:ext>
            </a:extLst>
          </p:cNvPr>
          <p:cNvPicPr>
            <a:picLocks noChangeAspect="1"/>
          </p:cNvPicPr>
          <p:nvPr/>
        </p:nvPicPr>
        <p:blipFill>
          <a:blip r:embed="rId6"/>
          <a:stretch>
            <a:fillRect/>
          </a:stretch>
        </p:blipFill>
        <p:spPr>
          <a:xfrm>
            <a:off x="7284271" y="3429000"/>
            <a:ext cx="4465100" cy="3019830"/>
          </a:xfrm>
          <a:prstGeom prst="rect">
            <a:avLst/>
          </a:prstGeom>
        </p:spPr>
      </p:pic>
      <p:sp>
        <p:nvSpPr>
          <p:cNvPr id="10" name="TextBox 9">
            <a:extLst>
              <a:ext uri="{FF2B5EF4-FFF2-40B4-BE49-F238E27FC236}">
                <a16:creationId xmlns:a16="http://schemas.microsoft.com/office/drawing/2014/main" id="{16470170-1D5F-66DD-B7AF-1EBE9BCB114B}"/>
              </a:ext>
            </a:extLst>
          </p:cNvPr>
          <p:cNvSpPr txBox="1"/>
          <p:nvPr/>
        </p:nvSpPr>
        <p:spPr>
          <a:xfrm>
            <a:off x="366351" y="2906567"/>
            <a:ext cx="7919156" cy="246221"/>
          </a:xfrm>
          <a:prstGeom prst="rect">
            <a:avLst/>
          </a:prstGeom>
          <a:noFill/>
        </p:spPr>
        <p:txBody>
          <a:bodyPr wrap="none" rtlCol="0">
            <a:spAutoFit/>
          </a:bodyPr>
          <a:lstStyle/>
          <a:p>
            <a:r>
              <a:rPr lang="en-US" sz="1000" dirty="0">
                <a:effectLst/>
                <a:latin typeface="Verdana" panose="020B0604030504040204" pitchFamily="34" charset="0"/>
                <a:ea typeface="Verdana" panose="020B0604030504040204" pitchFamily="34" charset="0"/>
              </a:rPr>
              <a:t>Singh, A., et al. (2023). </a:t>
            </a:r>
            <a:r>
              <a:rPr lang="en-US" sz="1000" i="1" dirty="0">
                <a:effectLst/>
                <a:latin typeface="Verdana" panose="020B0604030504040204" pitchFamily="34" charset="0"/>
                <a:ea typeface="Verdana" panose="020B0604030504040204" pitchFamily="34" charset="0"/>
              </a:rPr>
              <a:t>Schlieren Visualization of Controlled Disturbances in Mach 5 Flow Over a Hollow Cylinder Flare</a:t>
            </a:r>
            <a:r>
              <a:rPr lang="en-US" sz="1000" dirty="0">
                <a:effectLst/>
                <a:latin typeface="Verdana" panose="020B0604030504040204" pitchFamily="34" charset="0"/>
                <a:ea typeface="Verdana" panose="020B0604030504040204" pitchFamily="34" charset="0"/>
              </a:rPr>
              <a:t>.</a:t>
            </a:r>
          </a:p>
        </p:txBody>
      </p:sp>
    </p:spTree>
    <p:extLst>
      <p:ext uri="{BB962C8B-B14F-4D97-AF65-F5344CB8AC3E}">
        <p14:creationId xmlns:p14="http://schemas.microsoft.com/office/powerpoint/2010/main" val="210761784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Wind Tunnel Experiments</a:t>
            </a:r>
          </a:p>
        </p:txBody>
      </p:sp>
      <p:sp>
        <p:nvSpPr>
          <p:cNvPr id="7" name="Content Placeholder 6"/>
          <p:cNvSpPr>
            <a:spLocks noGrp="1"/>
          </p:cNvSpPr>
          <p:nvPr>
            <p:ph idx="1"/>
          </p:nvPr>
        </p:nvSpPr>
        <p:spPr>
          <a:xfrm>
            <a:off x="1583795" y="881350"/>
            <a:ext cx="7328437" cy="2129570"/>
          </a:xfrm>
        </p:spPr>
        <p:txBody>
          <a:bodyPr>
            <a:noAutofit/>
          </a:bodyPr>
          <a:lstStyle/>
          <a:p>
            <a:pPr marL="171450" indent="-171450">
              <a:spcBef>
                <a:spcPts val="600"/>
              </a:spcBef>
              <a:spcAft>
                <a:spcPts val="600"/>
              </a:spcAft>
              <a:defRPr/>
            </a:pPr>
            <a:r>
              <a:rPr lang="en-US" sz="1800" dirty="0">
                <a:solidFill>
                  <a:schemeClr val="tx1"/>
                </a:solidFill>
              </a:rPr>
              <a:t>Hollow cylinder flare model</a:t>
            </a:r>
            <a:endParaRPr lang="en-US" sz="1400" dirty="0">
              <a:solidFill>
                <a:schemeClr val="tx1"/>
              </a:solidFill>
            </a:endParaRPr>
          </a:p>
        </p:txBody>
      </p:sp>
      <p:sp>
        <p:nvSpPr>
          <p:cNvPr id="3" name="Slide Number Placeholder 2"/>
          <p:cNvSpPr>
            <a:spLocks noGrp="1"/>
          </p:cNvSpPr>
          <p:nvPr>
            <p:ph type="sldNum" sz="quarter" idx="12"/>
          </p:nvPr>
        </p:nvSpPr>
        <p:spPr/>
        <p:txBody>
          <a:bodyPr/>
          <a:lstStyle/>
          <a:p>
            <a:fld id="{F1214C19-7B70-E548-A608-340680BFD9AE}" type="slidenum">
              <a:rPr lang="en-US" smtClean="0"/>
              <a:t>6</a:t>
            </a:fld>
            <a:endParaRPr lang="en-US" dirty="0"/>
          </a:p>
        </p:txBody>
      </p:sp>
      <p:pic>
        <p:nvPicPr>
          <p:cNvPr id="6" name="Picture 6">
            <a:extLst>
              <a:ext uri="{FF2B5EF4-FFF2-40B4-BE49-F238E27FC236}">
                <a16:creationId xmlns:a16="http://schemas.microsoft.com/office/drawing/2014/main" id="{276B6000-4D98-A8BD-7FBD-64649270739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1915" b="14017"/>
          <a:stretch/>
        </p:blipFill>
        <p:spPr bwMode="auto">
          <a:xfrm>
            <a:off x="11306743" y="113977"/>
            <a:ext cx="885257" cy="87536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640DDBCD-A12E-DBD9-91FD-C5A2DF72FD46}"/>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298940" y="1546997"/>
            <a:ext cx="9309265" cy="4690544"/>
          </a:xfrm>
          <a:prstGeom prst="rect">
            <a:avLst/>
          </a:prstGeom>
        </p:spPr>
      </p:pic>
      <p:sp>
        <p:nvSpPr>
          <p:cNvPr id="9" name="TextBox 8">
            <a:extLst>
              <a:ext uri="{FF2B5EF4-FFF2-40B4-BE49-F238E27FC236}">
                <a16:creationId xmlns:a16="http://schemas.microsoft.com/office/drawing/2014/main" id="{DF48B85B-B840-B6AB-7270-8DCC29027546}"/>
              </a:ext>
            </a:extLst>
          </p:cNvPr>
          <p:cNvSpPr txBox="1"/>
          <p:nvPr/>
        </p:nvSpPr>
        <p:spPr>
          <a:xfrm>
            <a:off x="1298940" y="6237541"/>
            <a:ext cx="7879080" cy="246221"/>
          </a:xfrm>
          <a:prstGeom prst="rect">
            <a:avLst/>
          </a:prstGeom>
          <a:noFill/>
        </p:spPr>
        <p:txBody>
          <a:bodyPr wrap="none" rtlCol="0">
            <a:spAutoFit/>
          </a:bodyPr>
          <a:lstStyle/>
          <a:p>
            <a:r>
              <a:rPr lang="en-US" sz="1000" dirty="0">
                <a:effectLst/>
                <a:latin typeface="Verdana" panose="020B0604030504040204" pitchFamily="34" charset="0"/>
                <a:ea typeface="Verdana" panose="020B0604030504040204" pitchFamily="34" charset="0"/>
              </a:rPr>
              <a:t>Singh, A., et al. (2023). </a:t>
            </a:r>
            <a:r>
              <a:rPr lang="en-US" sz="1000" i="1" dirty="0">
                <a:effectLst/>
                <a:latin typeface="Verdana" panose="020B0604030504040204" pitchFamily="34" charset="0"/>
                <a:ea typeface="Verdana" panose="020B0604030504040204" pitchFamily="34" charset="0"/>
              </a:rPr>
              <a:t>Schlieren Visualization of Controlled Disturbances in Mach 5 Flow Over a Hollow Cylinder Flare</a:t>
            </a:r>
            <a:r>
              <a:rPr lang="en-US" sz="1000" dirty="0">
                <a:effectLst/>
                <a:latin typeface="Verdana" panose="020B0604030504040204" pitchFamily="34" charset="0"/>
                <a:ea typeface="Verdana" panose="020B0604030504040204" pitchFamily="34" charset="0"/>
              </a:rPr>
              <a:t>.</a:t>
            </a:r>
          </a:p>
        </p:txBody>
      </p:sp>
      <p:cxnSp>
        <p:nvCxnSpPr>
          <p:cNvPr id="8" name="Straight Arrow Connector 7">
            <a:extLst>
              <a:ext uri="{FF2B5EF4-FFF2-40B4-BE49-F238E27FC236}">
                <a16:creationId xmlns:a16="http://schemas.microsoft.com/office/drawing/2014/main" id="{5C92B4B8-BC51-81FD-ACCF-D12BA5D6D674}"/>
              </a:ext>
            </a:extLst>
          </p:cNvPr>
          <p:cNvCxnSpPr/>
          <p:nvPr/>
        </p:nvCxnSpPr>
        <p:spPr>
          <a:xfrm>
            <a:off x="3599234" y="2509736"/>
            <a:ext cx="680936" cy="710119"/>
          </a:xfrm>
          <a:prstGeom prst="straightConnector1">
            <a:avLst/>
          </a:prstGeom>
          <a:ln>
            <a:tailEnd type="triangle"/>
          </a:ln>
          <a:effectLst/>
        </p:spPr>
        <p:style>
          <a:lnRef idx="3">
            <a:schemeClr val="accent2"/>
          </a:lnRef>
          <a:fillRef idx="0">
            <a:schemeClr val="accent2"/>
          </a:fillRef>
          <a:effectRef idx="2">
            <a:schemeClr val="accent2"/>
          </a:effectRef>
          <a:fontRef idx="minor">
            <a:schemeClr val="tx1"/>
          </a:fontRef>
        </p:style>
      </p:cxnSp>
      <p:sp>
        <p:nvSpPr>
          <p:cNvPr id="10" name="TextBox 9">
            <a:extLst>
              <a:ext uri="{FF2B5EF4-FFF2-40B4-BE49-F238E27FC236}">
                <a16:creationId xmlns:a16="http://schemas.microsoft.com/office/drawing/2014/main" id="{89710DBD-47A1-C09E-D6AC-43A9A34232F4}"/>
              </a:ext>
            </a:extLst>
          </p:cNvPr>
          <p:cNvSpPr txBox="1"/>
          <p:nvPr/>
        </p:nvSpPr>
        <p:spPr>
          <a:xfrm>
            <a:off x="2800189" y="2263572"/>
            <a:ext cx="1254869" cy="523220"/>
          </a:xfrm>
          <a:prstGeom prst="rect">
            <a:avLst/>
          </a:prstGeom>
          <a:noFill/>
        </p:spPr>
        <p:txBody>
          <a:bodyPr wrap="square" rtlCol="0">
            <a:spAutoFit/>
          </a:bodyPr>
          <a:lstStyle/>
          <a:p>
            <a:r>
              <a:rPr lang="en-US" sz="1400" dirty="0">
                <a:latin typeface="Verdana" panose="020B0604030504040204" pitchFamily="34" charset="0"/>
                <a:ea typeface="Verdana" panose="020B0604030504040204" pitchFamily="34" charset="0"/>
              </a:rPr>
              <a:t>Plasma actuator</a:t>
            </a:r>
          </a:p>
        </p:txBody>
      </p:sp>
    </p:spTree>
    <p:extLst>
      <p:ext uri="{BB962C8B-B14F-4D97-AF65-F5344CB8AC3E}">
        <p14:creationId xmlns:p14="http://schemas.microsoft.com/office/powerpoint/2010/main" val="409817007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4DFCBB4-56A2-B574-D2DC-4DCFAAF70F51}"/>
              </a:ext>
            </a:extLst>
          </p:cNvPr>
          <p:cNvPicPr>
            <a:picLocks noChangeAspect="1"/>
          </p:cNvPicPr>
          <p:nvPr/>
        </p:nvPicPr>
        <p:blipFill rotWithShape="1">
          <a:blip r:embed="rId3"/>
          <a:srcRect l="3922" t="19008" r="6226" b="16006"/>
          <a:stretch/>
        </p:blipFill>
        <p:spPr>
          <a:xfrm>
            <a:off x="386318" y="1889117"/>
            <a:ext cx="10886173" cy="1968397"/>
          </a:xfrm>
          <a:prstGeom prst="rect">
            <a:avLst/>
          </a:prstGeom>
        </p:spPr>
      </p:pic>
      <p:cxnSp>
        <p:nvCxnSpPr>
          <p:cNvPr id="6" name="Straight Connector 5">
            <a:extLst>
              <a:ext uri="{FF2B5EF4-FFF2-40B4-BE49-F238E27FC236}">
                <a16:creationId xmlns:a16="http://schemas.microsoft.com/office/drawing/2014/main" id="{608B7D78-F8D0-F5CE-697C-5AEEBDF88F8A}"/>
              </a:ext>
            </a:extLst>
          </p:cNvPr>
          <p:cNvCxnSpPr>
            <a:cxnSpLocks/>
          </p:cNvCxnSpPr>
          <p:nvPr/>
        </p:nvCxnSpPr>
        <p:spPr>
          <a:xfrm>
            <a:off x="6823718" y="2355287"/>
            <a:ext cx="0" cy="849085"/>
          </a:xfrm>
          <a:prstGeom prst="line">
            <a:avLst/>
          </a:prstGeom>
          <a:ln w="50800" cmpd="sng">
            <a:solidFill>
              <a:srgbClr val="0C0CFF"/>
            </a:solidFill>
            <a:prstDash val="dash"/>
          </a:ln>
        </p:spPr>
        <p:style>
          <a:lnRef idx="1">
            <a:schemeClr val="dk1"/>
          </a:lnRef>
          <a:fillRef idx="0">
            <a:schemeClr val="dk1"/>
          </a:fillRef>
          <a:effectRef idx="0">
            <a:schemeClr val="dk1"/>
          </a:effectRef>
          <a:fontRef idx="minor">
            <a:schemeClr val="tx1"/>
          </a:fontRef>
        </p:style>
      </p:cxnSp>
      <p:sp>
        <p:nvSpPr>
          <p:cNvPr id="8" name="TextBox 27">
            <a:extLst>
              <a:ext uri="{FF2B5EF4-FFF2-40B4-BE49-F238E27FC236}">
                <a16:creationId xmlns:a16="http://schemas.microsoft.com/office/drawing/2014/main" id="{5ACE7AFA-ABAB-DE6E-D285-CC3BCD02AAD0}"/>
              </a:ext>
            </a:extLst>
          </p:cNvPr>
          <p:cNvSpPr txBox="1"/>
          <p:nvPr/>
        </p:nvSpPr>
        <p:spPr>
          <a:xfrm>
            <a:off x="6110486" y="1985956"/>
            <a:ext cx="2656114" cy="369332"/>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1" dirty="0">
                <a:solidFill>
                  <a:srgbClr val="0C0CFF"/>
                </a:solidFill>
              </a:rPr>
              <a:t>Separation</a:t>
            </a:r>
          </a:p>
        </p:txBody>
      </p:sp>
      <p:sp>
        <p:nvSpPr>
          <p:cNvPr id="10" name="Rectangle 9">
            <a:extLst>
              <a:ext uri="{FF2B5EF4-FFF2-40B4-BE49-F238E27FC236}">
                <a16:creationId xmlns:a16="http://schemas.microsoft.com/office/drawing/2014/main" id="{E97F7531-F5FD-99C2-B6E8-DB6BB4692B4E}"/>
              </a:ext>
            </a:extLst>
          </p:cNvPr>
          <p:cNvSpPr/>
          <p:nvPr/>
        </p:nvSpPr>
        <p:spPr>
          <a:xfrm>
            <a:off x="174934" y="1921428"/>
            <a:ext cx="629198" cy="156152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sz="1800"/>
          </a:p>
        </p:txBody>
      </p:sp>
      <p:pic>
        <p:nvPicPr>
          <p:cNvPr id="11" name="Picture 10">
            <a:extLst>
              <a:ext uri="{FF2B5EF4-FFF2-40B4-BE49-F238E27FC236}">
                <a16:creationId xmlns:a16="http://schemas.microsoft.com/office/drawing/2014/main" id="{AC576999-0AA5-16EE-AFF7-0EE1C1CAFC23}"/>
              </a:ext>
            </a:extLst>
          </p:cNvPr>
          <p:cNvPicPr>
            <a:picLocks noChangeAspect="1"/>
          </p:cNvPicPr>
          <p:nvPr/>
        </p:nvPicPr>
        <p:blipFill rotWithShape="1">
          <a:blip r:embed="rId4">
            <a:extLst>
              <a:ext uri="{28A0092B-C50C-407E-A947-70E740481C1C}">
                <a14:useLocalDpi xmlns:a14="http://schemas.microsoft.com/office/drawing/2010/main" val="0"/>
              </a:ext>
            </a:extLst>
          </a:blip>
          <a:srcRect l="-106" r="94576"/>
          <a:stretch/>
        </p:blipFill>
        <p:spPr>
          <a:xfrm>
            <a:off x="702531" y="2170622"/>
            <a:ext cx="656600" cy="1817914"/>
          </a:xfrm>
          <a:prstGeom prst="rect">
            <a:avLst/>
          </a:prstGeom>
        </p:spPr>
      </p:pic>
      <p:cxnSp>
        <p:nvCxnSpPr>
          <p:cNvPr id="12" name="Straight Connector 11">
            <a:extLst>
              <a:ext uri="{FF2B5EF4-FFF2-40B4-BE49-F238E27FC236}">
                <a16:creationId xmlns:a16="http://schemas.microsoft.com/office/drawing/2014/main" id="{C79F3CCF-9F74-2E45-6A18-02F3698E6D7B}"/>
              </a:ext>
            </a:extLst>
          </p:cNvPr>
          <p:cNvCxnSpPr>
            <a:cxnSpLocks/>
          </p:cNvCxnSpPr>
          <p:nvPr/>
        </p:nvCxnSpPr>
        <p:spPr>
          <a:xfrm>
            <a:off x="1113986" y="3268205"/>
            <a:ext cx="0" cy="849085"/>
          </a:xfrm>
          <a:prstGeom prst="line">
            <a:avLst/>
          </a:prstGeom>
          <a:ln w="50800" cmpd="sng">
            <a:solidFill>
              <a:srgbClr val="FF0000"/>
            </a:solidFill>
            <a:prstDash val="dash"/>
          </a:ln>
        </p:spPr>
        <p:style>
          <a:lnRef idx="1">
            <a:schemeClr val="dk1"/>
          </a:lnRef>
          <a:fillRef idx="0">
            <a:schemeClr val="dk1"/>
          </a:fillRef>
          <a:effectRef idx="0">
            <a:schemeClr val="dk1"/>
          </a:effectRef>
          <a:fontRef idx="minor">
            <a:schemeClr val="tx1"/>
          </a:fontRef>
        </p:style>
      </p:cxnSp>
      <p:sp>
        <p:nvSpPr>
          <p:cNvPr id="13" name="TextBox 28">
            <a:extLst>
              <a:ext uri="{FF2B5EF4-FFF2-40B4-BE49-F238E27FC236}">
                <a16:creationId xmlns:a16="http://schemas.microsoft.com/office/drawing/2014/main" id="{F677858B-739B-4D4A-ED0C-F7B19F92476D}"/>
              </a:ext>
            </a:extLst>
          </p:cNvPr>
          <p:cNvSpPr txBox="1"/>
          <p:nvPr/>
        </p:nvSpPr>
        <p:spPr>
          <a:xfrm>
            <a:off x="1161805" y="3801925"/>
            <a:ext cx="2656114" cy="369332"/>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1" dirty="0">
                <a:solidFill>
                  <a:srgbClr val="FF0000"/>
                </a:solidFill>
              </a:rPr>
              <a:t>Actuator Location</a:t>
            </a:r>
          </a:p>
        </p:txBody>
      </p:sp>
      <p:pic>
        <p:nvPicPr>
          <p:cNvPr id="15" name="Picture 14">
            <a:extLst>
              <a:ext uri="{FF2B5EF4-FFF2-40B4-BE49-F238E27FC236}">
                <a16:creationId xmlns:a16="http://schemas.microsoft.com/office/drawing/2014/main" id="{E3E1640D-3E05-BFDC-5879-148F78202B30}"/>
              </a:ext>
            </a:extLst>
          </p:cNvPr>
          <p:cNvPicPr>
            <a:picLocks noChangeAspect="1"/>
          </p:cNvPicPr>
          <p:nvPr/>
        </p:nvPicPr>
        <p:blipFill rotWithShape="1">
          <a:blip r:embed="rId5"/>
          <a:srcRect l="4185" t="23745" r="6724" b="16583"/>
          <a:stretch/>
        </p:blipFill>
        <p:spPr>
          <a:xfrm>
            <a:off x="420570" y="4178842"/>
            <a:ext cx="10886173" cy="1822874"/>
          </a:xfrm>
          <a:prstGeom prst="rect">
            <a:avLst/>
          </a:prstGeom>
        </p:spPr>
      </p:pic>
      <p:sp>
        <p:nvSpPr>
          <p:cNvPr id="2" name="Title 1"/>
          <p:cNvSpPr>
            <a:spLocks noGrp="1"/>
          </p:cNvSpPr>
          <p:nvPr>
            <p:ph type="title"/>
          </p:nvPr>
        </p:nvSpPr>
        <p:spPr/>
        <p:txBody>
          <a:bodyPr/>
          <a:lstStyle/>
          <a:p>
            <a:r>
              <a:rPr lang="en-US" dirty="0"/>
              <a:t>Results</a:t>
            </a:r>
          </a:p>
        </p:txBody>
      </p:sp>
      <p:sp>
        <p:nvSpPr>
          <p:cNvPr id="7" name="Content Placeholder 6"/>
          <p:cNvSpPr>
            <a:spLocks noGrp="1"/>
          </p:cNvSpPr>
          <p:nvPr>
            <p:ph idx="1"/>
          </p:nvPr>
        </p:nvSpPr>
        <p:spPr>
          <a:xfrm>
            <a:off x="1673177" y="989337"/>
            <a:ext cx="7328437" cy="2129570"/>
          </a:xfrm>
        </p:spPr>
        <p:txBody>
          <a:bodyPr>
            <a:noAutofit/>
          </a:bodyPr>
          <a:lstStyle/>
          <a:p>
            <a:pPr marL="171450" indent="-171450">
              <a:spcBef>
                <a:spcPts val="600"/>
              </a:spcBef>
              <a:spcAft>
                <a:spcPts val="600"/>
              </a:spcAft>
              <a:defRPr/>
            </a:pPr>
            <a:r>
              <a:rPr lang="en-US" sz="1800" dirty="0">
                <a:solidFill>
                  <a:schemeClr val="tx1"/>
                </a:solidFill>
              </a:rPr>
              <a:t>Disturbance field captured with Schlieren imaging</a:t>
            </a:r>
          </a:p>
          <a:p>
            <a:pPr marL="171450" indent="-171450">
              <a:spcBef>
                <a:spcPts val="600"/>
              </a:spcBef>
              <a:spcAft>
                <a:spcPts val="600"/>
              </a:spcAft>
              <a:defRPr/>
            </a:pPr>
            <a:r>
              <a:rPr lang="en-US" sz="1800" dirty="0">
                <a:solidFill>
                  <a:schemeClr val="tx1"/>
                </a:solidFill>
              </a:rPr>
              <a:t>Can see shock as it travels across the boundary layer and detaches</a:t>
            </a:r>
          </a:p>
        </p:txBody>
      </p:sp>
      <p:sp>
        <p:nvSpPr>
          <p:cNvPr id="3" name="Slide Number Placeholder 2"/>
          <p:cNvSpPr>
            <a:spLocks noGrp="1"/>
          </p:cNvSpPr>
          <p:nvPr>
            <p:ph type="sldNum" sz="quarter" idx="12"/>
          </p:nvPr>
        </p:nvSpPr>
        <p:spPr>
          <a:xfrm>
            <a:off x="5829405" y="6558725"/>
            <a:ext cx="531832" cy="365125"/>
          </a:xfrm>
        </p:spPr>
        <p:txBody>
          <a:bodyPr/>
          <a:lstStyle/>
          <a:p>
            <a:fld id="{F1214C19-7B70-E548-A608-340680BFD9AE}" type="slidenum">
              <a:rPr lang="en-US" smtClean="0"/>
              <a:t>7</a:t>
            </a:fld>
            <a:endParaRPr lang="en-US" dirty="0"/>
          </a:p>
        </p:txBody>
      </p:sp>
      <p:pic>
        <p:nvPicPr>
          <p:cNvPr id="4" name="Picture 6">
            <a:extLst>
              <a:ext uri="{FF2B5EF4-FFF2-40B4-BE49-F238E27FC236}">
                <a16:creationId xmlns:a16="http://schemas.microsoft.com/office/drawing/2014/main" id="{C4AABCD1-CEFF-E38A-95F6-DAB50847EFDD}"/>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11915" b="14017"/>
          <a:stretch/>
        </p:blipFill>
        <p:spPr bwMode="auto">
          <a:xfrm>
            <a:off x="11306743" y="113977"/>
            <a:ext cx="885257" cy="87536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84750C55-D6D8-C718-B13B-2A9F0C54E1A5}"/>
              </a:ext>
            </a:extLst>
          </p:cNvPr>
          <p:cNvSpPr txBox="1"/>
          <p:nvPr/>
        </p:nvSpPr>
        <p:spPr>
          <a:xfrm>
            <a:off x="6923807" y="5685867"/>
            <a:ext cx="3837538" cy="461665"/>
          </a:xfrm>
          <a:prstGeom prst="rect">
            <a:avLst/>
          </a:prstGeom>
          <a:noFill/>
        </p:spPr>
        <p:txBody>
          <a:bodyPr wrap="square" rtlCol="0">
            <a:spAutoFit/>
          </a:bodyPr>
          <a:lstStyle/>
          <a:p>
            <a:r>
              <a:rPr lang="en-US" sz="1200" dirty="0">
                <a:effectLst/>
              </a:rPr>
              <a:t>Singh, A., et al. (2023). </a:t>
            </a:r>
            <a:r>
              <a:rPr lang="en-US" sz="1200" i="1" dirty="0">
                <a:effectLst/>
              </a:rPr>
              <a:t>Schlieren Visualization of Controlled Disturbances in Mach 5 Flow Over a Hollow Cylinder Flare</a:t>
            </a:r>
            <a:r>
              <a:rPr lang="en-US" sz="1200" dirty="0">
                <a:effectLst/>
              </a:rPr>
              <a:t>.</a:t>
            </a:r>
          </a:p>
        </p:txBody>
      </p:sp>
      <p:cxnSp>
        <p:nvCxnSpPr>
          <p:cNvPr id="17" name="Straight Connector 16">
            <a:extLst>
              <a:ext uri="{FF2B5EF4-FFF2-40B4-BE49-F238E27FC236}">
                <a16:creationId xmlns:a16="http://schemas.microsoft.com/office/drawing/2014/main" id="{51FDAC46-6C5E-16C8-1619-22383BB05F97}"/>
              </a:ext>
            </a:extLst>
          </p:cNvPr>
          <p:cNvCxnSpPr>
            <a:cxnSpLocks/>
          </p:cNvCxnSpPr>
          <p:nvPr/>
        </p:nvCxnSpPr>
        <p:spPr>
          <a:xfrm>
            <a:off x="6857969" y="4472711"/>
            <a:ext cx="0" cy="849085"/>
          </a:xfrm>
          <a:prstGeom prst="line">
            <a:avLst/>
          </a:prstGeom>
          <a:ln w="50800">
            <a:solidFill>
              <a:srgbClr val="0C0CFF"/>
            </a:solidFill>
            <a:prstDash val="dash"/>
          </a:ln>
        </p:spPr>
        <p:style>
          <a:lnRef idx="1">
            <a:schemeClr val="dk1"/>
          </a:lnRef>
          <a:fillRef idx="0">
            <a:schemeClr val="dk1"/>
          </a:fillRef>
          <a:effectRef idx="0">
            <a:schemeClr val="dk1"/>
          </a:effectRef>
          <a:fontRef idx="minor">
            <a:schemeClr val="tx1"/>
          </a:fontRef>
        </p:style>
      </p:cxnSp>
      <p:sp>
        <p:nvSpPr>
          <p:cNvPr id="18" name="TextBox 16">
            <a:extLst>
              <a:ext uri="{FF2B5EF4-FFF2-40B4-BE49-F238E27FC236}">
                <a16:creationId xmlns:a16="http://schemas.microsoft.com/office/drawing/2014/main" id="{F85502D3-6B2A-F300-100B-5B8C8E4EBFAE}"/>
              </a:ext>
            </a:extLst>
          </p:cNvPr>
          <p:cNvSpPr txBox="1"/>
          <p:nvPr/>
        </p:nvSpPr>
        <p:spPr>
          <a:xfrm>
            <a:off x="6223222" y="4103379"/>
            <a:ext cx="2656114" cy="369332"/>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1" dirty="0">
                <a:solidFill>
                  <a:srgbClr val="0C0CFF"/>
                </a:solidFill>
              </a:rPr>
              <a:t>Separation</a:t>
            </a:r>
          </a:p>
        </p:txBody>
      </p:sp>
      <p:sp>
        <p:nvSpPr>
          <p:cNvPr id="19" name="Rectangle 18">
            <a:extLst>
              <a:ext uri="{FF2B5EF4-FFF2-40B4-BE49-F238E27FC236}">
                <a16:creationId xmlns:a16="http://schemas.microsoft.com/office/drawing/2014/main" id="{510C2BCA-F4C8-52EA-B50C-C1356DB3DD00}"/>
              </a:ext>
            </a:extLst>
          </p:cNvPr>
          <p:cNvSpPr/>
          <p:nvPr/>
        </p:nvSpPr>
        <p:spPr>
          <a:xfrm>
            <a:off x="209185" y="4402321"/>
            <a:ext cx="629198" cy="156152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sz="1800"/>
          </a:p>
        </p:txBody>
      </p:sp>
      <p:pic>
        <p:nvPicPr>
          <p:cNvPr id="20" name="Picture 19">
            <a:extLst>
              <a:ext uri="{FF2B5EF4-FFF2-40B4-BE49-F238E27FC236}">
                <a16:creationId xmlns:a16="http://schemas.microsoft.com/office/drawing/2014/main" id="{D96029DB-A8C9-660A-28E4-FAA768DBF7D6}"/>
              </a:ext>
            </a:extLst>
          </p:cNvPr>
          <p:cNvPicPr>
            <a:picLocks noChangeAspect="1"/>
          </p:cNvPicPr>
          <p:nvPr/>
        </p:nvPicPr>
        <p:blipFill rotWithShape="1">
          <a:blip r:embed="rId4">
            <a:extLst>
              <a:ext uri="{28A0092B-C50C-407E-A947-70E740481C1C}">
                <a14:useLocalDpi xmlns:a14="http://schemas.microsoft.com/office/drawing/2010/main" val="0"/>
              </a:ext>
            </a:extLst>
          </a:blip>
          <a:srcRect l="-106" r="94576"/>
          <a:stretch/>
        </p:blipFill>
        <p:spPr>
          <a:xfrm>
            <a:off x="727830" y="4333856"/>
            <a:ext cx="656600" cy="1817914"/>
          </a:xfrm>
          <a:prstGeom prst="rect">
            <a:avLst/>
          </a:prstGeom>
        </p:spPr>
      </p:pic>
      <p:cxnSp>
        <p:nvCxnSpPr>
          <p:cNvPr id="21" name="Straight Connector 20">
            <a:extLst>
              <a:ext uri="{FF2B5EF4-FFF2-40B4-BE49-F238E27FC236}">
                <a16:creationId xmlns:a16="http://schemas.microsoft.com/office/drawing/2014/main" id="{EA86E9AC-79B5-A8F8-A1B6-862BA7174F3A}"/>
              </a:ext>
            </a:extLst>
          </p:cNvPr>
          <p:cNvCxnSpPr>
            <a:cxnSpLocks/>
          </p:cNvCxnSpPr>
          <p:nvPr/>
        </p:nvCxnSpPr>
        <p:spPr>
          <a:xfrm>
            <a:off x="1095381" y="5396538"/>
            <a:ext cx="0" cy="849085"/>
          </a:xfrm>
          <a:prstGeom prst="line">
            <a:avLst/>
          </a:prstGeom>
          <a:ln w="50800">
            <a:solidFill>
              <a:srgbClr val="FF0000"/>
            </a:solidFill>
            <a:prstDash val="dash"/>
          </a:ln>
        </p:spPr>
        <p:style>
          <a:lnRef idx="1">
            <a:schemeClr val="dk1"/>
          </a:lnRef>
          <a:fillRef idx="0">
            <a:schemeClr val="dk1"/>
          </a:fillRef>
          <a:effectRef idx="0">
            <a:schemeClr val="dk1"/>
          </a:effectRef>
          <a:fontRef idx="minor">
            <a:schemeClr val="tx1"/>
          </a:fontRef>
        </p:style>
      </p:cxnSp>
      <p:sp>
        <p:nvSpPr>
          <p:cNvPr id="22" name="TextBox 18">
            <a:extLst>
              <a:ext uri="{FF2B5EF4-FFF2-40B4-BE49-F238E27FC236}">
                <a16:creationId xmlns:a16="http://schemas.microsoft.com/office/drawing/2014/main" id="{43DB6CC2-2702-8DA3-A5F1-6C91CB59ECF4}"/>
              </a:ext>
            </a:extLst>
          </p:cNvPr>
          <p:cNvSpPr txBox="1"/>
          <p:nvPr/>
        </p:nvSpPr>
        <p:spPr>
          <a:xfrm>
            <a:off x="1184880" y="5937452"/>
            <a:ext cx="2656114" cy="369332"/>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1" dirty="0">
                <a:solidFill>
                  <a:srgbClr val="FF0000"/>
                </a:solidFill>
              </a:rPr>
              <a:t>Actuator Location</a:t>
            </a:r>
          </a:p>
        </p:txBody>
      </p:sp>
    </p:spTree>
    <p:extLst>
      <p:ext uri="{BB962C8B-B14F-4D97-AF65-F5344CB8AC3E}">
        <p14:creationId xmlns:p14="http://schemas.microsoft.com/office/powerpoint/2010/main" val="21224117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Results</a:t>
            </a:r>
          </a:p>
        </p:txBody>
      </p:sp>
      <p:sp>
        <p:nvSpPr>
          <p:cNvPr id="7" name="Content Placeholder 6"/>
          <p:cNvSpPr>
            <a:spLocks noGrp="1"/>
          </p:cNvSpPr>
          <p:nvPr>
            <p:ph idx="1"/>
          </p:nvPr>
        </p:nvSpPr>
        <p:spPr>
          <a:xfrm>
            <a:off x="1673177" y="989337"/>
            <a:ext cx="7981997" cy="2129570"/>
          </a:xfrm>
        </p:spPr>
        <p:txBody>
          <a:bodyPr>
            <a:noAutofit/>
          </a:bodyPr>
          <a:lstStyle/>
          <a:p>
            <a:pPr marL="171450" indent="-171450">
              <a:spcBef>
                <a:spcPts val="600"/>
              </a:spcBef>
              <a:spcAft>
                <a:spcPts val="600"/>
              </a:spcAft>
              <a:defRPr/>
            </a:pPr>
            <a:r>
              <a:rPr lang="en-US" sz="1800" dirty="0">
                <a:solidFill>
                  <a:schemeClr val="tx1"/>
                </a:solidFill>
              </a:rPr>
              <a:t>Experimental data closely aligns with computational data at same Reynolds number</a:t>
            </a:r>
          </a:p>
        </p:txBody>
      </p:sp>
      <p:sp>
        <p:nvSpPr>
          <p:cNvPr id="3" name="Slide Number Placeholder 2"/>
          <p:cNvSpPr>
            <a:spLocks noGrp="1"/>
          </p:cNvSpPr>
          <p:nvPr>
            <p:ph type="sldNum" sz="quarter" idx="12"/>
          </p:nvPr>
        </p:nvSpPr>
        <p:spPr>
          <a:xfrm>
            <a:off x="5829405" y="6558725"/>
            <a:ext cx="531832" cy="365125"/>
          </a:xfrm>
        </p:spPr>
        <p:txBody>
          <a:bodyPr/>
          <a:lstStyle/>
          <a:p>
            <a:fld id="{F1214C19-7B70-E548-A608-340680BFD9AE}" type="slidenum">
              <a:rPr lang="en-US" smtClean="0"/>
              <a:t>8</a:t>
            </a:fld>
            <a:endParaRPr lang="en-US" dirty="0"/>
          </a:p>
        </p:txBody>
      </p:sp>
      <p:pic>
        <p:nvPicPr>
          <p:cNvPr id="4" name="Picture 6">
            <a:extLst>
              <a:ext uri="{FF2B5EF4-FFF2-40B4-BE49-F238E27FC236}">
                <a16:creationId xmlns:a16="http://schemas.microsoft.com/office/drawing/2014/main" id="{C4AABCD1-CEFF-E38A-95F6-DAB50847EFD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1915" b="14017"/>
          <a:stretch/>
        </p:blipFill>
        <p:spPr bwMode="auto">
          <a:xfrm>
            <a:off x="11306743" y="113977"/>
            <a:ext cx="885257" cy="87536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64C32AD3-3102-A5C5-728E-AC4DD65773D5}"/>
              </a:ext>
            </a:extLst>
          </p:cNvPr>
          <p:cNvPicPr>
            <a:picLocks noChangeAspect="1"/>
          </p:cNvPicPr>
          <p:nvPr/>
        </p:nvPicPr>
        <p:blipFill>
          <a:blip r:embed="rId4"/>
          <a:srcRect l="401" r="401"/>
          <a:stretch/>
        </p:blipFill>
        <p:spPr>
          <a:xfrm>
            <a:off x="350782" y="1573765"/>
            <a:ext cx="5478623" cy="4740200"/>
          </a:xfrm>
          <a:prstGeom prst="rect">
            <a:avLst/>
          </a:prstGeom>
        </p:spPr>
      </p:pic>
      <p:pic>
        <p:nvPicPr>
          <p:cNvPr id="8" name="Picture 7" descr="Chart, line chart&#10;&#10;Description automatically generated">
            <a:extLst>
              <a:ext uri="{FF2B5EF4-FFF2-40B4-BE49-F238E27FC236}">
                <a16:creationId xmlns:a16="http://schemas.microsoft.com/office/drawing/2014/main" id="{A93775D8-5F69-03AE-28CA-7EC8A76E9B5D}"/>
              </a:ext>
            </a:extLst>
          </p:cNvPr>
          <p:cNvPicPr>
            <a:picLocks noChangeAspect="1"/>
          </p:cNvPicPr>
          <p:nvPr/>
        </p:nvPicPr>
        <p:blipFill>
          <a:blip r:embed="rId5"/>
          <a:stretch>
            <a:fillRect/>
          </a:stretch>
        </p:blipFill>
        <p:spPr>
          <a:xfrm>
            <a:off x="6773131" y="1733421"/>
            <a:ext cx="4456966" cy="4525260"/>
          </a:xfrm>
          <a:prstGeom prst="rect">
            <a:avLst/>
          </a:prstGeom>
        </p:spPr>
      </p:pic>
      <p:sp>
        <p:nvSpPr>
          <p:cNvPr id="9" name="TextBox 8">
            <a:extLst>
              <a:ext uri="{FF2B5EF4-FFF2-40B4-BE49-F238E27FC236}">
                <a16:creationId xmlns:a16="http://schemas.microsoft.com/office/drawing/2014/main" id="{84750C55-D6D8-C718-B13B-2A9F0C54E1A5}"/>
              </a:ext>
            </a:extLst>
          </p:cNvPr>
          <p:cNvSpPr txBox="1"/>
          <p:nvPr/>
        </p:nvSpPr>
        <p:spPr>
          <a:xfrm>
            <a:off x="2535468" y="6279197"/>
            <a:ext cx="7465121" cy="276999"/>
          </a:xfrm>
          <a:prstGeom prst="rect">
            <a:avLst/>
          </a:prstGeom>
          <a:noFill/>
        </p:spPr>
        <p:txBody>
          <a:bodyPr wrap="none" rtlCol="0">
            <a:spAutoFit/>
          </a:bodyPr>
          <a:lstStyle/>
          <a:p>
            <a:r>
              <a:rPr lang="en-US" sz="1200" dirty="0">
                <a:effectLst/>
              </a:rPr>
              <a:t>Singh, A., et al. (2023). </a:t>
            </a:r>
            <a:r>
              <a:rPr lang="en-US" sz="1200" i="1" dirty="0">
                <a:effectLst/>
              </a:rPr>
              <a:t>Schlieren Visualization of Controlled Disturbances in Mach 5 Flow Over a Hollow Cylinder Flare</a:t>
            </a:r>
            <a:r>
              <a:rPr lang="en-US" sz="1200" dirty="0">
                <a:effectLst/>
              </a:rPr>
              <a:t>.</a:t>
            </a:r>
          </a:p>
        </p:txBody>
      </p:sp>
      <p:sp>
        <p:nvSpPr>
          <p:cNvPr id="5" name="TextBox 4">
            <a:extLst>
              <a:ext uri="{FF2B5EF4-FFF2-40B4-BE49-F238E27FC236}">
                <a16:creationId xmlns:a16="http://schemas.microsoft.com/office/drawing/2014/main" id="{8465153C-84FF-49BB-6FE6-608410DE0B03}"/>
              </a:ext>
            </a:extLst>
          </p:cNvPr>
          <p:cNvSpPr txBox="1"/>
          <p:nvPr/>
        </p:nvSpPr>
        <p:spPr>
          <a:xfrm>
            <a:off x="2387991" y="1618607"/>
            <a:ext cx="1423659" cy="369332"/>
          </a:xfrm>
          <a:prstGeom prst="rect">
            <a:avLst/>
          </a:prstGeom>
          <a:noFill/>
        </p:spPr>
        <p:txBody>
          <a:bodyPr wrap="none" rtlCol="0">
            <a:spAutoFit/>
          </a:bodyPr>
          <a:lstStyle/>
          <a:p>
            <a:r>
              <a:rPr lang="en-US" dirty="0"/>
              <a:t>Experimental</a:t>
            </a:r>
          </a:p>
        </p:txBody>
      </p:sp>
      <p:sp>
        <p:nvSpPr>
          <p:cNvPr id="10" name="TextBox 9">
            <a:extLst>
              <a:ext uri="{FF2B5EF4-FFF2-40B4-BE49-F238E27FC236}">
                <a16:creationId xmlns:a16="http://schemas.microsoft.com/office/drawing/2014/main" id="{31E71E62-CEDF-B8B0-F525-7138A926080A}"/>
              </a:ext>
            </a:extLst>
          </p:cNvPr>
          <p:cNvSpPr txBox="1"/>
          <p:nvPr/>
        </p:nvSpPr>
        <p:spPr>
          <a:xfrm>
            <a:off x="8699578" y="1523609"/>
            <a:ext cx="1577548" cy="369332"/>
          </a:xfrm>
          <a:prstGeom prst="rect">
            <a:avLst/>
          </a:prstGeom>
          <a:noFill/>
        </p:spPr>
        <p:txBody>
          <a:bodyPr wrap="none" rtlCol="0">
            <a:spAutoFit/>
          </a:bodyPr>
          <a:lstStyle/>
          <a:p>
            <a:r>
              <a:rPr lang="en-US" dirty="0"/>
              <a:t>Computational</a:t>
            </a:r>
          </a:p>
        </p:txBody>
      </p:sp>
    </p:spTree>
    <p:extLst>
      <p:ext uri="{BB962C8B-B14F-4D97-AF65-F5344CB8AC3E}">
        <p14:creationId xmlns:p14="http://schemas.microsoft.com/office/powerpoint/2010/main" val="352716474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Conclusions</a:t>
            </a:r>
          </a:p>
        </p:txBody>
      </p:sp>
      <p:sp>
        <p:nvSpPr>
          <p:cNvPr id="7" name="Content Placeholder 6"/>
          <p:cNvSpPr>
            <a:spLocks noGrp="1"/>
          </p:cNvSpPr>
          <p:nvPr>
            <p:ph idx="1"/>
          </p:nvPr>
        </p:nvSpPr>
        <p:spPr>
          <a:xfrm>
            <a:off x="1583795" y="1008266"/>
            <a:ext cx="9058265" cy="2129570"/>
          </a:xfrm>
        </p:spPr>
        <p:txBody>
          <a:bodyPr>
            <a:noAutofit/>
          </a:bodyPr>
          <a:lstStyle/>
          <a:p>
            <a:pPr marL="171450" indent="-171450">
              <a:spcBef>
                <a:spcPts val="600"/>
              </a:spcBef>
              <a:spcAft>
                <a:spcPts val="600"/>
              </a:spcAft>
              <a:defRPr/>
            </a:pPr>
            <a:r>
              <a:rPr lang="en-US" sz="1800" dirty="0">
                <a:solidFill>
                  <a:schemeClr val="tx1"/>
                </a:solidFill>
              </a:rPr>
              <a:t>Developed technique to introduce artificial controlled disturbances into boundary layer and can compare to computations</a:t>
            </a:r>
          </a:p>
          <a:p>
            <a:pPr marL="171450" indent="-171450">
              <a:spcBef>
                <a:spcPts val="600"/>
              </a:spcBef>
              <a:spcAft>
                <a:spcPts val="600"/>
              </a:spcAft>
              <a:defRPr/>
            </a:pPr>
            <a:r>
              <a:rPr lang="en-US" sz="1800" dirty="0">
                <a:solidFill>
                  <a:schemeClr val="tx1"/>
                </a:solidFill>
              </a:rPr>
              <a:t>Disturbance propagation from experiments qualitatively match well with computational models</a:t>
            </a:r>
            <a:endParaRPr lang="en-US" sz="1400" dirty="0">
              <a:solidFill>
                <a:schemeClr val="tx1"/>
              </a:solidFill>
            </a:endParaRPr>
          </a:p>
        </p:txBody>
      </p:sp>
      <p:sp>
        <p:nvSpPr>
          <p:cNvPr id="3" name="Slide Number Placeholder 2"/>
          <p:cNvSpPr>
            <a:spLocks noGrp="1"/>
          </p:cNvSpPr>
          <p:nvPr>
            <p:ph type="sldNum" sz="quarter" idx="12"/>
          </p:nvPr>
        </p:nvSpPr>
        <p:spPr/>
        <p:txBody>
          <a:bodyPr/>
          <a:lstStyle/>
          <a:p>
            <a:fld id="{F1214C19-7B70-E548-A608-340680BFD9AE}" type="slidenum">
              <a:rPr lang="en-US" smtClean="0"/>
              <a:t>9</a:t>
            </a:fld>
            <a:endParaRPr lang="en-US" dirty="0"/>
          </a:p>
        </p:txBody>
      </p:sp>
      <p:pic>
        <p:nvPicPr>
          <p:cNvPr id="4" name="Picture 6">
            <a:extLst>
              <a:ext uri="{FF2B5EF4-FFF2-40B4-BE49-F238E27FC236}">
                <a16:creationId xmlns:a16="http://schemas.microsoft.com/office/drawing/2014/main" id="{C4AABCD1-CEFF-E38A-95F6-DAB50847EFD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1915" b="14017"/>
          <a:stretch/>
        </p:blipFill>
        <p:spPr bwMode="auto">
          <a:xfrm>
            <a:off x="11306743" y="113977"/>
            <a:ext cx="885257" cy="875360"/>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a:extLst>
              <a:ext uri="{FF2B5EF4-FFF2-40B4-BE49-F238E27FC236}">
                <a16:creationId xmlns:a16="http://schemas.microsoft.com/office/drawing/2014/main" id="{1AFEF0FD-946F-B0A8-E0C6-1CB5571A1D78}"/>
              </a:ext>
            </a:extLst>
          </p:cNvPr>
          <p:cNvSpPr txBox="1">
            <a:spLocks/>
          </p:cNvSpPr>
          <p:nvPr/>
        </p:nvSpPr>
        <p:spPr>
          <a:xfrm>
            <a:off x="899751" y="2877343"/>
            <a:ext cx="10363200" cy="1103313"/>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2000" b="1" kern="1200" baseline="0">
                <a:solidFill>
                  <a:srgbClr val="0C234B"/>
                </a:solidFill>
                <a:latin typeface="Verdana"/>
                <a:ea typeface="+mj-ea"/>
                <a:cs typeface="Verdana"/>
              </a:defRPr>
            </a:lvl1pPr>
          </a:lstStyle>
          <a:p>
            <a:r>
              <a:rPr lang="en-US" dirty="0"/>
              <a:t>Future Work</a:t>
            </a:r>
          </a:p>
        </p:txBody>
      </p:sp>
      <p:sp>
        <p:nvSpPr>
          <p:cNvPr id="9" name="Content Placeholder 6">
            <a:extLst>
              <a:ext uri="{FF2B5EF4-FFF2-40B4-BE49-F238E27FC236}">
                <a16:creationId xmlns:a16="http://schemas.microsoft.com/office/drawing/2014/main" id="{026268CF-AC76-1345-075D-C4465C0F3BF8}"/>
              </a:ext>
            </a:extLst>
          </p:cNvPr>
          <p:cNvSpPr txBox="1">
            <a:spLocks/>
          </p:cNvSpPr>
          <p:nvPr/>
        </p:nvSpPr>
        <p:spPr>
          <a:xfrm>
            <a:off x="1583795" y="3847080"/>
            <a:ext cx="9058265" cy="2129570"/>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Clr>
                <a:srgbClr val="AB0520"/>
              </a:buClr>
              <a:buFont typeface="Arial"/>
              <a:buChar char="•"/>
              <a:defRPr sz="2000" kern="1200">
                <a:solidFill>
                  <a:srgbClr val="6F868D"/>
                </a:solidFill>
                <a:latin typeface="Verdana"/>
                <a:ea typeface="+mn-ea"/>
                <a:cs typeface="Verdana"/>
              </a:defRPr>
            </a:lvl1pPr>
            <a:lvl2pPr marL="742950" indent="-285750" algn="l" defTabSz="457200" rtl="0" eaLnBrk="1" latinLnBrk="0" hangingPunct="1">
              <a:spcBef>
                <a:spcPct val="20000"/>
              </a:spcBef>
              <a:buClr>
                <a:srgbClr val="AB0520"/>
              </a:buClr>
              <a:buFont typeface="Arial"/>
              <a:buChar char="•"/>
              <a:defRPr sz="1600" kern="1200">
                <a:solidFill>
                  <a:srgbClr val="6F868D"/>
                </a:solidFill>
                <a:latin typeface="Verdana"/>
                <a:ea typeface="+mn-ea"/>
                <a:cs typeface="Verdana"/>
              </a:defRPr>
            </a:lvl2pPr>
            <a:lvl3pPr marL="1143000" indent="-228600" algn="l" defTabSz="457200" rtl="0" eaLnBrk="1" latinLnBrk="0" hangingPunct="1">
              <a:spcBef>
                <a:spcPct val="20000"/>
              </a:spcBef>
              <a:buClr>
                <a:srgbClr val="AB0520"/>
              </a:buClr>
              <a:buFont typeface="Arial"/>
              <a:buChar char="•"/>
              <a:defRPr sz="1200" kern="1200">
                <a:solidFill>
                  <a:srgbClr val="6F868D"/>
                </a:solidFill>
                <a:latin typeface="Verdana"/>
                <a:ea typeface="+mn-ea"/>
                <a:cs typeface="Verdana"/>
              </a:defRPr>
            </a:lvl3pPr>
            <a:lvl4pPr marL="1600200" indent="-228600" algn="l" defTabSz="457200" rtl="0" eaLnBrk="1" latinLnBrk="0" hangingPunct="1">
              <a:spcBef>
                <a:spcPct val="20000"/>
              </a:spcBef>
              <a:buClr>
                <a:srgbClr val="AB0520"/>
              </a:buClr>
              <a:buFont typeface="Arial"/>
              <a:buChar char="•"/>
              <a:defRPr sz="1200" kern="1200">
                <a:solidFill>
                  <a:srgbClr val="6F868D"/>
                </a:solidFill>
                <a:latin typeface="Verdana"/>
                <a:ea typeface="+mn-ea"/>
                <a:cs typeface="Verdana"/>
              </a:defRPr>
            </a:lvl4pPr>
            <a:lvl5pPr marL="2057400" indent="-228600" algn="l" defTabSz="457200" rtl="0" eaLnBrk="1" latinLnBrk="0" hangingPunct="1">
              <a:spcBef>
                <a:spcPct val="20000"/>
              </a:spcBef>
              <a:buClr>
                <a:srgbClr val="AB0520"/>
              </a:buClr>
              <a:buFont typeface="Arial"/>
              <a:buChar char="•"/>
              <a:defRPr sz="1200" kern="1200">
                <a:solidFill>
                  <a:srgbClr val="6F868D"/>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71450" indent="-171450">
              <a:spcBef>
                <a:spcPts val="600"/>
              </a:spcBef>
              <a:spcAft>
                <a:spcPts val="600"/>
              </a:spcAft>
              <a:defRPr/>
            </a:pPr>
            <a:r>
              <a:rPr lang="en-US" sz="1800" dirty="0">
                <a:solidFill>
                  <a:schemeClr val="tx1"/>
                </a:solidFill>
              </a:rPr>
              <a:t>Moving forwards, will continue to develop experimental models to further study and understand SBLIs</a:t>
            </a:r>
            <a:endParaRPr lang="en-US" sz="2400" dirty="0">
              <a:solidFill>
                <a:schemeClr val="tx1"/>
              </a:solidFill>
            </a:endParaRPr>
          </a:p>
        </p:txBody>
      </p:sp>
    </p:spTree>
    <p:extLst>
      <p:ext uri="{BB962C8B-B14F-4D97-AF65-F5344CB8AC3E}">
        <p14:creationId xmlns:p14="http://schemas.microsoft.com/office/powerpoint/2010/main" val="36495405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1.potx" id="{25713B6E-EE05-46CD-BF68-BBFFB81E65F5}" vid="{DAEEFBD2-9155-4948-9096-82BD8A050B0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0D755AD2698E14A8B506F97F2ADD394" ma:contentTypeVersion="6" ma:contentTypeDescription="Create a new document." ma:contentTypeScope="" ma:versionID="2e4be65327e3e1885c59e8295b7a9562">
  <xsd:schema xmlns:xsd="http://www.w3.org/2001/XMLSchema" xmlns:xs="http://www.w3.org/2001/XMLSchema" xmlns:p="http://schemas.microsoft.com/office/2006/metadata/properties" xmlns:ns2="d40f75f4-8d87-44d8-86fb-e1bfd48bf707" xmlns:ns3="84b969c5-bca8-47c0-8065-c62688fb47ec" targetNamespace="http://schemas.microsoft.com/office/2006/metadata/properties" ma:root="true" ma:fieldsID="e84c2391c1523196adbee82bfeb72972" ns2:_="" ns3:_="">
    <xsd:import namespace="d40f75f4-8d87-44d8-86fb-e1bfd48bf707"/>
    <xsd:import namespace="84b969c5-bca8-47c0-8065-c62688fb47ec"/>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40f75f4-8d87-44d8-86fb-e1bfd48bf70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84b969c5-bca8-47c0-8065-c62688fb47ec"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375FABF-CFE2-4A87-90EF-2B1A5E4926F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40f75f4-8d87-44d8-86fb-e1bfd48bf707"/>
    <ds:schemaRef ds:uri="84b969c5-bca8-47c0-8065-c62688fb47e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DD45795F-64CF-4AC0-8424-5B0D64795274}">
  <ds:schemaRefs>
    <ds:schemaRef ds:uri="http://schemas.microsoft.com/office/infopath/2007/PartnerControls"/>
    <ds:schemaRef ds:uri="http://www.w3.org/XML/1998/namespace"/>
    <ds:schemaRef ds:uri="http://schemas.microsoft.com/office/2006/documentManagement/types"/>
    <ds:schemaRef ds:uri="http://schemas.openxmlformats.org/package/2006/metadata/core-properties"/>
    <ds:schemaRef ds:uri="http://purl.org/dc/elements/1.1/"/>
    <ds:schemaRef ds:uri="http://schemas.microsoft.com/office/2006/metadata/properties"/>
    <ds:schemaRef ds:uri="http://purl.org/dc/terms/"/>
    <ds:schemaRef ds:uri="84b969c5-bca8-47c0-8065-c62688fb47ec"/>
    <ds:schemaRef ds:uri="d40f75f4-8d87-44d8-86fb-e1bfd48bf707"/>
    <ds:schemaRef ds:uri="http://purl.org/dc/dcmitype/"/>
  </ds:schemaRefs>
</ds:datastoreItem>
</file>

<file path=customXml/itemProps3.xml><?xml version="1.0" encoding="utf-8"?>
<ds:datastoreItem xmlns:ds="http://schemas.openxmlformats.org/officeDocument/2006/customXml" ds:itemID="{BC84C632-8913-4207-9469-212EB5FC840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UA_Little_Template</Template>
  <TotalTime>1933</TotalTime>
  <Words>1350</Words>
  <Application>Microsoft Office PowerPoint</Application>
  <PresentationFormat>Widescreen</PresentationFormat>
  <Paragraphs>108</Paragraphs>
  <Slides>11</Slides>
  <Notes>11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11</vt:i4>
      </vt:variant>
    </vt:vector>
  </HeadingPairs>
  <TitlesOfParts>
    <vt:vector size="15" baseType="lpstr">
      <vt:lpstr>Arial</vt:lpstr>
      <vt:lpstr>Calibri</vt:lpstr>
      <vt:lpstr>Verdana</vt:lpstr>
      <vt:lpstr>Office Theme</vt:lpstr>
      <vt:lpstr>PowerPoint Presentation</vt:lpstr>
      <vt:lpstr>Transitional Shock/Boundary Layer Interactions (SBLIs)</vt:lpstr>
      <vt:lpstr>Goals and Methodology</vt:lpstr>
      <vt:lpstr>Goals and Methodology</vt:lpstr>
      <vt:lpstr>Wind Tunnel Experiments</vt:lpstr>
      <vt:lpstr>Wind Tunnel Experiments</vt:lpstr>
      <vt:lpstr>Results</vt:lpstr>
      <vt:lpstr>Results</vt:lpstr>
      <vt:lpstr>Conclusions</vt:lpstr>
      <vt:lpstr>Acknowledgements</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mlgoz0716@gmail.com</dc:creator>
  <cp:lastModifiedBy>Coe, Michelle A - (macoe)</cp:lastModifiedBy>
  <cp:revision>33</cp:revision>
  <dcterms:created xsi:type="dcterms:W3CDTF">2023-03-24T00:24:02Z</dcterms:created>
  <dcterms:modified xsi:type="dcterms:W3CDTF">2023-04-14T18:24:25Z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0x01010060D755AD2698E14A8B506F97F2ADD394</vt:lpwstr>
  </property>
</Properties>
</file>