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388" r:id="rId5"/>
    <p:sldId id="480" r:id="rId6"/>
    <p:sldId id="488" r:id="rId7"/>
    <p:sldId id="482" r:id="rId8"/>
    <p:sldId id="491" r:id="rId9"/>
    <p:sldId id="483" r:id="rId10"/>
    <p:sldId id="484" r:id="rId11"/>
    <p:sldId id="485" r:id="rId12"/>
    <p:sldId id="486" r:id="rId13"/>
    <p:sldId id="494" r:id="rId14"/>
    <p:sldId id="487" r:id="rId15"/>
    <p:sldId id="492" r:id="rId16"/>
    <p:sldId id="49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FC"/>
    <a:srgbClr val="0C234B"/>
    <a:srgbClr val="AB0520"/>
    <a:srgbClr val="6F868D"/>
    <a:srgbClr val="1FFF00"/>
    <a:srgbClr val="FF00FF"/>
    <a:srgbClr val="0505FF"/>
    <a:srgbClr val="CA00CA"/>
    <a:srgbClr val="899CA2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2E9D97-C262-4C29-9AD1-C4EC897976B6}" v="83" dt="2023-04-07T20:11:15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298" autoAdjust="0"/>
  </p:normalViewPr>
  <p:slideViewPr>
    <p:cSldViewPr snapToGrid="0">
      <p:cViewPr varScale="1">
        <p:scale>
          <a:sx n="90" d="100"/>
          <a:sy n="90" d="100"/>
        </p:scale>
        <p:origin x="8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A2CF7-B2B3-4782-914A-8F1554C8DE51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CBD04-DCD7-4EE7-99CE-EB44670D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3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90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 understanding</a:t>
            </a:r>
            <a:r>
              <a:rPr lang="en-GB" baseline="0" dirty="0"/>
              <a:t> the effects of sweep, which requires full understanding of the </a:t>
            </a:r>
            <a:r>
              <a:rPr lang="en-GB" baseline="0" dirty="0" err="1"/>
              <a:t>unswept</a:t>
            </a:r>
            <a:r>
              <a:rPr lang="en-GB" baseline="0" dirty="0"/>
              <a:t> interaction as a baseline.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87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 understanding</a:t>
            </a:r>
            <a:r>
              <a:rPr lang="en-GB" baseline="0" dirty="0"/>
              <a:t> the effects of sweep, which requires full understanding of the </a:t>
            </a:r>
            <a:r>
              <a:rPr lang="en-GB" baseline="0" dirty="0" err="1"/>
              <a:t>unswept</a:t>
            </a:r>
            <a:r>
              <a:rPr lang="en-GB" baseline="0" dirty="0"/>
              <a:t> interaction as a baseline.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39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 understanding</a:t>
            </a:r>
            <a:r>
              <a:rPr lang="en-GB" baseline="0" dirty="0"/>
              <a:t> the effects of sweep, which requires full understanding of the </a:t>
            </a:r>
            <a:r>
              <a:rPr lang="en-GB" baseline="0" dirty="0" err="1"/>
              <a:t>unswept</a:t>
            </a:r>
            <a:r>
              <a:rPr lang="en-GB" baseline="0" dirty="0"/>
              <a:t> interaction as a baseline.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92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2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 understanding</a:t>
            </a:r>
            <a:r>
              <a:rPr lang="en-GB" baseline="0" dirty="0"/>
              <a:t> the effects of sweep, which requires full understanding of the </a:t>
            </a:r>
            <a:r>
              <a:rPr lang="en-GB" baseline="0" dirty="0" err="1"/>
              <a:t>unswept</a:t>
            </a:r>
            <a:r>
              <a:rPr lang="en-GB" baseline="0" dirty="0"/>
              <a:t> interaction as a baseline.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5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 understanding</a:t>
            </a:r>
            <a:r>
              <a:rPr lang="en-GB" baseline="0" dirty="0"/>
              <a:t> the effects of sweep, which requires full understanding of the </a:t>
            </a:r>
            <a:r>
              <a:rPr lang="en-GB" baseline="0" dirty="0" err="1"/>
              <a:t>unswept</a:t>
            </a:r>
            <a:r>
              <a:rPr lang="en-GB" baseline="0" dirty="0"/>
              <a:t> interaction as a baseline.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6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 understanding</a:t>
            </a:r>
            <a:r>
              <a:rPr lang="en-GB" baseline="0" dirty="0"/>
              <a:t> the effects of sweep, which requires full understanding of the </a:t>
            </a:r>
            <a:r>
              <a:rPr lang="en-GB" baseline="0" dirty="0" err="1"/>
              <a:t>unswept</a:t>
            </a:r>
            <a:r>
              <a:rPr lang="en-GB" baseline="0" dirty="0"/>
              <a:t> interaction as a baseline.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9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 understanding</a:t>
            </a:r>
            <a:r>
              <a:rPr lang="en-GB" baseline="0" dirty="0"/>
              <a:t> the effects of sweep, which requires full understanding of the </a:t>
            </a:r>
            <a:r>
              <a:rPr lang="en-GB" baseline="0" dirty="0" err="1"/>
              <a:t>unswept</a:t>
            </a:r>
            <a:r>
              <a:rPr lang="en-GB" baseline="0" dirty="0"/>
              <a:t> interaction as a baseline.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69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 understanding</a:t>
            </a:r>
            <a:r>
              <a:rPr lang="en-GB" baseline="0" dirty="0"/>
              <a:t> the effects of sweep, which requires full understanding of the </a:t>
            </a:r>
            <a:r>
              <a:rPr lang="en-GB" baseline="0" dirty="0" err="1"/>
              <a:t>unswept</a:t>
            </a:r>
            <a:r>
              <a:rPr lang="en-GB" baseline="0" dirty="0"/>
              <a:t> interaction as a baseline.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59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 understanding</a:t>
            </a:r>
            <a:r>
              <a:rPr lang="en-GB" baseline="0" dirty="0"/>
              <a:t> the effects of sweep, which requires full understanding of the </a:t>
            </a:r>
            <a:r>
              <a:rPr lang="en-GB" baseline="0" dirty="0" err="1"/>
              <a:t>unswept</a:t>
            </a:r>
            <a:r>
              <a:rPr lang="en-GB" baseline="0" dirty="0"/>
              <a:t> interaction as a baseline.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0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 understanding</a:t>
            </a:r>
            <a:r>
              <a:rPr lang="en-GB" baseline="0" dirty="0"/>
              <a:t> the effects of sweep, which requires full understanding of the </a:t>
            </a:r>
            <a:r>
              <a:rPr lang="en-GB" baseline="0" dirty="0" err="1"/>
              <a:t>unswept</a:t>
            </a:r>
            <a:r>
              <a:rPr lang="en-GB" baseline="0" dirty="0"/>
              <a:t> interaction as a baseline.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78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 understanding</a:t>
            </a:r>
            <a:r>
              <a:rPr lang="en-GB" baseline="0" dirty="0"/>
              <a:t> the effects of sweep, which requires full understanding of the </a:t>
            </a:r>
            <a:r>
              <a:rPr lang="en-GB" baseline="0" dirty="0" err="1"/>
              <a:t>unswept</a:t>
            </a:r>
            <a:r>
              <a:rPr lang="en-GB" baseline="0" dirty="0"/>
              <a:t> interaction as a baseline.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1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76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1905" y="0"/>
            <a:ext cx="9145905" cy="6867184"/>
            <a:chOff x="0" y="-9184"/>
            <a:chExt cx="9145905" cy="6867184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504704"/>
              <a:ext cx="9144000" cy="520311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 userDrawn="1"/>
          </p:nvSpPr>
          <p:spPr>
            <a:xfrm>
              <a:off x="0" y="5427133"/>
              <a:ext cx="9144000" cy="14308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05" y="-9184"/>
              <a:ext cx="9144000" cy="1083604"/>
            </a:xfrm>
            <a:prstGeom prst="rect">
              <a:avLst/>
            </a:prstGeom>
          </p:spPr>
        </p:pic>
      </p:grpSp>
      <p:sp>
        <p:nvSpPr>
          <p:cNvPr id="29" name="Isosceles Triangle 28"/>
          <p:cNvSpPr/>
          <p:nvPr userDrawn="1"/>
        </p:nvSpPr>
        <p:spPr>
          <a:xfrm>
            <a:off x="3100070" y="5741829"/>
            <a:ext cx="2989580" cy="1121092"/>
          </a:xfrm>
          <a:prstGeom prst="triangle">
            <a:avLst/>
          </a:prstGeom>
          <a:solidFill>
            <a:srgbClr val="AB0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296832" y="6191544"/>
            <a:ext cx="637713" cy="663278"/>
            <a:chOff x="4216227" y="6047313"/>
            <a:chExt cx="730596" cy="759884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77" t="67069" r="36573" b="16434"/>
            <a:stretch/>
          </p:blipFill>
          <p:spPr>
            <a:xfrm>
              <a:off x="4216227" y="6572247"/>
              <a:ext cx="730596" cy="2349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73" t="33630" r="40704" b="32408"/>
            <a:stretch/>
          </p:blipFill>
          <p:spPr>
            <a:xfrm>
              <a:off x="4302125" y="6047313"/>
              <a:ext cx="549276" cy="5262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39" t="60942" r="38920" b="32408"/>
            <a:stretch/>
          </p:blipFill>
          <p:spPr>
            <a:xfrm>
              <a:off x="4846638" y="6494998"/>
              <a:ext cx="66676" cy="94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32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65443" y="2240801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>
          <a:xfrm>
            <a:off x="4723271" y="2240801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268723" y="242894"/>
            <a:ext cx="604503" cy="82296"/>
            <a:chOff x="4268723" y="1977327"/>
            <a:chExt cx="604503" cy="82296"/>
          </a:xfrm>
          <a:effectLst/>
        </p:grpSpPr>
        <p:sp>
          <p:nvSpPr>
            <p:cNvPr id="11" name="Isosceles Triangle 10"/>
            <p:cNvSpPr/>
            <p:nvPr userDrawn="1"/>
          </p:nvSpPr>
          <p:spPr>
            <a:xfrm>
              <a:off x="450056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426872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4727970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12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930172" y="2696278"/>
            <a:ext cx="3845859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909957" y="2355445"/>
            <a:ext cx="3845859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268723" y="242894"/>
            <a:ext cx="604503" cy="82296"/>
            <a:chOff x="4268723" y="1977327"/>
            <a:chExt cx="604503" cy="82296"/>
          </a:xfrm>
          <a:effectLst/>
        </p:grpSpPr>
        <p:sp>
          <p:nvSpPr>
            <p:cNvPr id="11" name="Isosceles Triangle 10"/>
            <p:cNvSpPr/>
            <p:nvPr userDrawn="1"/>
          </p:nvSpPr>
          <p:spPr>
            <a:xfrm>
              <a:off x="450056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426872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4727970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59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7" y="2003330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2003330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268723" y="242894"/>
            <a:ext cx="604503" cy="82296"/>
            <a:chOff x="4268723" y="1977327"/>
            <a:chExt cx="604503" cy="82296"/>
          </a:xfrm>
          <a:effectLst/>
        </p:grpSpPr>
        <p:sp>
          <p:nvSpPr>
            <p:cNvPr id="9" name="Isosceles Triangle 8"/>
            <p:cNvSpPr/>
            <p:nvPr userDrawn="1"/>
          </p:nvSpPr>
          <p:spPr>
            <a:xfrm>
              <a:off x="450056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426872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4727970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323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2875352"/>
            <a:ext cx="6467763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268723" y="242894"/>
            <a:ext cx="604503" cy="82296"/>
            <a:chOff x="4268723" y="1977327"/>
            <a:chExt cx="604503" cy="82296"/>
          </a:xfrm>
          <a:effectLst/>
        </p:grpSpPr>
        <p:sp>
          <p:nvSpPr>
            <p:cNvPr id="6" name="Isosceles Triangle 5"/>
            <p:cNvSpPr/>
            <p:nvPr userDrawn="1"/>
          </p:nvSpPr>
          <p:spPr>
            <a:xfrm>
              <a:off x="450056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>
              <a:off x="426872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4727970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69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944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938724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268723" y="242894"/>
            <a:ext cx="604503" cy="82296"/>
            <a:chOff x="4268723" y="1977327"/>
            <a:chExt cx="604503" cy="82296"/>
          </a:xfrm>
          <a:effectLst/>
        </p:grpSpPr>
        <p:sp>
          <p:nvSpPr>
            <p:cNvPr id="10" name="Isosceles Triangle 9"/>
            <p:cNvSpPr/>
            <p:nvPr userDrawn="1"/>
          </p:nvSpPr>
          <p:spPr>
            <a:xfrm>
              <a:off x="450056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426872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4727970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60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79135" y="1843553"/>
            <a:ext cx="2255330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3049915" y="192167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9915" y="5030957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268723" y="242894"/>
            <a:ext cx="604503" cy="82296"/>
            <a:chOff x="4268723" y="1977327"/>
            <a:chExt cx="604503" cy="82296"/>
          </a:xfrm>
          <a:effectLst/>
        </p:grpSpPr>
        <p:sp>
          <p:nvSpPr>
            <p:cNvPr id="10" name="Isosceles Triangle 9"/>
            <p:cNvSpPr/>
            <p:nvPr userDrawn="1"/>
          </p:nvSpPr>
          <p:spPr>
            <a:xfrm>
              <a:off x="450056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426872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4727970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12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268723" y="242894"/>
            <a:ext cx="604503" cy="82296"/>
            <a:chOff x="4268723" y="1977327"/>
            <a:chExt cx="604503" cy="82296"/>
          </a:xfrm>
          <a:effectLst/>
        </p:grpSpPr>
        <p:sp>
          <p:nvSpPr>
            <p:cNvPr id="4" name="Isosceles Triangle 3"/>
            <p:cNvSpPr/>
            <p:nvPr userDrawn="1"/>
          </p:nvSpPr>
          <p:spPr>
            <a:xfrm>
              <a:off x="450056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>
              <a:off x="4268723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4727970" y="1977327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91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5249" y="117241"/>
            <a:ext cx="642937" cy="627138"/>
          </a:xfrm>
          <a:prstGeom prst="rect">
            <a:avLst/>
          </a:prstGeom>
        </p:spPr>
      </p:pic>
      <p:pic>
        <p:nvPicPr>
          <p:cNvPr id="8" name="Picture 7" descr="triangle_page#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619893"/>
            <a:ext cx="435864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512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163" y="3885257"/>
            <a:ext cx="6946430" cy="144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1576" y="6558724"/>
            <a:ext cx="3988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F1214C19-7B70-E548-A608-340680BFD9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C234B"/>
          </a:solidFill>
          <a:latin typeface="Verdana"/>
          <a:ea typeface="+mj-ea"/>
          <a:cs typeface="Verdana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2000" kern="1200">
          <a:solidFill>
            <a:srgbClr val="6F868D"/>
          </a:solidFill>
          <a:latin typeface="Verdana"/>
          <a:ea typeface="+mn-ea"/>
          <a:cs typeface="Verdana"/>
        </a:defRPr>
      </a:lvl1pPr>
      <a:lvl2pPr marL="742950" indent="-28575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600" kern="1200">
          <a:solidFill>
            <a:srgbClr val="6F868D"/>
          </a:solidFill>
          <a:latin typeface="Verdana"/>
          <a:ea typeface="+mn-ea"/>
          <a:cs typeface="Verdana"/>
        </a:defRPr>
      </a:lvl2pPr>
      <a:lvl3pPr marL="11430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3pPr>
      <a:lvl4pPr marL="16002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4pPr>
      <a:lvl5pPr marL="20574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1371600" y="4054415"/>
            <a:ext cx="6400800" cy="1619721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20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Nicholas Mammana</a:t>
            </a: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14100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NASA Space Grant Undergraduate Research Symposium</a:t>
            </a:r>
          </a:p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April 22, 2023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5257800"/>
            <a:ext cx="3124200" cy="1472071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20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183864"/>
            <a:ext cx="9144000" cy="2020693"/>
            <a:chOff x="0" y="1935027"/>
            <a:chExt cx="9144000" cy="2020693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2485695"/>
              <a:ext cx="9144000" cy="1470025"/>
              <a:chOff x="0" y="2205470"/>
              <a:chExt cx="9144000" cy="1470025"/>
            </a:xfrm>
          </p:grpSpPr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0" y="2205470"/>
                <a:ext cx="9144000" cy="147002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3600" b="0" kern="1200" baseline="0">
                    <a:solidFill>
                      <a:schemeClr val="bg1"/>
                    </a:solidFill>
                    <a:latin typeface="Verdana"/>
                    <a:ea typeface="+mj-ea"/>
                    <a:cs typeface="Verdana"/>
                  </a:defRPr>
                </a:lvl1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Force and Moment Measurements in the Arizona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Polysonic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Wind Tunnel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3200496"/>
                <a:ext cx="9144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GB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268723" y="1935027"/>
              <a:ext cx="604503" cy="82296"/>
              <a:chOff x="4268723" y="1918335"/>
              <a:chExt cx="604503" cy="82296"/>
            </a:xfrm>
            <a:effectLst/>
          </p:grpSpPr>
          <p:sp>
            <p:nvSpPr>
              <p:cNvPr id="11" name="Isosceles Triangle 10"/>
              <p:cNvSpPr/>
              <p:nvPr userDrawn="1"/>
            </p:nvSpPr>
            <p:spPr>
              <a:xfrm>
                <a:off x="4500563" y="1918335"/>
                <a:ext cx="145256" cy="82296"/>
              </a:xfrm>
              <a:prstGeom prst="triangle">
                <a:avLst/>
              </a:prstGeom>
              <a:solidFill>
                <a:srgbClr val="AB052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 userDrawn="1"/>
            </p:nvSpPr>
            <p:spPr>
              <a:xfrm>
                <a:off x="4268723" y="1918335"/>
                <a:ext cx="145256" cy="82296"/>
              </a:xfrm>
              <a:prstGeom prst="triangle">
                <a:avLst/>
              </a:prstGeom>
              <a:solidFill>
                <a:srgbClr val="AB052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 userDrawn="1"/>
            </p:nvSpPr>
            <p:spPr>
              <a:xfrm>
                <a:off x="4727970" y="1918335"/>
                <a:ext cx="145256" cy="82296"/>
              </a:xfrm>
              <a:prstGeom prst="triangle">
                <a:avLst/>
              </a:prstGeom>
              <a:solidFill>
                <a:srgbClr val="AB052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Subtitle 2"/>
          <p:cNvSpPr txBox="1">
            <a:spLocks/>
          </p:cNvSpPr>
          <p:nvPr/>
        </p:nvSpPr>
        <p:spPr>
          <a:xfrm>
            <a:off x="6409187" y="5379650"/>
            <a:ext cx="2501900" cy="77193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20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Mentor: Dr. Jesse Little, UAZ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973B5A-AB78-9BC4-2DC0-89E2F89E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53" y="67359"/>
            <a:ext cx="1794294" cy="8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izona Space Grant Consortium Logo Repository | Arizona Space Grant ...">
            <a:extLst>
              <a:ext uri="{FF2B5EF4-FFF2-40B4-BE49-F238E27FC236}">
                <a16:creationId xmlns:a16="http://schemas.microsoft.com/office/drawing/2014/main" id="{4F43803F-6331-470B-FBBF-29F5DF38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3" y="130464"/>
            <a:ext cx="684086" cy="9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5917191-6762-4CB9-D5CD-907D07E83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96" y="313406"/>
            <a:ext cx="1357491" cy="5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F1951817-28E3-B6EC-30F2-063E19EF6214}"/>
              </a:ext>
            </a:extLst>
          </p:cNvPr>
          <p:cNvSpPr txBox="1">
            <a:spLocks/>
          </p:cNvSpPr>
          <p:nvPr/>
        </p:nvSpPr>
        <p:spPr>
          <a:xfrm>
            <a:off x="311149" y="5379650"/>
            <a:ext cx="2984141" cy="77193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20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Acknowledgments: </a:t>
            </a:r>
          </a:p>
          <a:p>
            <a:pPr algn="l"/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University Consortium for Applied </a:t>
            </a:r>
            <a:r>
              <a:rPr 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Hypersonics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Arizona Research Center for </a:t>
            </a:r>
            <a:r>
              <a:rPr 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Hypersonics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50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9A239F3-1B76-6FE4-2574-E8555933A53D}"/>
              </a:ext>
            </a:extLst>
          </p:cNvPr>
          <p:cNvSpPr txBox="1">
            <a:spLocks/>
          </p:cNvSpPr>
          <p:nvPr/>
        </p:nvSpPr>
        <p:spPr>
          <a:xfrm>
            <a:off x="143258" y="546706"/>
            <a:ext cx="8163051" cy="2129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During testing, the model will generate shock waves off its nose.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These shocks are reflected off the walls of the tunnel back into the freestream.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This impacts the sizing of the model as well as the placement of the model within the tunnel.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The model mount must be precise enough to ensure that</a:t>
            </a:r>
          </a:p>
          <a:p>
            <a:pPr marL="571500" lvl="1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Reflected shocks do not interact with the model’s physics</a:t>
            </a:r>
          </a:p>
          <a:p>
            <a:pPr marL="571500" lvl="1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The model does not experience a force loading that will damage the sting, mount, model, or balance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B0F7BB-F029-2592-4BA1-FCC3DC619549}"/>
              </a:ext>
            </a:extLst>
          </p:cNvPr>
          <p:cNvSpPr txBox="1">
            <a:spLocks/>
          </p:cNvSpPr>
          <p:nvPr/>
        </p:nvSpPr>
        <p:spPr>
          <a:xfrm>
            <a:off x="837691" y="15240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C234B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/>
              <a:t>Initial Model Mount Designs and Considerations</a:t>
            </a:r>
            <a:endParaRPr lang="en-US" dirty="0"/>
          </a:p>
        </p:txBody>
      </p:sp>
      <p:grpSp>
        <p:nvGrpSpPr>
          <p:cNvPr id="8" name="Group 47">
            <a:extLst>
              <a:ext uri="{FF2B5EF4-FFF2-40B4-BE49-F238E27FC236}">
                <a16:creationId xmlns:a16="http://schemas.microsoft.com/office/drawing/2014/main" id="{1D23E6C7-D224-D2D8-0612-F0BF89F98202}"/>
              </a:ext>
            </a:extLst>
          </p:cNvPr>
          <p:cNvGrpSpPr>
            <a:grpSpLocks/>
          </p:cNvGrpSpPr>
          <p:nvPr/>
        </p:nvGrpSpPr>
        <p:grpSpPr bwMode="auto">
          <a:xfrm>
            <a:off x="1172731" y="5227612"/>
            <a:ext cx="2922709" cy="986287"/>
            <a:chOff x="812800" y="989012"/>
            <a:chExt cx="2749550" cy="874772"/>
          </a:xfrm>
        </p:grpSpPr>
        <p:sp>
          <p:nvSpPr>
            <p:cNvPr id="9" name="Line 30">
              <a:extLst>
                <a:ext uri="{FF2B5EF4-FFF2-40B4-BE49-F238E27FC236}">
                  <a16:creationId xmlns:a16="http://schemas.microsoft.com/office/drawing/2014/main" id="{032392A8-2B07-9770-759D-55E95A991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800" y="1423968"/>
              <a:ext cx="274955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31">
              <a:extLst>
                <a:ext uri="{FF2B5EF4-FFF2-40B4-BE49-F238E27FC236}">
                  <a16:creationId xmlns:a16="http://schemas.microsoft.com/office/drawing/2014/main" id="{F77CD8BC-573C-3AFB-D027-55F868ECF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8575" y="989012"/>
              <a:ext cx="2496992" cy="874772"/>
              <a:chOff x="1008" y="2463"/>
              <a:chExt cx="1874" cy="644"/>
            </a:xfrm>
          </p:grpSpPr>
          <p:grpSp>
            <p:nvGrpSpPr>
              <p:cNvPr id="13" name="Group 32">
                <a:extLst>
                  <a:ext uri="{FF2B5EF4-FFF2-40B4-BE49-F238E27FC236}">
                    <a16:creationId xmlns:a16="http://schemas.microsoft.com/office/drawing/2014/main" id="{11207F06-7C1A-FD26-C44D-C8B23D4C1F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2664"/>
                <a:ext cx="1874" cy="242"/>
                <a:chOff x="1008" y="2664"/>
                <a:chExt cx="1874" cy="242"/>
              </a:xfrm>
            </p:grpSpPr>
            <p:sp>
              <p:nvSpPr>
                <p:cNvPr id="16" name="Freeform 33">
                  <a:extLst>
                    <a:ext uri="{FF2B5EF4-FFF2-40B4-BE49-F238E27FC236}">
                      <a16:creationId xmlns:a16="http://schemas.microsoft.com/office/drawing/2014/main" id="{B79DF4E3-CBC1-2495-0FEB-AE419A4D90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8" y="2664"/>
                  <a:ext cx="1496" cy="120"/>
                </a:xfrm>
                <a:custGeom>
                  <a:avLst/>
                  <a:gdLst>
                    <a:gd name="T0" fmla="*/ 0 w 1496"/>
                    <a:gd name="T1" fmla="*/ 120 h 120"/>
                    <a:gd name="T2" fmla="*/ 208 w 1496"/>
                    <a:gd name="T3" fmla="*/ 54 h 120"/>
                    <a:gd name="T4" fmla="*/ 591 w 1496"/>
                    <a:gd name="T5" fmla="*/ 9 h 120"/>
                    <a:gd name="T6" fmla="*/ 1496 w 1496"/>
                    <a:gd name="T7" fmla="*/ 2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96"/>
                    <a:gd name="T13" fmla="*/ 0 h 120"/>
                    <a:gd name="T14" fmla="*/ 1496 w 1496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96" h="120">
                      <a:moveTo>
                        <a:pt x="0" y="120"/>
                      </a:moveTo>
                      <a:cubicBezTo>
                        <a:pt x="35" y="109"/>
                        <a:pt x="110" y="72"/>
                        <a:pt x="208" y="54"/>
                      </a:cubicBezTo>
                      <a:cubicBezTo>
                        <a:pt x="306" y="36"/>
                        <a:pt x="376" y="18"/>
                        <a:pt x="591" y="9"/>
                      </a:cubicBezTo>
                      <a:cubicBezTo>
                        <a:pt x="806" y="0"/>
                        <a:pt x="1308" y="3"/>
                        <a:pt x="1496" y="2"/>
                      </a:cubicBez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34">
                  <a:extLst>
                    <a:ext uri="{FF2B5EF4-FFF2-40B4-BE49-F238E27FC236}">
                      <a16:creationId xmlns:a16="http://schemas.microsoft.com/office/drawing/2014/main" id="{42CF5CF2-D73E-4499-BC31-506150AEC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8" y="2664"/>
                  <a:ext cx="394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35">
                  <a:extLst>
                    <a:ext uri="{FF2B5EF4-FFF2-40B4-BE49-F238E27FC236}">
                      <a16:creationId xmlns:a16="http://schemas.microsoft.com/office/drawing/2014/main" id="{2B1D1C82-0F23-770D-D0F2-3FD2A0D0D1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8" y="2904"/>
                  <a:ext cx="394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36">
                  <a:extLst>
                    <a:ext uri="{FF2B5EF4-FFF2-40B4-BE49-F238E27FC236}">
                      <a16:creationId xmlns:a16="http://schemas.microsoft.com/office/drawing/2014/main" id="{91E3D886-2DD8-7731-8166-AB7FF19B14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2" y="2664"/>
                  <a:ext cx="0" cy="23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37">
                  <a:extLst>
                    <a:ext uri="{FF2B5EF4-FFF2-40B4-BE49-F238E27FC236}">
                      <a16:creationId xmlns:a16="http://schemas.microsoft.com/office/drawing/2014/main" id="{E65AD77E-36E1-5E05-7E94-00F7EEE5A0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1010" y="2786"/>
                  <a:ext cx="1496" cy="120"/>
                </a:xfrm>
                <a:custGeom>
                  <a:avLst/>
                  <a:gdLst>
                    <a:gd name="T0" fmla="*/ 0 w 1496"/>
                    <a:gd name="T1" fmla="*/ 120 h 120"/>
                    <a:gd name="T2" fmla="*/ 208 w 1496"/>
                    <a:gd name="T3" fmla="*/ 54 h 120"/>
                    <a:gd name="T4" fmla="*/ 591 w 1496"/>
                    <a:gd name="T5" fmla="*/ 9 h 120"/>
                    <a:gd name="T6" fmla="*/ 1496 w 1496"/>
                    <a:gd name="T7" fmla="*/ 2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96"/>
                    <a:gd name="T13" fmla="*/ 0 h 120"/>
                    <a:gd name="T14" fmla="*/ 1496 w 1496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96" h="120">
                      <a:moveTo>
                        <a:pt x="0" y="120"/>
                      </a:moveTo>
                      <a:cubicBezTo>
                        <a:pt x="35" y="109"/>
                        <a:pt x="110" y="72"/>
                        <a:pt x="208" y="54"/>
                      </a:cubicBezTo>
                      <a:cubicBezTo>
                        <a:pt x="306" y="36"/>
                        <a:pt x="376" y="18"/>
                        <a:pt x="591" y="9"/>
                      </a:cubicBezTo>
                      <a:cubicBezTo>
                        <a:pt x="806" y="0"/>
                        <a:pt x="1308" y="3"/>
                        <a:pt x="1496" y="2"/>
                      </a:cubicBez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AutoShape 38">
                <a:extLst>
                  <a:ext uri="{FF2B5EF4-FFF2-40B4-BE49-F238E27FC236}">
                    <a16:creationId xmlns:a16="http://schemas.microsoft.com/office/drawing/2014/main" id="{82707713-2F23-D62C-4018-6AF21AFB9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526" y="2463"/>
                <a:ext cx="313" cy="201"/>
              </a:xfrm>
              <a:prstGeom prst="rtTriangle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" name="AutoShape 39">
                <a:extLst>
                  <a:ext uri="{FF2B5EF4-FFF2-40B4-BE49-F238E27FC236}">
                    <a16:creationId xmlns:a16="http://schemas.microsoft.com/office/drawing/2014/main" id="{5410919B-3607-1BA6-0855-33B884EE3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527" y="2906"/>
                <a:ext cx="313" cy="201"/>
              </a:xfrm>
              <a:prstGeom prst="rtTriangle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1" name="Oval 94">
              <a:extLst>
                <a:ext uri="{FF2B5EF4-FFF2-40B4-BE49-F238E27FC236}">
                  <a16:creationId xmlns:a16="http://schemas.microsoft.com/office/drawing/2014/main" id="{576851A7-D5A1-6A6E-890C-578E98129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473" y="1385089"/>
              <a:ext cx="85775" cy="874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C16EE0-6E84-A682-AE55-4A83E4E4D21A}"/>
                </a:ext>
              </a:extLst>
            </p:cNvPr>
            <p:cNvSpPr/>
            <p:nvPr/>
          </p:nvSpPr>
          <p:spPr>
            <a:xfrm>
              <a:off x="1857375" y="1362074"/>
              <a:ext cx="542925" cy="114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887B34-02D8-4D44-6A86-7B5724270005}"/>
              </a:ext>
            </a:extLst>
          </p:cNvPr>
          <p:cNvCxnSpPr>
            <a:cxnSpLocks/>
          </p:cNvCxnSpPr>
          <p:nvPr/>
        </p:nvCxnSpPr>
        <p:spPr>
          <a:xfrm flipV="1">
            <a:off x="1277072" y="4736347"/>
            <a:ext cx="1121801" cy="976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3B1FF5A-4B76-5DC2-C4F8-D9DE316A0278}"/>
              </a:ext>
            </a:extLst>
          </p:cNvPr>
          <p:cNvCxnSpPr>
            <a:cxnSpLocks/>
          </p:cNvCxnSpPr>
          <p:nvPr/>
        </p:nvCxnSpPr>
        <p:spPr>
          <a:xfrm>
            <a:off x="759354" y="4719094"/>
            <a:ext cx="363079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EC42E5-789D-989A-E481-392E836B7604}"/>
              </a:ext>
            </a:extLst>
          </p:cNvPr>
          <p:cNvCxnSpPr>
            <a:cxnSpLocks/>
          </p:cNvCxnSpPr>
          <p:nvPr/>
        </p:nvCxnSpPr>
        <p:spPr>
          <a:xfrm>
            <a:off x="759354" y="6558729"/>
            <a:ext cx="37233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E1F144-EEBF-DEDE-8C2E-E4AEFA442B7A}"/>
              </a:ext>
            </a:extLst>
          </p:cNvPr>
          <p:cNvCxnSpPr>
            <a:cxnSpLocks/>
            <a:endCxn id="14" idx="3"/>
          </p:cNvCxnSpPr>
          <p:nvPr/>
        </p:nvCxnSpPr>
        <p:spPr>
          <a:xfrm>
            <a:off x="2402456" y="4725824"/>
            <a:ext cx="1233135" cy="809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D100A12-4210-84F5-151B-AEF65D086651}"/>
              </a:ext>
            </a:extLst>
          </p:cNvPr>
          <p:cNvCxnSpPr>
            <a:cxnSpLocks/>
            <a:stCxn id="20" idx="0"/>
          </p:cNvCxnSpPr>
          <p:nvPr/>
        </p:nvCxnSpPr>
        <p:spPr>
          <a:xfrm>
            <a:off x="1266741" y="5722287"/>
            <a:ext cx="1146244" cy="829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1F126E-B897-093E-CF07-C61245DD59F1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2398873" y="5906067"/>
            <a:ext cx="1238135" cy="6526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47">
            <a:extLst>
              <a:ext uri="{FF2B5EF4-FFF2-40B4-BE49-F238E27FC236}">
                <a16:creationId xmlns:a16="http://schemas.microsoft.com/office/drawing/2014/main" id="{F6DF07D2-44E6-67D3-0F05-B2D5156EB498}"/>
              </a:ext>
            </a:extLst>
          </p:cNvPr>
          <p:cNvGrpSpPr>
            <a:grpSpLocks/>
          </p:cNvGrpSpPr>
          <p:nvPr/>
        </p:nvGrpSpPr>
        <p:grpSpPr bwMode="auto">
          <a:xfrm>
            <a:off x="5097804" y="5219523"/>
            <a:ext cx="2922709" cy="986287"/>
            <a:chOff x="812800" y="989012"/>
            <a:chExt cx="2749550" cy="874772"/>
          </a:xfrm>
        </p:grpSpPr>
        <p:sp>
          <p:nvSpPr>
            <p:cNvPr id="38" name="Line 30">
              <a:extLst>
                <a:ext uri="{FF2B5EF4-FFF2-40B4-BE49-F238E27FC236}">
                  <a16:creationId xmlns:a16="http://schemas.microsoft.com/office/drawing/2014/main" id="{86B9B774-4022-4604-D343-520936E25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800" y="1423968"/>
              <a:ext cx="274955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" name="Group 31">
              <a:extLst>
                <a:ext uri="{FF2B5EF4-FFF2-40B4-BE49-F238E27FC236}">
                  <a16:creationId xmlns:a16="http://schemas.microsoft.com/office/drawing/2014/main" id="{E28F852B-1FD3-454B-06D4-1F555C39F2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8575" y="989012"/>
              <a:ext cx="2496992" cy="874772"/>
              <a:chOff x="1008" y="2463"/>
              <a:chExt cx="1874" cy="644"/>
            </a:xfrm>
          </p:grpSpPr>
          <p:grpSp>
            <p:nvGrpSpPr>
              <p:cNvPr id="42" name="Group 32">
                <a:extLst>
                  <a:ext uri="{FF2B5EF4-FFF2-40B4-BE49-F238E27FC236}">
                    <a16:creationId xmlns:a16="http://schemas.microsoft.com/office/drawing/2014/main" id="{7CF6AB2D-E738-82B8-329E-636811DE6F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2664"/>
                <a:ext cx="1874" cy="242"/>
                <a:chOff x="1008" y="2664"/>
                <a:chExt cx="1874" cy="242"/>
              </a:xfrm>
            </p:grpSpPr>
            <p:sp>
              <p:nvSpPr>
                <p:cNvPr id="45" name="Freeform 33">
                  <a:extLst>
                    <a:ext uri="{FF2B5EF4-FFF2-40B4-BE49-F238E27FC236}">
                      <a16:creationId xmlns:a16="http://schemas.microsoft.com/office/drawing/2014/main" id="{863D185B-A2E2-CAB0-DFA6-26E1C42D0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8" y="2664"/>
                  <a:ext cx="1496" cy="120"/>
                </a:xfrm>
                <a:custGeom>
                  <a:avLst/>
                  <a:gdLst>
                    <a:gd name="T0" fmla="*/ 0 w 1496"/>
                    <a:gd name="T1" fmla="*/ 120 h 120"/>
                    <a:gd name="T2" fmla="*/ 208 w 1496"/>
                    <a:gd name="T3" fmla="*/ 54 h 120"/>
                    <a:gd name="T4" fmla="*/ 591 w 1496"/>
                    <a:gd name="T5" fmla="*/ 9 h 120"/>
                    <a:gd name="T6" fmla="*/ 1496 w 1496"/>
                    <a:gd name="T7" fmla="*/ 2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96"/>
                    <a:gd name="T13" fmla="*/ 0 h 120"/>
                    <a:gd name="T14" fmla="*/ 1496 w 1496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96" h="120">
                      <a:moveTo>
                        <a:pt x="0" y="120"/>
                      </a:moveTo>
                      <a:cubicBezTo>
                        <a:pt x="35" y="109"/>
                        <a:pt x="110" y="72"/>
                        <a:pt x="208" y="54"/>
                      </a:cubicBezTo>
                      <a:cubicBezTo>
                        <a:pt x="306" y="36"/>
                        <a:pt x="376" y="18"/>
                        <a:pt x="591" y="9"/>
                      </a:cubicBezTo>
                      <a:cubicBezTo>
                        <a:pt x="806" y="0"/>
                        <a:pt x="1308" y="3"/>
                        <a:pt x="1496" y="2"/>
                      </a:cubicBez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34">
                  <a:extLst>
                    <a:ext uri="{FF2B5EF4-FFF2-40B4-BE49-F238E27FC236}">
                      <a16:creationId xmlns:a16="http://schemas.microsoft.com/office/drawing/2014/main" id="{B95A60D2-6C80-7770-BB85-A5A267F692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8" y="2664"/>
                  <a:ext cx="394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35">
                  <a:extLst>
                    <a:ext uri="{FF2B5EF4-FFF2-40B4-BE49-F238E27FC236}">
                      <a16:creationId xmlns:a16="http://schemas.microsoft.com/office/drawing/2014/main" id="{3A6CF67C-2AD8-3A0C-73F3-BD9449CA49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8" y="2904"/>
                  <a:ext cx="394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36">
                  <a:extLst>
                    <a:ext uri="{FF2B5EF4-FFF2-40B4-BE49-F238E27FC236}">
                      <a16:creationId xmlns:a16="http://schemas.microsoft.com/office/drawing/2014/main" id="{590F594C-5D28-DC20-2346-F0E07053F8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2" y="2664"/>
                  <a:ext cx="0" cy="23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37">
                  <a:extLst>
                    <a:ext uri="{FF2B5EF4-FFF2-40B4-BE49-F238E27FC236}">
                      <a16:creationId xmlns:a16="http://schemas.microsoft.com/office/drawing/2014/main" id="{D0698F1D-1807-FDED-D892-CBA5E94F8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1010" y="2786"/>
                  <a:ext cx="1496" cy="120"/>
                </a:xfrm>
                <a:custGeom>
                  <a:avLst/>
                  <a:gdLst>
                    <a:gd name="T0" fmla="*/ 0 w 1496"/>
                    <a:gd name="T1" fmla="*/ 120 h 120"/>
                    <a:gd name="T2" fmla="*/ 208 w 1496"/>
                    <a:gd name="T3" fmla="*/ 54 h 120"/>
                    <a:gd name="T4" fmla="*/ 591 w 1496"/>
                    <a:gd name="T5" fmla="*/ 9 h 120"/>
                    <a:gd name="T6" fmla="*/ 1496 w 1496"/>
                    <a:gd name="T7" fmla="*/ 2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96"/>
                    <a:gd name="T13" fmla="*/ 0 h 120"/>
                    <a:gd name="T14" fmla="*/ 1496 w 1496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96" h="120">
                      <a:moveTo>
                        <a:pt x="0" y="120"/>
                      </a:moveTo>
                      <a:cubicBezTo>
                        <a:pt x="35" y="109"/>
                        <a:pt x="110" y="72"/>
                        <a:pt x="208" y="54"/>
                      </a:cubicBezTo>
                      <a:cubicBezTo>
                        <a:pt x="306" y="36"/>
                        <a:pt x="376" y="18"/>
                        <a:pt x="591" y="9"/>
                      </a:cubicBezTo>
                      <a:cubicBezTo>
                        <a:pt x="806" y="0"/>
                        <a:pt x="1308" y="3"/>
                        <a:pt x="1496" y="2"/>
                      </a:cubicBez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" name="AutoShape 38">
                <a:extLst>
                  <a:ext uri="{FF2B5EF4-FFF2-40B4-BE49-F238E27FC236}">
                    <a16:creationId xmlns:a16="http://schemas.microsoft.com/office/drawing/2014/main" id="{29E576DE-78E4-BBFA-286D-18BFBFD2D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526" y="2463"/>
                <a:ext cx="313" cy="201"/>
              </a:xfrm>
              <a:prstGeom prst="rtTriangle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4" name="AutoShape 39">
                <a:extLst>
                  <a:ext uri="{FF2B5EF4-FFF2-40B4-BE49-F238E27FC236}">
                    <a16:creationId xmlns:a16="http://schemas.microsoft.com/office/drawing/2014/main" id="{0A137925-A550-8C29-3932-7121AD7D4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527" y="2906"/>
                <a:ext cx="313" cy="201"/>
              </a:xfrm>
              <a:prstGeom prst="rtTriangle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40" name="Oval 94">
              <a:extLst>
                <a:ext uri="{FF2B5EF4-FFF2-40B4-BE49-F238E27FC236}">
                  <a16:creationId xmlns:a16="http://schemas.microsoft.com/office/drawing/2014/main" id="{26C33252-F05C-EDF5-F95F-563C89C6A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473" y="1385089"/>
              <a:ext cx="85775" cy="874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F601B4D-95CA-DBCC-8BDE-74F53455F2E2}"/>
                </a:ext>
              </a:extLst>
            </p:cNvPr>
            <p:cNvSpPr/>
            <p:nvPr/>
          </p:nvSpPr>
          <p:spPr>
            <a:xfrm>
              <a:off x="1857375" y="1362074"/>
              <a:ext cx="542925" cy="114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1A2A44D-6D32-0B90-97DD-3D458A38E909}"/>
              </a:ext>
            </a:extLst>
          </p:cNvPr>
          <p:cNvCxnSpPr>
            <a:cxnSpLocks/>
          </p:cNvCxnSpPr>
          <p:nvPr/>
        </p:nvCxnSpPr>
        <p:spPr>
          <a:xfrm flipV="1">
            <a:off x="5202145" y="4728258"/>
            <a:ext cx="1121801" cy="976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B6F55F4-BFBF-741F-BA02-393B87047774}"/>
              </a:ext>
            </a:extLst>
          </p:cNvPr>
          <p:cNvCxnSpPr>
            <a:cxnSpLocks/>
          </p:cNvCxnSpPr>
          <p:nvPr/>
        </p:nvCxnSpPr>
        <p:spPr>
          <a:xfrm>
            <a:off x="4684427" y="4711005"/>
            <a:ext cx="363079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199EB7D-A123-CAB8-5BA8-9C70D0BA14F0}"/>
              </a:ext>
            </a:extLst>
          </p:cNvPr>
          <p:cNvCxnSpPr>
            <a:cxnSpLocks/>
          </p:cNvCxnSpPr>
          <p:nvPr/>
        </p:nvCxnSpPr>
        <p:spPr>
          <a:xfrm>
            <a:off x="4684427" y="6550640"/>
            <a:ext cx="37233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1758FB1-96E7-32F3-56AB-D84A380932A8}"/>
              </a:ext>
            </a:extLst>
          </p:cNvPr>
          <p:cNvCxnSpPr>
            <a:cxnSpLocks/>
          </p:cNvCxnSpPr>
          <p:nvPr/>
        </p:nvCxnSpPr>
        <p:spPr>
          <a:xfrm>
            <a:off x="6327529" y="4717735"/>
            <a:ext cx="1789928" cy="5788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E83352A-0A08-8EF2-92B7-71A2FA374B22}"/>
              </a:ext>
            </a:extLst>
          </p:cNvPr>
          <p:cNvCxnSpPr>
            <a:cxnSpLocks/>
            <a:stCxn id="49" idx="0"/>
          </p:cNvCxnSpPr>
          <p:nvPr/>
        </p:nvCxnSpPr>
        <p:spPr>
          <a:xfrm>
            <a:off x="5191814" y="5714198"/>
            <a:ext cx="1146244" cy="829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0788F15-4F1E-4EA1-F896-4C083FC1BAF6}"/>
              </a:ext>
            </a:extLst>
          </p:cNvPr>
          <p:cNvCxnSpPr>
            <a:cxnSpLocks/>
          </p:cNvCxnSpPr>
          <p:nvPr/>
        </p:nvCxnSpPr>
        <p:spPr>
          <a:xfrm flipV="1">
            <a:off x="6323946" y="6205810"/>
            <a:ext cx="1793511" cy="344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Model Mount Designs and Considerations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11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57A892-28D9-5534-4467-1D864AC99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32" y="780402"/>
            <a:ext cx="3839111" cy="365811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FB24886-AC34-47DE-3F58-D34FA66BB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035" y="4611823"/>
            <a:ext cx="5521851" cy="224617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D604FA0-528A-903E-C776-9642D68B2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540" y="853461"/>
            <a:ext cx="3936904" cy="359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13" y="279721"/>
            <a:ext cx="7772400" cy="1103313"/>
          </a:xfrm>
        </p:spPr>
        <p:txBody>
          <a:bodyPr/>
          <a:lstStyle/>
          <a:p>
            <a:r>
              <a:rPr lang="en-US" dirty="0"/>
              <a:t>Future Work and Testing Plans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9A239F3-1B76-6FE4-2574-E8555933A53D}"/>
              </a:ext>
            </a:extLst>
          </p:cNvPr>
          <p:cNvSpPr txBox="1">
            <a:spLocks/>
          </p:cNvSpPr>
          <p:nvPr/>
        </p:nvSpPr>
        <p:spPr>
          <a:xfrm>
            <a:off x="383467" y="867971"/>
            <a:ext cx="6723367" cy="2129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Determine the model positioning in the tunnel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Finalize sting-mount interface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Perform testing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2F6B2F-1204-9AB0-544F-18067232BE01}"/>
              </a:ext>
            </a:extLst>
          </p:cNvPr>
          <p:cNvSpPr txBox="1">
            <a:spLocks/>
          </p:cNvSpPr>
          <p:nvPr/>
        </p:nvSpPr>
        <p:spPr>
          <a:xfrm>
            <a:off x="685800" y="2325687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C234B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/>
              <a:t>Acknowledgments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65D980E-4538-6698-A660-76685AD1897D}"/>
              </a:ext>
            </a:extLst>
          </p:cNvPr>
          <p:cNvSpPr txBox="1">
            <a:spLocks/>
          </p:cNvSpPr>
          <p:nvPr/>
        </p:nvSpPr>
        <p:spPr>
          <a:xfrm>
            <a:off x="383467" y="2652484"/>
            <a:ext cx="8163051" cy="5698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 err="1">
                <a:solidFill>
                  <a:schemeClr val="tx1"/>
                </a:solidFill>
              </a:rPr>
              <a:t>UArizona</a:t>
            </a:r>
            <a:r>
              <a:rPr lang="en-US" sz="1800" dirty="0">
                <a:solidFill>
                  <a:schemeClr val="tx1"/>
                </a:solidFill>
              </a:rPr>
              <a:t>-NASA Space Grant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University Consortium for Applied </a:t>
            </a:r>
            <a:r>
              <a:rPr lang="en-US" sz="1800" dirty="0" err="1">
                <a:solidFill>
                  <a:schemeClr val="tx1"/>
                </a:solidFill>
              </a:rPr>
              <a:t>Hypersonics</a:t>
            </a:r>
            <a:endParaRPr lang="en-US" sz="18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Army Research Laboratory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Sandia National Labs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CALSPAN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Arizona Research Center for </a:t>
            </a:r>
            <a:r>
              <a:rPr lang="en-US" sz="1800" dirty="0" err="1">
                <a:solidFill>
                  <a:schemeClr val="tx1"/>
                </a:solidFill>
              </a:rPr>
              <a:t>Hypersonics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Dr. James Threadgill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Dr. Ed Marquart</a:t>
            </a: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0" y="5257800"/>
            <a:ext cx="3124200" cy="1472071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20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183864"/>
            <a:ext cx="9144000" cy="3207432"/>
            <a:chOff x="0" y="1935027"/>
            <a:chExt cx="9144000" cy="3207432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3480721"/>
              <a:ext cx="9144000" cy="1661738"/>
              <a:chOff x="0" y="3200496"/>
              <a:chExt cx="9144000" cy="1661738"/>
            </a:xfrm>
          </p:grpSpPr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0" y="3392209"/>
                <a:ext cx="9144000" cy="147002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3600" b="0" kern="1200" baseline="0">
                    <a:solidFill>
                      <a:schemeClr val="bg1"/>
                    </a:solidFill>
                    <a:latin typeface="Verdana"/>
                    <a:ea typeface="+mj-ea"/>
                    <a:cs typeface="Verdana"/>
                  </a:defRPr>
                </a:lvl1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Thank you!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3200496"/>
                <a:ext cx="9144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GB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268723" y="1935027"/>
              <a:ext cx="604503" cy="82296"/>
              <a:chOff x="4268723" y="1918335"/>
              <a:chExt cx="604503" cy="82296"/>
            </a:xfrm>
            <a:effectLst/>
          </p:grpSpPr>
          <p:sp>
            <p:nvSpPr>
              <p:cNvPr id="11" name="Isosceles Triangle 10"/>
              <p:cNvSpPr/>
              <p:nvPr userDrawn="1"/>
            </p:nvSpPr>
            <p:spPr>
              <a:xfrm>
                <a:off x="4500563" y="1918335"/>
                <a:ext cx="145256" cy="82296"/>
              </a:xfrm>
              <a:prstGeom prst="triangle">
                <a:avLst/>
              </a:prstGeom>
              <a:solidFill>
                <a:srgbClr val="AB052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 userDrawn="1"/>
            </p:nvSpPr>
            <p:spPr>
              <a:xfrm>
                <a:off x="4268723" y="1918335"/>
                <a:ext cx="145256" cy="82296"/>
              </a:xfrm>
              <a:prstGeom prst="triangle">
                <a:avLst/>
              </a:prstGeom>
              <a:solidFill>
                <a:srgbClr val="AB052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 userDrawn="1"/>
            </p:nvSpPr>
            <p:spPr>
              <a:xfrm>
                <a:off x="4727970" y="1918335"/>
                <a:ext cx="145256" cy="82296"/>
              </a:xfrm>
              <a:prstGeom prst="triangle">
                <a:avLst/>
              </a:prstGeom>
              <a:solidFill>
                <a:srgbClr val="AB052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973B5A-AB78-9BC4-2DC0-89E2F89E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53" y="67359"/>
            <a:ext cx="1794294" cy="8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izona Space Grant Consortium Logo Repository | Arizona Space Grant ...">
            <a:extLst>
              <a:ext uri="{FF2B5EF4-FFF2-40B4-BE49-F238E27FC236}">
                <a16:creationId xmlns:a16="http://schemas.microsoft.com/office/drawing/2014/main" id="{4F43803F-6331-470B-FBBF-29F5DF38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5" y="130464"/>
            <a:ext cx="684086" cy="9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5917191-6762-4CB9-D5CD-907D07E83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43" y="246632"/>
            <a:ext cx="1357491" cy="5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21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 / Motivation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4114" y="1299429"/>
            <a:ext cx="8438950" cy="3873461"/>
          </a:xfrm>
        </p:spPr>
        <p:txBody>
          <a:bodyPr>
            <a:no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Aero-databases (ADBs) allow for increased efficiency in initial design and computations.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Current ADBs are built using force and moment data from CFD and expensive wind tunnel testing.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These tests tend to have a high-dimensional parameter space without detailed flow physics – hampering the scalability and capability of ABDs.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Goal: Conduct experiments at key configurations of Reynolds number, Mach number, and angle of attack to improve ADBs.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DB30AF1-E1DD-08E6-43F6-0203C6817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40" y="5491787"/>
            <a:ext cx="1357491" cy="5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B8B64B3-9D42-83E9-8B2D-32B6CE0B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18" y="5312514"/>
            <a:ext cx="1794294" cy="8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rizona Space Grant Consortium Logo Repository | Arizona Space Grant ...">
            <a:extLst>
              <a:ext uri="{FF2B5EF4-FFF2-40B4-BE49-F238E27FC236}">
                <a16:creationId xmlns:a16="http://schemas.microsoft.com/office/drawing/2014/main" id="{FE1FE027-8A4E-B640-6641-B391A74AC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46" y="5336654"/>
            <a:ext cx="684086" cy="9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oint Hypersonics Transition Office (JHTO) Office of the Under Secretary of Defense for Research and Engineering/Science &amp; Technologies">
            <a:extLst>
              <a:ext uri="{FF2B5EF4-FFF2-40B4-BE49-F238E27FC236}">
                <a16:creationId xmlns:a16="http://schemas.microsoft.com/office/drawing/2014/main" id="{2D6580D4-B2D7-DDD7-6A42-AC1065318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157" y="5401199"/>
            <a:ext cx="784164" cy="78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C15FF2-0117-598B-DCDC-10D2AF6814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40" y="5336654"/>
            <a:ext cx="1307919" cy="8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3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Arizona </a:t>
            </a:r>
            <a:r>
              <a:rPr lang="en-US" dirty="0" err="1"/>
              <a:t>Polysonic</a:t>
            </a:r>
            <a:r>
              <a:rPr lang="en-US" dirty="0"/>
              <a:t> Wind Tunnel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5070" y="275610"/>
            <a:ext cx="5641291" cy="2129570"/>
          </a:xfrm>
        </p:spPr>
        <p:txBody>
          <a:bodyPr>
            <a:no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Located at the AME building at </a:t>
            </a:r>
            <a:r>
              <a:rPr lang="en-US" dirty="0" err="1">
                <a:solidFill>
                  <a:schemeClr val="tx1"/>
                </a:solidFill>
              </a:rPr>
              <a:t>UArizona</a:t>
            </a: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Polysonic</a:t>
            </a:r>
            <a:r>
              <a:rPr lang="en-US" dirty="0">
                <a:solidFill>
                  <a:schemeClr val="tx1"/>
                </a:solidFill>
              </a:rPr>
              <a:t> Blowdown Wind Tunnel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Test Section:  15in x 15in x 50in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Current Mach Range: 1.75 - 4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Run Time: 10-25 seconds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Testing Envelope: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1BE247A-416D-2D18-4197-921AA9476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4" y="3429000"/>
            <a:ext cx="2954337" cy="32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ground, indoor, blue, engine&#10;&#10;Description automatically generated">
            <a:extLst>
              <a:ext uri="{FF2B5EF4-FFF2-40B4-BE49-F238E27FC236}">
                <a16:creationId xmlns:a16="http://schemas.microsoft.com/office/drawing/2014/main" id="{0536CC78-6B55-D697-4B41-E4BE3189D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52" y="2912149"/>
            <a:ext cx="5469863" cy="3646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0182BC-A78C-5C99-C630-554D067449FF}"/>
              </a:ext>
            </a:extLst>
          </p:cNvPr>
          <p:cNvSpPr txBox="1"/>
          <p:nvPr/>
        </p:nvSpPr>
        <p:spPr>
          <a:xfrm>
            <a:off x="5128211" y="2640090"/>
            <a:ext cx="2364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 Arizona </a:t>
            </a:r>
            <a:r>
              <a:rPr lang="en-US" sz="1200" dirty="0" err="1"/>
              <a:t>Polysonic</a:t>
            </a:r>
            <a:r>
              <a:rPr lang="en-US" sz="1200" dirty="0"/>
              <a:t> Wind Tunnel</a:t>
            </a:r>
          </a:p>
        </p:txBody>
      </p:sp>
    </p:spTree>
    <p:extLst>
      <p:ext uri="{BB962C8B-B14F-4D97-AF65-F5344CB8AC3E}">
        <p14:creationId xmlns:p14="http://schemas.microsoft.com/office/powerpoint/2010/main" val="315061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Test Article /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A0AE68D7-E58E-51F5-B6A2-9264EAE3224C}"/>
              </a:ext>
            </a:extLst>
          </p:cNvPr>
          <p:cNvSpPr txBox="1">
            <a:spLocks/>
          </p:cNvSpPr>
          <p:nvPr/>
        </p:nvSpPr>
        <p:spPr>
          <a:xfrm>
            <a:off x="211341" y="947636"/>
            <a:ext cx="4760450" cy="526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Laboratory Technology Vehicle (LTV) developed by the Army Research Laboratory (ARL)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Design Constraints</a:t>
            </a:r>
          </a:p>
          <a:p>
            <a:pPr marL="571500" lvl="1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Model Size</a:t>
            </a:r>
          </a:p>
          <a:p>
            <a:pPr marL="571500" lvl="1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Model Loads</a:t>
            </a:r>
          </a:p>
          <a:p>
            <a:pPr marL="571500" lvl="1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Balance Size</a:t>
            </a:r>
          </a:p>
          <a:p>
            <a:pPr marL="571500" lvl="1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Balance Positioning</a:t>
            </a:r>
          </a:p>
          <a:p>
            <a:pPr marL="571500" lvl="1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>
                <a:solidFill>
                  <a:schemeClr val="tx1"/>
                </a:solidFill>
              </a:rPr>
              <a:t>Manufacturability  </a:t>
            </a:r>
            <a:endParaRPr lang="en-US" sz="2000" dirty="0">
              <a:solidFill>
                <a:schemeClr val="tx1"/>
              </a:solidFill>
            </a:endParaRPr>
          </a:p>
          <a:p>
            <a:pPr marL="571500" lvl="1" indent="-171450">
              <a:spcBef>
                <a:spcPts val="600"/>
              </a:spcBef>
              <a:spcAft>
                <a:spcPts val="60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EB64BA8-2FC0-677C-7605-26D1863DC294}"/>
              </a:ext>
            </a:extLst>
          </p:cNvPr>
          <p:cNvGrpSpPr/>
          <p:nvPr/>
        </p:nvGrpSpPr>
        <p:grpSpPr>
          <a:xfrm>
            <a:off x="4662828" y="1103313"/>
            <a:ext cx="3949636" cy="4817937"/>
            <a:chOff x="7956036" y="-2672050"/>
            <a:chExt cx="7503459" cy="915304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61C95CF-72E7-E8E0-897C-518020C25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3" r="10413"/>
            <a:stretch/>
          </p:blipFill>
          <p:spPr>
            <a:xfrm>
              <a:off x="7956036" y="-2672050"/>
              <a:ext cx="7503459" cy="445035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8" name="Picture 47" descr="A close-up of a syringe&#10;&#10;Description automatically generated with medium confidence">
              <a:extLst>
                <a:ext uri="{FF2B5EF4-FFF2-40B4-BE49-F238E27FC236}">
                  <a16:creationId xmlns:a16="http://schemas.microsoft.com/office/drawing/2014/main" id="{B3DEAA3D-25B7-B453-9FA4-F54BDBA94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4" r="10413"/>
            <a:stretch/>
          </p:blipFill>
          <p:spPr>
            <a:xfrm>
              <a:off x="7956036" y="2030639"/>
              <a:ext cx="7503459" cy="445035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156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Test Article /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72CE2A-726F-5E8F-2077-936455BFC50B}"/>
              </a:ext>
            </a:extLst>
          </p:cNvPr>
          <p:cNvGrpSpPr/>
          <p:nvPr/>
        </p:nvGrpSpPr>
        <p:grpSpPr>
          <a:xfrm>
            <a:off x="161326" y="2457544"/>
            <a:ext cx="8820330" cy="3427109"/>
            <a:chOff x="0" y="2071991"/>
            <a:chExt cx="12575713" cy="42218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2F0ECFE-F18E-F7CB-EBE9-B9AB7AD3B807}"/>
                </a:ext>
              </a:extLst>
            </p:cNvPr>
            <p:cNvGrpSpPr/>
            <p:nvPr/>
          </p:nvGrpSpPr>
          <p:grpSpPr>
            <a:xfrm>
              <a:off x="68094" y="2071991"/>
              <a:ext cx="12507619" cy="4143264"/>
              <a:chOff x="0" y="152393"/>
              <a:chExt cx="19623929" cy="650060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E1CB246-8CC3-8BE7-5E5A-56491AB4D8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205000"/>
                <a:ext cx="12192000" cy="644800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1F7808E-301B-AEC4-2667-1EF5608879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400754" y="152393"/>
                <a:ext cx="12223175" cy="6355411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2E6A27-E621-AFF3-D77E-3EB8CEFB5743}"/>
                </a:ext>
              </a:extLst>
            </p:cNvPr>
            <p:cNvSpPr/>
            <p:nvPr/>
          </p:nvSpPr>
          <p:spPr>
            <a:xfrm>
              <a:off x="0" y="6079789"/>
              <a:ext cx="12286034" cy="214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F64766F-9649-9905-00B7-4651FA6AB1B9}"/>
              </a:ext>
            </a:extLst>
          </p:cNvPr>
          <p:cNvSpPr txBox="1">
            <a:spLocks/>
          </p:cNvSpPr>
          <p:nvPr/>
        </p:nvSpPr>
        <p:spPr>
          <a:xfrm>
            <a:off x="1" y="867670"/>
            <a:ext cx="8768002" cy="2129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Diameter: 38.1mm (1.5”)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Length: 381mm (15.0”)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Length to Diameter Ratio: 10:1</a:t>
            </a:r>
            <a:endParaRPr lang="en-US" sz="1400" dirty="0">
              <a:solidFill>
                <a:schemeClr val="tx1"/>
              </a:solidFill>
            </a:endParaRPr>
          </a:p>
          <a:p>
            <a:pPr marL="571500" lvl="1" indent="-171450">
              <a:spcBef>
                <a:spcPts val="600"/>
              </a:spcBef>
              <a:spcAft>
                <a:spcPts val="60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894" y="30076"/>
            <a:ext cx="7772400" cy="1103313"/>
          </a:xfrm>
        </p:spPr>
        <p:txBody>
          <a:bodyPr/>
          <a:lstStyle/>
          <a:p>
            <a:r>
              <a:rPr lang="en-US" dirty="0"/>
              <a:t>Sizing the Force Balance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47">
            <a:extLst>
              <a:ext uri="{FF2B5EF4-FFF2-40B4-BE49-F238E27FC236}">
                <a16:creationId xmlns:a16="http://schemas.microsoft.com/office/drawing/2014/main" id="{DAA8B178-A934-DE05-6567-0130CB207DF6}"/>
              </a:ext>
            </a:extLst>
          </p:cNvPr>
          <p:cNvGrpSpPr>
            <a:grpSpLocks/>
          </p:cNvGrpSpPr>
          <p:nvPr/>
        </p:nvGrpSpPr>
        <p:grpSpPr bwMode="auto">
          <a:xfrm>
            <a:off x="1921086" y="692032"/>
            <a:ext cx="5063166" cy="2471648"/>
            <a:chOff x="361950" y="400050"/>
            <a:chExt cx="3200400" cy="1619249"/>
          </a:xfrm>
        </p:grpSpPr>
        <p:sp>
          <p:nvSpPr>
            <p:cNvPr id="8" name="Line 30">
              <a:extLst>
                <a:ext uri="{FF2B5EF4-FFF2-40B4-BE49-F238E27FC236}">
                  <a16:creationId xmlns:a16="http://schemas.microsoft.com/office/drawing/2014/main" id="{1811F233-95FD-F5A1-1251-73D701D5E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800" y="1423968"/>
              <a:ext cx="274955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31">
              <a:extLst>
                <a:ext uri="{FF2B5EF4-FFF2-40B4-BE49-F238E27FC236}">
                  <a16:creationId xmlns:a16="http://schemas.microsoft.com/office/drawing/2014/main" id="{DBEED115-8A6A-53EB-64F5-BAC2FA16D4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8575" y="989012"/>
              <a:ext cx="2496992" cy="874772"/>
              <a:chOff x="1008" y="2463"/>
              <a:chExt cx="1874" cy="644"/>
            </a:xfrm>
          </p:grpSpPr>
          <p:grpSp>
            <p:nvGrpSpPr>
              <p:cNvPr id="61" name="Group 32">
                <a:extLst>
                  <a:ext uri="{FF2B5EF4-FFF2-40B4-BE49-F238E27FC236}">
                    <a16:creationId xmlns:a16="http://schemas.microsoft.com/office/drawing/2014/main" id="{6CBC943C-EC85-08C2-8783-B5BC44A9B7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2664"/>
                <a:ext cx="1874" cy="242"/>
                <a:chOff x="1008" y="2664"/>
                <a:chExt cx="1874" cy="242"/>
              </a:xfrm>
            </p:grpSpPr>
            <p:sp>
              <p:nvSpPr>
                <p:cNvPr id="2048" name="Freeform 33">
                  <a:extLst>
                    <a:ext uri="{FF2B5EF4-FFF2-40B4-BE49-F238E27FC236}">
                      <a16:creationId xmlns:a16="http://schemas.microsoft.com/office/drawing/2014/main" id="{6697F5F2-08E9-12B7-7BC0-10598B6253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8" y="2664"/>
                  <a:ext cx="1496" cy="120"/>
                </a:xfrm>
                <a:custGeom>
                  <a:avLst/>
                  <a:gdLst>
                    <a:gd name="T0" fmla="*/ 0 w 1496"/>
                    <a:gd name="T1" fmla="*/ 120 h 120"/>
                    <a:gd name="T2" fmla="*/ 208 w 1496"/>
                    <a:gd name="T3" fmla="*/ 54 h 120"/>
                    <a:gd name="T4" fmla="*/ 591 w 1496"/>
                    <a:gd name="T5" fmla="*/ 9 h 120"/>
                    <a:gd name="T6" fmla="*/ 1496 w 1496"/>
                    <a:gd name="T7" fmla="*/ 2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96"/>
                    <a:gd name="T13" fmla="*/ 0 h 120"/>
                    <a:gd name="T14" fmla="*/ 1496 w 1496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96" h="120">
                      <a:moveTo>
                        <a:pt x="0" y="120"/>
                      </a:moveTo>
                      <a:cubicBezTo>
                        <a:pt x="35" y="109"/>
                        <a:pt x="110" y="72"/>
                        <a:pt x="208" y="54"/>
                      </a:cubicBezTo>
                      <a:cubicBezTo>
                        <a:pt x="306" y="36"/>
                        <a:pt x="376" y="18"/>
                        <a:pt x="591" y="9"/>
                      </a:cubicBezTo>
                      <a:cubicBezTo>
                        <a:pt x="806" y="0"/>
                        <a:pt x="1308" y="3"/>
                        <a:pt x="1496" y="2"/>
                      </a:cubicBez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" name="Line 34">
                  <a:extLst>
                    <a:ext uri="{FF2B5EF4-FFF2-40B4-BE49-F238E27FC236}">
                      <a16:creationId xmlns:a16="http://schemas.microsoft.com/office/drawing/2014/main" id="{6B8B959D-7F6E-F114-1F8C-D6FA7C7A0C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8" y="2664"/>
                  <a:ext cx="394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" name="Line 35">
                  <a:extLst>
                    <a:ext uri="{FF2B5EF4-FFF2-40B4-BE49-F238E27FC236}">
                      <a16:creationId xmlns:a16="http://schemas.microsoft.com/office/drawing/2014/main" id="{5508A439-E755-52A6-6E31-C0F45371B7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8" y="2904"/>
                  <a:ext cx="394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" name="Line 36">
                  <a:extLst>
                    <a:ext uri="{FF2B5EF4-FFF2-40B4-BE49-F238E27FC236}">
                      <a16:creationId xmlns:a16="http://schemas.microsoft.com/office/drawing/2014/main" id="{43BAC9C3-36DC-5DF1-278E-B72AEFBF9D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2" y="2664"/>
                  <a:ext cx="0" cy="23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" name="Freeform 37">
                  <a:extLst>
                    <a:ext uri="{FF2B5EF4-FFF2-40B4-BE49-F238E27FC236}">
                      <a16:creationId xmlns:a16="http://schemas.microsoft.com/office/drawing/2014/main" id="{25019D6C-6FEB-BEE6-5F9D-F726751CA1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1010" y="2786"/>
                  <a:ext cx="1496" cy="120"/>
                </a:xfrm>
                <a:custGeom>
                  <a:avLst/>
                  <a:gdLst>
                    <a:gd name="T0" fmla="*/ 0 w 1496"/>
                    <a:gd name="T1" fmla="*/ 120 h 120"/>
                    <a:gd name="T2" fmla="*/ 208 w 1496"/>
                    <a:gd name="T3" fmla="*/ 54 h 120"/>
                    <a:gd name="T4" fmla="*/ 591 w 1496"/>
                    <a:gd name="T5" fmla="*/ 9 h 120"/>
                    <a:gd name="T6" fmla="*/ 1496 w 1496"/>
                    <a:gd name="T7" fmla="*/ 2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96"/>
                    <a:gd name="T13" fmla="*/ 0 h 120"/>
                    <a:gd name="T14" fmla="*/ 1496 w 1496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96" h="120">
                      <a:moveTo>
                        <a:pt x="0" y="120"/>
                      </a:moveTo>
                      <a:cubicBezTo>
                        <a:pt x="35" y="109"/>
                        <a:pt x="110" y="72"/>
                        <a:pt x="208" y="54"/>
                      </a:cubicBezTo>
                      <a:cubicBezTo>
                        <a:pt x="306" y="36"/>
                        <a:pt x="376" y="18"/>
                        <a:pt x="591" y="9"/>
                      </a:cubicBezTo>
                      <a:cubicBezTo>
                        <a:pt x="806" y="0"/>
                        <a:pt x="1308" y="3"/>
                        <a:pt x="1496" y="2"/>
                      </a:cubicBez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" name="AutoShape 38">
                <a:extLst>
                  <a:ext uri="{FF2B5EF4-FFF2-40B4-BE49-F238E27FC236}">
                    <a16:creationId xmlns:a16="http://schemas.microsoft.com/office/drawing/2014/main" id="{42B1DA5C-2499-0965-3888-F537BF2DE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526" y="2463"/>
                <a:ext cx="313" cy="201"/>
              </a:xfrm>
              <a:prstGeom prst="rtTriangle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3" name="AutoShape 39">
                <a:extLst>
                  <a:ext uri="{FF2B5EF4-FFF2-40B4-BE49-F238E27FC236}">
                    <a16:creationId xmlns:a16="http://schemas.microsoft.com/office/drawing/2014/main" id="{A0B74A96-FA99-BFCC-B7FF-AE956306A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527" y="2906"/>
                <a:ext cx="313" cy="201"/>
              </a:xfrm>
              <a:prstGeom prst="rtTriangle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0" name="Oval 94">
              <a:extLst>
                <a:ext uri="{FF2B5EF4-FFF2-40B4-BE49-F238E27FC236}">
                  <a16:creationId xmlns:a16="http://schemas.microsoft.com/office/drawing/2014/main" id="{BC817C58-226B-D357-8589-D3205ABBF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473" y="1385089"/>
              <a:ext cx="85775" cy="874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" name="Line 96">
              <a:extLst>
                <a:ext uri="{FF2B5EF4-FFF2-40B4-BE49-F238E27FC236}">
                  <a16:creationId xmlns:a16="http://schemas.microsoft.com/office/drawing/2014/main" id="{355F49CC-0BE7-C29B-4E03-C500D2A25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9044" y="781050"/>
              <a:ext cx="0" cy="11969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8">
              <a:extLst>
                <a:ext uri="{FF2B5EF4-FFF2-40B4-BE49-F238E27FC236}">
                  <a16:creationId xmlns:a16="http://schemas.microsoft.com/office/drawing/2014/main" id="{F6C5EE75-0A68-1F3B-8A14-87528B795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3595" y="1482286"/>
              <a:ext cx="0" cy="485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9">
              <a:extLst>
                <a:ext uri="{FF2B5EF4-FFF2-40B4-BE49-F238E27FC236}">
                  <a16:creationId xmlns:a16="http://schemas.microsoft.com/office/drawing/2014/main" id="{29909946-0EB1-BACE-248E-658CEFAD1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9044" y="1909953"/>
              <a:ext cx="17154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0">
              <a:extLst>
                <a:ext uri="{FF2B5EF4-FFF2-40B4-BE49-F238E27FC236}">
                  <a16:creationId xmlns:a16="http://schemas.microsoft.com/office/drawing/2014/main" id="{847439EF-D390-B774-43A8-6E7742792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575" y="1676680"/>
              <a:ext cx="12294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6" name="Object 103">
              <a:extLst>
                <a:ext uri="{FF2B5EF4-FFF2-40B4-BE49-F238E27FC236}">
                  <a16:creationId xmlns:a16="http://schemas.microsoft.com/office/drawing/2014/main" id="{763FF320-DE3F-52E3-4959-0E08BBBF9D4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20159" y="1601352"/>
            <a:ext cx="307359" cy="194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68300" imgH="228600" progId="Equation.3">
                    <p:embed/>
                  </p:oleObj>
                </mc:Choice>
                <mc:Fallback>
                  <p:oleObj name="Equation" r:id="rId3" imgW="368300" imgH="228600" progId="Equation.3">
                    <p:embed/>
                    <p:pic>
                      <p:nvPicPr>
                        <p:cNvPr id="16" name="Object 103">
                          <a:extLst>
                            <a:ext uri="{FF2B5EF4-FFF2-40B4-BE49-F238E27FC236}">
                              <a16:creationId xmlns:a16="http://schemas.microsoft.com/office/drawing/2014/main" id="{763FF320-DE3F-52E3-4959-0E08BBBF9D4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0159" y="1601352"/>
                          <a:ext cx="307359" cy="19439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04">
              <a:extLst>
                <a:ext uri="{FF2B5EF4-FFF2-40B4-BE49-F238E27FC236}">
                  <a16:creationId xmlns:a16="http://schemas.microsoft.com/office/drawing/2014/main" id="{07E8A992-2FDE-149E-EA4D-2FA3E6067B0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2893" y="1824905"/>
            <a:ext cx="243028" cy="194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91973" imgH="228501" progId="Equation.3">
                    <p:embed/>
                  </p:oleObj>
                </mc:Choice>
                <mc:Fallback>
                  <p:oleObj name="Equation" r:id="rId5" imgW="291973" imgH="228501" progId="Equation.3">
                    <p:embed/>
                    <p:pic>
                      <p:nvPicPr>
                        <p:cNvPr id="24" name="Object 104">
                          <a:extLst>
                            <a:ext uri="{FF2B5EF4-FFF2-40B4-BE49-F238E27FC236}">
                              <a16:creationId xmlns:a16="http://schemas.microsoft.com/office/drawing/2014/main" id="{07E8A992-2FDE-149E-EA4D-2FA3E6067B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2893" y="1824905"/>
                          <a:ext cx="243028" cy="19439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3C285CDE-F052-7D7C-D365-D13822B95DE9}"/>
                </a:ext>
              </a:extLst>
            </p:cNvPr>
            <p:cNvSpPr/>
            <p:nvPr/>
          </p:nvSpPr>
          <p:spPr>
            <a:xfrm rot="16200000">
              <a:off x="390525" y="1104899"/>
              <a:ext cx="438150" cy="438150"/>
            </a:xfrm>
            <a:prstGeom prst="arc">
              <a:avLst>
                <a:gd name="adj1" fmla="val 10765402"/>
                <a:gd name="adj2" fmla="val 0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TextBox 27">
              <a:extLst>
                <a:ext uri="{FF2B5EF4-FFF2-40B4-BE49-F238E27FC236}">
                  <a16:creationId xmlns:a16="http://schemas.microsoft.com/office/drawing/2014/main" id="{7DAF15E3-FCE0-3E1D-F8B4-B53CC9098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425" y="581025"/>
              <a:ext cx="4315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+NF</a:t>
              </a:r>
            </a:p>
          </p:txBody>
        </p:sp>
        <p:sp>
          <p:nvSpPr>
            <p:cNvPr id="42" name="TextBox 28">
              <a:extLst>
                <a:ext uri="{FF2B5EF4-FFF2-40B4-BE49-F238E27FC236}">
                  <a16:creationId xmlns:a16="http://schemas.microsoft.com/office/drawing/2014/main" id="{E406CC43-5EBA-7869-3472-CF6AFA326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950" y="1219200"/>
              <a:ext cx="4523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+PM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80FB87-2ADA-E002-80A3-778A49E40CE3}"/>
                </a:ext>
              </a:extLst>
            </p:cNvPr>
            <p:cNvSpPr/>
            <p:nvPr/>
          </p:nvSpPr>
          <p:spPr>
            <a:xfrm>
              <a:off x="1857375" y="1362074"/>
              <a:ext cx="542925" cy="114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0" name="Line 97">
              <a:extLst>
                <a:ext uri="{FF2B5EF4-FFF2-40B4-BE49-F238E27FC236}">
                  <a16:creationId xmlns:a16="http://schemas.microsoft.com/office/drawing/2014/main" id="{2E338024-2A70-4883-BEAA-65547F8AD0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7540" y="1419225"/>
              <a:ext cx="0" cy="412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97">
              <a:extLst>
                <a:ext uri="{FF2B5EF4-FFF2-40B4-BE49-F238E27FC236}">
                  <a16:creationId xmlns:a16="http://schemas.microsoft.com/office/drawing/2014/main" id="{6BD01BC1-6A01-F55E-63FF-E3F9D2AAF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8465" y="733423"/>
              <a:ext cx="0" cy="6096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97">
              <a:extLst>
                <a:ext uri="{FF2B5EF4-FFF2-40B4-BE49-F238E27FC236}">
                  <a16:creationId xmlns:a16="http://schemas.microsoft.com/office/drawing/2014/main" id="{73C301F8-5223-7F3B-1E74-6E3BC6540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6615" y="619125"/>
              <a:ext cx="0" cy="727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32">
              <a:extLst>
                <a:ext uri="{FF2B5EF4-FFF2-40B4-BE49-F238E27FC236}">
                  <a16:creationId xmlns:a16="http://schemas.microsoft.com/office/drawing/2014/main" id="{9C3BB133-A807-620E-8A70-0EA3BE9E3C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742950"/>
              <a:ext cx="3834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spc</a:t>
              </a:r>
            </a:p>
          </p:txBody>
        </p:sp>
        <p:sp>
          <p:nvSpPr>
            <p:cNvPr id="56" name="Line 99">
              <a:extLst>
                <a:ext uri="{FF2B5EF4-FFF2-40B4-BE49-F238E27FC236}">
                  <a16:creationId xmlns:a16="http://schemas.microsoft.com/office/drawing/2014/main" id="{C8F62D6C-AE33-5803-1523-32F4EFAC2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050" y="947928"/>
              <a:ext cx="428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96">
              <a:extLst>
                <a:ext uri="{FF2B5EF4-FFF2-40B4-BE49-F238E27FC236}">
                  <a16:creationId xmlns:a16="http://schemas.microsoft.com/office/drawing/2014/main" id="{6CBD23A4-2CCB-B5D8-F03D-93E2C0D79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2594" y="790575"/>
              <a:ext cx="0" cy="6254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36">
              <a:extLst>
                <a:ext uri="{FF2B5EF4-FFF2-40B4-BE49-F238E27FC236}">
                  <a16:creationId xmlns:a16="http://schemas.microsoft.com/office/drawing/2014/main" id="{F2DFB346-BF0F-2C4F-A4AC-8F549F23B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4125" y="581025"/>
              <a:ext cx="51969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Nmax</a:t>
              </a:r>
            </a:p>
          </p:txBody>
        </p:sp>
        <p:sp>
          <p:nvSpPr>
            <p:cNvPr id="59" name="TextBox 37">
              <a:extLst>
                <a:ext uri="{FF2B5EF4-FFF2-40B4-BE49-F238E27FC236}">
                  <a16:creationId xmlns:a16="http://schemas.microsoft.com/office/drawing/2014/main" id="{8D1CC524-BC92-44B5-D444-C046B7B34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700" y="400050"/>
              <a:ext cx="4010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+N</a:t>
              </a:r>
              <a:r>
                <a:rPr lang="en-US" altLang="en-US" sz="1000" baseline="-25000"/>
                <a:t>2</a:t>
              </a:r>
            </a:p>
          </p:txBody>
        </p:sp>
        <p:sp>
          <p:nvSpPr>
            <p:cNvPr id="60" name="TextBox 38">
              <a:extLst>
                <a:ext uri="{FF2B5EF4-FFF2-40B4-BE49-F238E27FC236}">
                  <a16:creationId xmlns:a16="http://schemas.microsoft.com/office/drawing/2014/main" id="{2F776E25-F7D6-A4E3-32C6-44E877AF0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485775"/>
              <a:ext cx="4010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+N</a:t>
              </a:r>
              <a:r>
                <a:rPr lang="en-US" altLang="en-US" sz="1000" baseline="-25000"/>
                <a:t>1</a:t>
              </a:r>
            </a:p>
          </p:txBody>
        </p:sp>
      </p:grpSp>
      <p:pic>
        <p:nvPicPr>
          <p:cNvPr id="2085" name="Picture 2084">
            <a:extLst>
              <a:ext uri="{FF2B5EF4-FFF2-40B4-BE49-F238E27FC236}">
                <a16:creationId xmlns:a16="http://schemas.microsoft.com/office/drawing/2014/main" id="{DF3BDD9C-2C5E-7755-05A4-2742CFB6DD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28" y="3145292"/>
            <a:ext cx="4357632" cy="326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7" name="Picture 2086">
            <a:extLst>
              <a:ext uri="{FF2B5EF4-FFF2-40B4-BE49-F238E27FC236}">
                <a16:creationId xmlns:a16="http://schemas.microsoft.com/office/drawing/2014/main" id="{9C873183-2D88-D293-3DBF-F3AFC4A5A8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1332" y="3163680"/>
            <a:ext cx="4355035" cy="326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the Forces on the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7</a:t>
            </a:fld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531B8008-0932-1FEF-F897-A658495C84E3}"/>
              </a:ext>
            </a:extLst>
          </p:cNvPr>
          <p:cNvSpPr txBox="1">
            <a:spLocks/>
          </p:cNvSpPr>
          <p:nvPr/>
        </p:nvSpPr>
        <p:spPr>
          <a:xfrm>
            <a:off x="143259" y="831378"/>
            <a:ext cx="4218317" cy="2129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There are a few options to predicting the forces</a:t>
            </a:r>
          </a:p>
          <a:p>
            <a:pPr marL="571500" lvl="1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Normal Shock Method </a:t>
            </a:r>
          </a:p>
          <a:p>
            <a:pPr marL="571500" lvl="1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Normal Shock Method with Numerical Correction (Maydew)</a:t>
            </a:r>
          </a:p>
          <a:p>
            <a:pPr marL="571500" lvl="1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Conical Shock Method</a:t>
            </a:r>
          </a:p>
          <a:p>
            <a:pPr marL="571500" lvl="1" indent="-171450">
              <a:spcBef>
                <a:spcPts val="600"/>
              </a:spcBef>
              <a:spcAft>
                <a:spcPts val="60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1" name="Group 47">
            <a:extLst>
              <a:ext uri="{FF2B5EF4-FFF2-40B4-BE49-F238E27FC236}">
                <a16:creationId xmlns:a16="http://schemas.microsoft.com/office/drawing/2014/main" id="{93D40BDF-8B8E-1C91-FCD9-A44EF001AEA4}"/>
              </a:ext>
            </a:extLst>
          </p:cNvPr>
          <p:cNvGrpSpPr>
            <a:grpSpLocks/>
          </p:cNvGrpSpPr>
          <p:nvPr/>
        </p:nvGrpSpPr>
        <p:grpSpPr bwMode="auto">
          <a:xfrm>
            <a:off x="2979404" y="4753859"/>
            <a:ext cx="4931018" cy="1804865"/>
            <a:chOff x="812800" y="989012"/>
            <a:chExt cx="2749550" cy="874772"/>
          </a:xfrm>
        </p:grpSpPr>
        <p:sp>
          <p:nvSpPr>
            <p:cNvPr id="12" name="Line 30">
              <a:extLst>
                <a:ext uri="{FF2B5EF4-FFF2-40B4-BE49-F238E27FC236}">
                  <a16:creationId xmlns:a16="http://schemas.microsoft.com/office/drawing/2014/main" id="{04232A49-A5D5-90D5-B19B-51956BE6E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800" y="1423968"/>
              <a:ext cx="274955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31">
              <a:extLst>
                <a:ext uri="{FF2B5EF4-FFF2-40B4-BE49-F238E27FC236}">
                  <a16:creationId xmlns:a16="http://schemas.microsoft.com/office/drawing/2014/main" id="{14C488AC-20F8-F734-64C9-DAF776DF3A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8575" y="989012"/>
              <a:ext cx="2496992" cy="874772"/>
              <a:chOff x="1008" y="2463"/>
              <a:chExt cx="1874" cy="644"/>
            </a:xfrm>
          </p:grpSpPr>
          <p:grpSp>
            <p:nvGrpSpPr>
              <p:cNvPr id="2049" name="Group 32">
                <a:extLst>
                  <a:ext uri="{FF2B5EF4-FFF2-40B4-BE49-F238E27FC236}">
                    <a16:creationId xmlns:a16="http://schemas.microsoft.com/office/drawing/2014/main" id="{978A1D9C-C0DA-138F-E174-74BF489E12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2664"/>
                <a:ext cx="1874" cy="242"/>
                <a:chOff x="1008" y="2664"/>
                <a:chExt cx="1874" cy="242"/>
              </a:xfrm>
            </p:grpSpPr>
            <p:sp>
              <p:nvSpPr>
                <p:cNvPr id="2053" name="Freeform 33">
                  <a:extLst>
                    <a:ext uri="{FF2B5EF4-FFF2-40B4-BE49-F238E27FC236}">
                      <a16:creationId xmlns:a16="http://schemas.microsoft.com/office/drawing/2014/main" id="{ADBC5514-C2A5-113B-2821-67B96C8878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8" y="2664"/>
                  <a:ext cx="1496" cy="120"/>
                </a:xfrm>
                <a:custGeom>
                  <a:avLst/>
                  <a:gdLst>
                    <a:gd name="T0" fmla="*/ 0 w 1496"/>
                    <a:gd name="T1" fmla="*/ 120 h 120"/>
                    <a:gd name="T2" fmla="*/ 208 w 1496"/>
                    <a:gd name="T3" fmla="*/ 54 h 120"/>
                    <a:gd name="T4" fmla="*/ 591 w 1496"/>
                    <a:gd name="T5" fmla="*/ 9 h 120"/>
                    <a:gd name="T6" fmla="*/ 1496 w 1496"/>
                    <a:gd name="T7" fmla="*/ 2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96"/>
                    <a:gd name="T13" fmla="*/ 0 h 120"/>
                    <a:gd name="T14" fmla="*/ 1496 w 1496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96" h="120">
                      <a:moveTo>
                        <a:pt x="0" y="120"/>
                      </a:moveTo>
                      <a:cubicBezTo>
                        <a:pt x="35" y="109"/>
                        <a:pt x="110" y="72"/>
                        <a:pt x="208" y="54"/>
                      </a:cubicBezTo>
                      <a:cubicBezTo>
                        <a:pt x="306" y="36"/>
                        <a:pt x="376" y="18"/>
                        <a:pt x="591" y="9"/>
                      </a:cubicBezTo>
                      <a:cubicBezTo>
                        <a:pt x="806" y="0"/>
                        <a:pt x="1308" y="3"/>
                        <a:pt x="1496" y="2"/>
                      </a:cubicBez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" name="Line 34">
                  <a:extLst>
                    <a:ext uri="{FF2B5EF4-FFF2-40B4-BE49-F238E27FC236}">
                      <a16:creationId xmlns:a16="http://schemas.microsoft.com/office/drawing/2014/main" id="{A778189E-9013-E487-03DC-347BE38092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8" y="2664"/>
                  <a:ext cx="394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" name="Line 35">
                  <a:extLst>
                    <a:ext uri="{FF2B5EF4-FFF2-40B4-BE49-F238E27FC236}">
                      <a16:creationId xmlns:a16="http://schemas.microsoft.com/office/drawing/2014/main" id="{7B85340E-8D2A-BB2D-DCFE-6CDDBC0FB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8" y="2904"/>
                  <a:ext cx="394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" name="Line 36">
                  <a:extLst>
                    <a:ext uri="{FF2B5EF4-FFF2-40B4-BE49-F238E27FC236}">
                      <a16:creationId xmlns:a16="http://schemas.microsoft.com/office/drawing/2014/main" id="{4481424E-1CB9-D0FA-FB83-ADE3948D9D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2" y="2664"/>
                  <a:ext cx="0" cy="23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" name="Freeform 37">
                  <a:extLst>
                    <a:ext uri="{FF2B5EF4-FFF2-40B4-BE49-F238E27FC236}">
                      <a16:creationId xmlns:a16="http://schemas.microsoft.com/office/drawing/2014/main" id="{D20B8696-6500-BE6A-4E48-0A8326273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1010" y="2786"/>
                  <a:ext cx="1496" cy="120"/>
                </a:xfrm>
                <a:custGeom>
                  <a:avLst/>
                  <a:gdLst>
                    <a:gd name="T0" fmla="*/ 0 w 1496"/>
                    <a:gd name="T1" fmla="*/ 120 h 120"/>
                    <a:gd name="T2" fmla="*/ 208 w 1496"/>
                    <a:gd name="T3" fmla="*/ 54 h 120"/>
                    <a:gd name="T4" fmla="*/ 591 w 1496"/>
                    <a:gd name="T5" fmla="*/ 9 h 120"/>
                    <a:gd name="T6" fmla="*/ 1496 w 1496"/>
                    <a:gd name="T7" fmla="*/ 2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96"/>
                    <a:gd name="T13" fmla="*/ 0 h 120"/>
                    <a:gd name="T14" fmla="*/ 1496 w 1496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96" h="120">
                      <a:moveTo>
                        <a:pt x="0" y="120"/>
                      </a:moveTo>
                      <a:cubicBezTo>
                        <a:pt x="35" y="109"/>
                        <a:pt x="110" y="72"/>
                        <a:pt x="208" y="54"/>
                      </a:cubicBezTo>
                      <a:cubicBezTo>
                        <a:pt x="306" y="36"/>
                        <a:pt x="376" y="18"/>
                        <a:pt x="591" y="9"/>
                      </a:cubicBezTo>
                      <a:cubicBezTo>
                        <a:pt x="806" y="0"/>
                        <a:pt x="1308" y="3"/>
                        <a:pt x="1496" y="2"/>
                      </a:cubicBez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1" name="AutoShape 38">
                <a:extLst>
                  <a:ext uri="{FF2B5EF4-FFF2-40B4-BE49-F238E27FC236}">
                    <a16:creationId xmlns:a16="http://schemas.microsoft.com/office/drawing/2014/main" id="{6A97D726-7B66-CF34-8773-ACE4F1689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526" y="2463"/>
                <a:ext cx="313" cy="201"/>
              </a:xfrm>
              <a:prstGeom prst="rtTriangle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2" name="AutoShape 39">
                <a:extLst>
                  <a:ext uri="{FF2B5EF4-FFF2-40B4-BE49-F238E27FC236}">
                    <a16:creationId xmlns:a16="http://schemas.microsoft.com/office/drawing/2014/main" id="{C7CEAD37-9332-B289-5B29-B9BE90EAE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527" y="2906"/>
                <a:ext cx="313" cy="201"/>
              </a:xfrm>
              <a:prstGeom prst="rtTriangle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5" name="Oval 94">
              <a:extLst>
                <a:ext uri="{FF2B5EF4-FFF2-40B4-BE49-F238E27FC236}">
                  <a16:creationId xmlns:a16="http://schemas.microsoft.com/office/drawing/2014/main" id="{03AD29A7-FE69-E592-238E-C7FC29CCE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473" y="1385089"/>
              <a:ext cx="85775" cy="874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5D15B0E-F3A8-05DF-7720-F53200B82A50}"/>
                </a:ext>
              </a:extLst>
            </p:cNvPr>
            <p:cNvSpPr/>
            <p:nvPr/>
          </p:nvSpPr>
          <p:spPr>
            <a:xfrm>
              <a:off x="1857375" y="1362074"/>
              <a:ext cx="542925" cy="114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39C050CE-EB41-9B77-84D9-AFDC27185D62}"/>
              </a:ext>
            </a:extLst>
          </p:cNvPr>
          <p:cNvCxnSpPr/>
          <p:nvPr/>
        </p:nvCxnSpPr>
        <p:spPr>
          <a:xfrm flipV="1">
            <a:off x="3152715" y="4371199"/>
            <a:ext cx="1748810" cy="1276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Arrow Connector 2060">
            <a:extLst>
              <a:ext uri="{FF2B5EF4-FFF2-40B4-BE49-F238E27FC236}">
                <a16:creationId xmlns:a16="http://schemas.microsoft.com/office/drawing/2014/main" id="{6DC732AE-4E29-D0BE-DF9C-F34B4246FB81}"/>
              </a:ext>
            </a:extLst>
          </p:cNvPr>
          <p:cNvCxnSpPr/>
          <p:nvPr/>
        </p:nvCxnSpPr>
        <p:spPr>
          <a:xfrm>
            <a:off x="685291" y="5659095"/>
            <a:ext cx="18719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3" name="Picture 2062">
            <a:extLst>
              <a:ext uri="{FF2B5EF4-FFF2-40B4-BE49-F238E27FC236}">
                <a16:creationId xmlns:a16="http://schemas.microsoft.com/office/drawing/2014/main" id="{EB564ACB-41EA-B56F-A1D3-62126E198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153" y="938394"/>
            <a:ext cx="5033718" cy="3111679"/>
          </a:xfrm>
          <a:prstGeom prst="rect">
            <a:avLst/>
          </a:prstGeom>
        </p:spPr>
      </p:pic>
      <p:sp>
        <p:nvSpPr>
          <p:cNvPr id="2064" name="TextBox 2063">
            <a:extLst>
              <a:ext uri="{FF2B5EF4-FFF2-40B4-BE49-F238E27FC236}">
                <a16:creationId xmlns:a16="http://schemas.microsoft.com/office/drawing/2014/main" id="{C53C2307-A3D2-3AE8-6710-D68BDFBBD46B}"/>
              </a:ext>
            </a:extLst>
          </p:cNvPr>
          <p:cNvSpPr txBox="1"/>
          <p:nvPr/>
        </p:nvSpPr>
        <p:spPr>
          <a:xfrm>
            <a:off x="5653684" y="3890387"/>
            <a:ext cx="1163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Maydew (1962)</a:t>
            </a:r>
          </a:p>
        </p:txBody>
      </p:sp>
    </p:spTree>
    <p:extLst>
      <p:ext uri="{BB962C8B-B14F-4D97-AF65-F5344CB8AC3E}">
        <p14:creationId xmlns:p14="http://schemas.microsoft.com/office/powerpoint/2010/main" val="75079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0CDAE16-CD5B-82A9-56E8-BE7E802EC3F9}"/>
              </a:ext>
            </a:extLst>
          </p:cNvPr>
          <p:cNvSpPr txBox="1">
            <a:spLocks/>
          </p:cNvSpPr>
          <p:nvPr/>
        </p:nvSpPr>
        <p:spPr>
          <a:xfrm>
            <a:off x="143259" y="831378"/>
            <a:ext cx="4782424" cy="2129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Starting Load Pressure: 100 kPa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Torque from un-started fins: 150 kPa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Simplified Body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Fixed Sting Base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0047FB-CCD4-74C3-DE1C-60E8774F9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1"/>
          <a:stretch/>
        </p:blipFill>
        <p:spPr>
          <a:xfrm rot="170960">
            <a:off x="996520" y="3164995"/>
            <a:ext cx="7705725" cy="3503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B32AFE-CF7B-C372-6CDD-CE10D0F1F9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18730"/>
            <a:ext cx="9220973" cy="34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A1E824-F4B6-D138-F364-EE86A07FF975}"/>
              </a:ext>
            </a:extLst>
          </p:cNvPr>
          <p:cNvGrpSpPr/>
          <p:nvPr/>
        </p:nvGrpSpPr>
        <p:grpSpPr>
          <a:xfrm>
            <a:off x="210497" y="1103313"/>
            <a:ext cx="8551763" cy="2388092"/>
            <a:chOff x="167937" y="1533527"/>
            <a:chExt cx="11704448" cy="21907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4FD1F23-FF06-267E-7592-072123B85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72096"/>
            <a:stretch/>
          </p:blipFill>
          <p:spPr>
            <a:xfrm>
              <a:off x="295275" y="1867571"/>
              <a:ext cx="11144250" cy="87955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70A827-BE11-100A-B132-BB63F3E59A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72281"/>
            <a:stretch/>
          </p:blipFill>
          <p:spPr>
            <a:xfrm flipH="1">
              <a:off x="295275" y="2794123"/>
              <a:ext cx="11134627" cy="8657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23EA0FA-8914-9353-2FD5-61BED023E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1175"/>
            <a:stretch/>
          </p:blipFill>
          <p:spPr>
            <a:xfrm flipH="1">
              <a:off x="171450" y="2703459"/>
              <a:ext cx="11296650" cy="9731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A612D5-6FC3-6BF0-8291-1A2B55100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1605"/>
            <a:stretch/>
          </p:blipFill>
          <p:spPr>
            <a:xfrm>
              <a:off x="285750" y="1765334"/>
              <a:ext cx="11201400" cy="943136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CCA1990-CBB2-8776-278F-568EF14870B3}"/>
                </a:ext>
              </a:extLst>
            </p:cNvPr>
            <p:cNvGrpSpPr/>
            <p:nvPr/>
          </p:nvGrpSpPr>
          <p:grpSpPr>
            <a:xfrm>
              <a:off x="167937" y="1533527"/>
              <a:ext cx="8520039" cy="1416083"/>
              <a:chOff x="167937" y="1533527"/>
              <a:chExt cx="8520039" cy="141608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A2097D-AC12-D5C7-6646-FF7621C55C57}"/>
                  </a:ext>
                </a:extLst>
              </p:cNvPr>
              <p:cNvSpPr txBox="1"/>
              <p:nvPr/>
            </p:nvSpPr>
            <p:spPr>
              <a:xfrm>
                <a:off x="3954672" y="1533527"/>
                <a:ext cx="4733304" cy="345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u="sng" dirty="0"/>
                  <a:t>Base Assembly</a:t>
                </a:r>
                <a:r>
                  <a:rPr lang="en-US" sz="1600" dirty="0"/>
                  <a:t> (&lt;9 mm)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99FCEA-1865-B457-3BAC-03D8BAF2D8C4}"/>
                  </a:ext>
                </a:extLst>
              </p:cNvPr>
              <p:cNvSpPr txBox="1"/>
              <p:nvPr/>
            </p:nvSpPr>
            <p:spPr>
              <a:xfrm>
                <a:off x="203900" y="2469627"/>
                <a:ext cx="1019176" cy="479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Side View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F2C3AF-0B10-EE71-90EC-3F7CAEC8F497}"/>
                  </a:ext>
                </a:extLst>
              </p:cNvPr>
              <p:cNvSpPr txBox="1"/>
              <p:nvPr/>
            </p:nvSpPr>
            <p:spPr>
              <a:xfrm>
                <a:off x="167937" y="1538432"/>
                <a:ext cx="1019176" cy="479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Section View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5B959D5-C947-64F9-AB2D-80E3FF85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5703" b="30240"/>
            <a:stretch/>
          </p:blipFill>
          <p:spPr>
            <a:xfrm>
              <a:off x="11439525" y="1640456"/>
              <a:ext cx="432860" cy="208381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D271C9-2E84-56FA-9891-9FCCDEEBF414}"/>
              </a:ext>
            </a:extLst>
          </p:cNvPr>
          <p:cNvGrpSpPr/>
          <p:nvPr/>
        </p:nvGrpSpPr>
        <p:grpSpPr>
          <a:xfrm>
            <a:off x="303536" y="3915052"/>
            <a:ext cx="8591890" cy="2179401"/>
            <a:chOff x="285750" y="1533527"/>
            <a:chExt cx="11774059" cy="219074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3A45BEC-1DD2-0899-F420-336AEE7FD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6445"/>
            <a:stretch/>
          </p:blipFill>
          <p:spPr>
            <a:xfrm>
              <a:off x="304800" y="1914525"/>
              <a:ext cx="11182349" cy="77039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7D8318-8523-4525-4E5F-EA1C32572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85750" y="2763712"/>
              <a:ext cx="11163300" cy="869456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8927365-641A-5F39-93E6-BB2D6837C7F3}"/>
                </a:ext>
              </a:extLst>
            </p:cNvPr>
            <p:cNvGrpSpPr/>
            <p:nvPr/>
          </p:nvGrpSpPr>
          <p:grpSpPr>
            <a:xfrm>
              <a:off x="4924425" y="1533527"/>
              <a:ext cx="7135384" cy="2190749"/>
              <a:chOff x="4924425" y="1533527"/>
              <a:chExt cx="7135384" cy="2190749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EC49A367-7C73-5B7E-BC98-EE59E7B805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2500" r="1644" b="29285"/>
              <a:stretch/>
            </p:blipFill>
            <p:spPr>
              <a:xfrm>
                <a:off x="11449050" y="1638074"/>
                <a:ext cx="610759" cy="2086202"/>
              </a:xfrm>
              <a:prstGeom prst="rect">
                <a:avLst/>
              </a:prstGeom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529B4D7-3F57-7D13-8027-48AE813D8D63}"/>
                  </a:ext>
                </a:extLst>
              </p:cNvPr>
              <p:cNvSpPr txBox="1"/>
              <p:nvPr/>
            </p:nvSpPr>
            <p:spPr>
              <a:xfrm>
                <a:off x="4924425" y="1533527"/>
                <a:ext cx="299206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u="sng" dirty="0"/>
                  <a:t>Base Assembly</a:t>
                </a:r>
                <a:r>
                  <a:rPr lang="en-US" sz="1600" dirty="0"/>
                  <a:t> (&gt; 4)</a:t>
                </a:r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20F8B44-3352-49ED-848B-ED533D2F1F60}"/>
              </a:ext>
            </a:extLst>
          </p:cNvPr>
          <p:cNvSpPr txBox="1"/>
          <p:nvPr/>
        </p:nvSpPr>
        <p:spPr>
          <a:xfrm>
            <a:off x="210496" y="4013357"/>
            <a:ext cx="7446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Section View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180286-F64E-BAF8-1930-8B1C86A99942}"/>
              </a:ext>
            </a:extLst>
          </p:cNvPr>
          <p:cNvSpPr txBox="1"/>
          <p:nvPr/>
        </p:nvSpPr>
        <p:spPr>
          <a:xfrm>
            <a:off x="236773" y="4877255"/>
            <a:ext cx="7446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Side View</a:t>
            </a:r>
          </a:p>
        </p:txBody>
      </p:sp>
    </p:spTree>
    <p:extLst>
      <p:ext uri="{BB962C8B-B14F-4D97-AF65-F5344CB8AC3E}">
        <p14:creationId xmlns:p14="http://schemas.microsoft.com/office/powerpoint/2010/main" val="15249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.potx" id="{25713B6E-EE05-46CD-BF68-BBFFB81E65F5}" vid="{DAEEFBD2-9155-4948-9096-82BD8A050B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D755AD2698E14A8B506F97F2ADD394" ma:contentTypeVersion="6" ma:contentTypeDescription="Create a new document." ma:contentTypeScope="" ma:versionID="2e4be65327e3e1885c59e8295b7a9562">
  <xsd:schema xmlns:xsd="http://www.w3.org/2001/XMLSchema" xmlns:xs="http://www.w3.org/2001/XMLSchema" xmlns:p="http://schemas.microsoft.com/office/2006/metadata/properties" xmlns:ns2="d40f75f4-8d87-44d8-86fb-e1bfd48bf707" xmlns:ns3="84b969c5-bca8-47c0-8065-c62688fb47ec" targetNamespace="http://schemas.microsoft.com/office/2006/metadata/properties" ma:root="true" ma:fieldsID="e84c2391c1523196adbee82bfeb72972" ns2:_="" ns3:_="">
    <xsd:import namespace="d40f75f4-8d87-44d8-86fb-e1bfd48bf707"/>
    <xsd:import namespace="84b969c5-bca8-47c0-8065-c62688fb47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f75f4-8d87-44d8-86fb-e1bfd48bf7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969c5-bca8-47c0-8065-c62688fb47e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84C632-8913-4207-9469-212EB5FC84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45795F-64CF-4AC0-8424-5B0D64795274}">
  <ds:schemaRefs>
    <ds:schemaRef ds:uri="http://schemas.microsoft.com/office/2006/documentManagement/types"/>
    <ds:schemaRef ds:uri="84b969c5-bca8-47c0-8065-c62688fb47ec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d40f75f4-8d87-44d8-86fb-e1bfd48bf707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375FABF-CFE2-4A87-90EF-2B1A5E4926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0f75f4-8d87-44d8-86fb-e1bfd48bf707"/>
    <ds:schemaRef ds:uri="84b969c5-bca8-47c0-8065-c62688fb47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Space Grant Presentation</Template>
  <TotalTime>352</TotalTime>
  <Words>703</Words>
  <Application>Microsoft Office PowerPoint</Application>
  <PresentationFormat>On-screen Show (4:3)</PresentationFormat>
  <Paragraphs>125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Office Theme</vt:lpstr>
      <vt:lpstr>Equation</vt:lpstr>
      <vt:lpstr>PowerPoint Presentation</vt:lpstr>
      <vt:lpstr>Project Overview / Motivation</vt:lpstr>
      <vt:lpstr>Arizona Polysonic Wind Tunnel </vt:lpstr>
      <vt:lpstr>Original Test Article / Model</vt:lpstr>
      <vt:lpstr>Current Test Article / Model</vt:lpstr>
      <vt:lpstr>Sizing the Force Balance</vt:lpstr>
      <vt:lpstr>Predicting the Forces on the Model</vt:lpstr>
      <vt:lpstr>Finite Element Analysis</vt:lpstr>
      <vt:lpstr>Finite Element Analysis</vt:lpstr>
      <vt:lpstr>PowerPoint Presentation</vt:lpstr>
      <vt:lpstr>Initial Model Mount Designs and Considerations</vt:lpstr>
      <vt:lpstr>Future Work and Testing Plans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Mammana, Nicholas Scott - (nicholasmammana)</dc:creator>
  <cp:lastModifiedBy>Coe, Michelle A - (macoe)</cp:lastModifiedBy>
  <cp:revision>2</cp:revision>
  <dcterms:created xsi:type="dcterms:W3CDTF">2023-03-30T17:56:07Z</dcterms:created>
  <dcterms:modified xsi:type="dcterms:W3CDTF">2023-04-14T18:26:56Z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0x01010060D755AD2698E14A8B506F97F2ADD394</vt:lpwstr>
  </property>
</Properties>
</file>