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</p:sldMasterIdLst>
  <p:notesMasterIdLst>
    <p:notesMasterId r:id="rId15"/>
  </p:notesMasterIdLst>
  <p:sldIdLst>
    <p:sldId id="280" r:id="rId2"/>
    <p:sldId id="256" r:id="rId3"/>
    <p:sldId id="293" r:id="rId4"/>
    <p:sldId id="282" r:id="rId5"/>
    <p:sldId id="283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</p:sldIdLst>
  <p:sldSz cx="32918400" cy="438912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1pPr>
    <a:lvl2pPr marL="640066" algn="l" rtl="0" fontAlgn="base">
      <a:spcBef>
        <a:spcPct val="0"/>
      </a:spcBef>
      <a:spcAft>
        <a:spcPct val="0"/>
      </a:spcAft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2pPr>
    <a:lvl3pPr marL="1280133" algn="l" rtl="0" fontAlgn="base">
      <a:spcBef>
        <a:spcPct val="0"/>
      </a:spcBef>
      <a:spcAft>
        <a:spcPct val="0"/>
      </a:spcAft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3pPr>
    <a:lvl4pPr marL="1920199" algn="l" rtl="0" fontAlgn="base">
      <a:spcBef>
        <a:spcPct val="0"/>
      </a:spcBef>
      <a:spcAft>
        <a:spcPct val="0"/>
      </a:spcAft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4pPr>
    <a:lvl5pPr marL="2560265" algn="l" rtl="0" fontAlgn="base">
      <a:spcBef>
        <a:spcPct val="0"/>
      </a:spcBef>
      <a:spcAft>
        <a:spcPct val="0"/>
      </a:spcAft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5pPr>
    <a:lvl6pPr marL="3200331" algn="l" defTabSz="1280133" rtl="0" eaLnBrk="1" latinLnBrk="0" hangingPunct="1"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6pPr>
    <a:lvl7pPr marL="3840398" algn="l" defTabSz="1280133" rtl="0" eaLnBrk="1" latinLnBrk="0" hangingPunct="1"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7pPr>
    <a:lvl8pPr marL="4480464" algn="l" defTabSz="1280133" rtl="0" eaLnBrk="1" latinLnBrk="0" hangingPunct="1"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8pPr>
    <a:lvl9pPr marL="5120530" algn="l" defTabSz="1280133" rtl="0" eaLnBrk="1" latinLnBrk="0" hangingPunct="1">
      <a:defRPr sz="8680" kern="1200">
        <a:solidFill>
          <a:schemeClr val="tx1"/>
        </a:solidFill>
        <a:latin typeface="Arial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0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214B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6877" autoAdjust="0"/>
  </p:normalViewPr>
  <p:slideViewPr>
    <p:cSldViewPr>
      <p:cViewPr varScale="1">
        <p:scale>
          <a:sx n="17" d="100"/>
          <a:sy n="17" d="100"/>
        </p:scale>
        <p:origin x="2202" y="108"/>
      </p:cViewPr>
      <p:guideLst>
        <p:guide orient="horz" pos="13824"/>
        <p:guide pos="10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D0A6807-04D2-449E-9217-1DCF64E71C6E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7802E8-956F-4ABA-9790-0185988BB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27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640066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1280133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920199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2560265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3200331" algn="l" defTabSz="64006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398" algn="l" defTabSz="64006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464" algn="l" defTabSz="64006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530" algn="l" defTabSz="64006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44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28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5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3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45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122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57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56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15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6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43125" y="685800"/>
            <a:ext cx="257175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4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9360" y="14630400"/>
            <a:ext cx="27979687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38713" y="24870834"/>
            <a:ext cx="23040975" cy="1121833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71FD4-0043-425B-8382-E2A8CECF69FE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D518C-07BB-45C4-8A57-2A2272B6B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E65F7-3E47-4984-BFEF-3DD742889D85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09122-917B-4580-BAFA-1E35267E7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455313" y="3901021"/>
            <a:ext cx="6993732" cy="351133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9358" y="3901021"/>
            <a:ext cx="20757356" cy="351133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61119-74AD-48FE-851D-69EE0E48634C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6E9CD-4EAD-46C3-8B27-D4548B7F2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57814-AEA1-4CD3-9AE9-1644A4FCE134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7C375-00D1-49BB-A669-6D7BA800D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8" y="28204584"/>
            <a:ext cx="27979687" cy="871643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8" y="18603384"/>
            <a:ext cx="27979687" cy="96012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1" indent="0">
              <a:buNone/>
              <a:defRPr sz="2400"/>
            </a:lvl2pPr>
            <a:lvl3pPr marL="1219262" indent="0">
              <a:buNone/>
              <a:defRPr sz="2134"/>
            </a:lvl3pPr>
            <a:lvl4pPr marL="1828892" indent="0">
              <a:buNone/>
              <a:defRPr sz="1867"/>
            </a:lvl4pPr>
            <a:lvl5pPr marL="2438523" indent="0">
              <a:buNone/>
              <a:defRPr sz="1867"/>
            </a:lvl5pPr>
            <a:lvl6pPr marL="3048154" indent="0">
              <a:buNone/>
              <a:defRPr sz="1867"/>
            </a:lvl6pPr>
            <a:lvl7pPr marL="3657785" indent="0">
              <a:buNone/>
              <a:defRPr sz="1867"/>
            </a:lvl7pPr>
            <a:lvl8pPr marL="4267415" indent="0">
              <a:buNone/>
              <a:defRPr sz="1867"/>
            </a:lvl8pPr>
            <a:lvl9pPr marL="4877046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59240-DB3A-44CD-B391-740ABE0D02AD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7ECA0-717D-4EC4-93DD-7A6105A4D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9359" y="12678834"/>
            <a:ext cx="13875543" cy="26335567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73502" y="12678834"/>
            <a:ext cx="13875544" cy="26335567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30AB0-E5A5-490B-9A70-CA956F63B2BE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127A-78F1-495E-8F3C-4AD3B5BEF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447" y="1756833"/>
            <a:ext cx="29627513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445" y="9825569"/>
            <a:ext cx="14544675" cy="409363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1" indent="0">
              <a:buNone/>
              <a:defRPr sz="2667" b="1"/>
            </a:lvl2pPr>
            <a:lvl3pPr marL="1219262" indent="0">
              <a:buNone/>
              <a:defRPr sz="2400" b="1"/>
            </a:lvl3pPr>
            <a:lvl4pPr marL="1828892" indent="0">
              <a:buNone/>
              <a:defRPr sz="2134" b="1"/>
            </a:lvl4pPr>
            <a:lvl5pPr marL="2438523" indent="0">
              <a:buNone/>
              <a:defRPr sz="2134" b="1"/>
            </a:lvl5pPr>
            <a:lvl6pPr marL="3048154" indent="0">
              <a:buNone/>
              <a:defRPr sz="2134" b="1"/>
            </a:lvl6pPr>
            <a:lvl7pPr marL="3657785" indent="0">
              <a:buNone/>
              <a:defRPr sz="2134" b="1"/>
            </a:lvl7pPr>
            <a:lvl8pPr marL="4267415" indent="0">
              <a:buNone/>
              <a:defRPr sz="2134" b="1"/>
            </a:lvl8pPr>
            <a:lvl9pPr marL="4877046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445" y="13919202"/>
            <a:ext cx="14544675" cy="2528781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1139" y="9825569"/>
            <a:ext cx="14551820" cy="409363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1" indent="0">
              <a:buNone/>
              <a:defRPr sz="2667" b="1"/>
            </a:lvl2pPr>
            <a:lvl3pPr marL="1219262" indent="0">
              <a:buNone/>
              <a:defRPr sz="2400" b="1"/>
            </a:lvl3pPr>
            <a:lvl4pPr marL="1828892" indent="0">
              <a:buNone/>
              <a:defRPr sz="2134" b="1"/>
            </a:lvl4pPr>
            <a:lvl5pPr marL="2438523" indent="0">
              <a:buNone/>
              <a:defRPr sz="2134" b="1"/>
            </a:lvl5pPr>
            <a:lvl6pPr marL="3048154" indent="0">
              <a:buNone/>
              <a:defRPr sz="2134" b="1"/>
            </a:lvl6pPr>
            <a:lvl7pPr marL="3657785" indent="0">
              <a:buNone/>
              <a:defRPr sz="2134" b="1"/>
            </a:lvl7pPr>
            <a:lvl8pPr marL="4267415" indent="0">
              <a:buNone/>
              <a:defRPr sz="2134" b="1"/>
            </a:lvl8pPr>
            <a:lvl9pPr marL="4877046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1139" y="13919202"/>
            <a:ext cx="14551820" cy="2528781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AE1F0-E42E-4DD9-B08E-584829CC1E7B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E02A6-D034-4B52-9714-AAC75FEF2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52359-4712-43AF-AF98-3CE419C60B66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A7B8D-5CEF-4624-A7F3-9D75646E0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2E48D-024A-4DC7-9CFE-C05283B3C19A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EF90-9D6D-4D46-9BAE-CAFD20FFE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445" y="1748369"/>
            <a:ext cx="10829925" cy="74358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657" y="1748369"/>
            <a:ext cx="18402300" cy="37458651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445" y="9184219"/>
            <a:ext cx="10829925" cy="30022800"/>
          </a:xfrm>
        </p:spPr>
        <p:txBody>
          <a:bodyPr/>
          <a:lstStyle>
            <a:lvl1pPr marL="0" indent="0">
              <a:buNone/>
              <a:defRPr sz="1867"/>
            </a:lvl1pPr>
            <a:lvl2pPr marL="609631" indent="0">
              <a:buNone/>
              <a:defRPr sz="1600"/>
            </a:lvl2pPr>
            <a:lvl3pPr marL="1219262" indent="0">
              <a:buNone/>
              <a:defRPr sz="1334"/>
            </a:lvl3pPr>
            <a:lvl4pPr marL="1828892" indent="0">
              <a:buNone/>
              <a:defRPr sz="1200"/>
            </a:lvl4pPr>
            <a:lvl5pPr marL="2438523" indent="0">
              <a:buNone/>
              <a:defRPr sz="1200"/>
            </a:lvl5pPr>
            <a:lvl6pPr marL="3048154" indent="0">
              <a:buNone/>
              <a:defRPr sz="1200"/>
            </a:lvl6pPr>
            <a:lvl7pPr marL="3657785" indent="0">
              <a:buNone/>
              <a:defRPr sz="1200"/>
            </a:lvl7pPr>
            <a:lvl8pPr marL="4267415" indent="0">
              <a:buNone/>
              <a:defRPr sz="1200"/>
            </a:lvl8pPr>
            <a:lvl9pPr marL="48770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CF873-E6E7-412F-9AE6-8C88A888B751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B939F-637A-4E65-B83D-519AC668A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191" y="30723418"/>
            <a:ext cx="19750087" cy="36279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3191" y="3922186"/>
            <a:ext cx="19750087" cy="26333449"/>
          </a:xfrm>
        </p:spPr>
        <p:txBody>
          <a:bodyPr/>
          <a:lstStyle>
            <a:lvl1pPr marL="0" indent="0">
              <a:buNone/>
              <a:defRPr sz="4267"/>
            </a:lvl1pPr>
            <a:lvl2pPr marL="609631" indent="0">
              <a:buNone/>
              <a:defRPr sz="3734"/>
            </a:lvl2pPr>
            <a:lvl3pPr marL="1219262" indent="0">
              <a:buNone/>
              <a:defRPr sz="3200"/>
            </a:lvl3pPr>
            <a:lvl4pPr marL="1828892" indent="0">
              <a:buNone/>
              <a:defRPr sz="2667"/>
            </a:lvl4pPr>
            <a:lvl5pPr marL="2438523" indent="0">
              <a:buNone/>
              <a:defRPr sz="2667"/>
            </a:lvl5pPr>
            <a:lvl6pPr marL="3048154" indent="0">
              <a:buNone/>
              <a:defRPr sz="2667"/>
            </a:lvl6pPr>
            <a:lvl7pPr marL="3657785" indent="0">
              <a:buNone/>
              <a:defRPr sz="2667"/>
            </a:lvl7pPr>
            <a:lvl8pPr marL="4267415" indent="0">
              <a:buNone/>
              <a:defRPr sz="2667"/>
            </a:lvl8pPr>
            <a:lvl9pPr marL="4877046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3191" y="34351386"/>
            <a:ext cx="19750087" cy="5149849"/>
          </a:xfrm>
        </p:spPr>
        <p:txBody>
          <a:bodyPr/>
          <a:lstStyle>
            <a:lvl1pPr marL="0" indent="0">
              <a:buNone/>
              <a:defRPr sz="1867"/>
            </a:lvl1pPr>
            <a:lvl2pPr marL="609631" indent="0">
              <a:buNone/>
              <a:defRPr sz="1600"/>
            </a:lvl2pPr>
            <a:lvl3pPr marL="1219262" indent="0">
              <a:buNone/>
              <a:defRPr sz="1334"/>
            </a:lvl3pPr>
            <a:lvl4pPr marL="1828892" indent="0">
              <a:buNone/>
              <a:defRPr sz="1200"/>
            </a:lvl4pPr>
            <a:lvl5pPr marL="2438523" indent="0">
              <a:buNone/>
              <a:defRPr sz="1200"/>
            </a:lvl5pPr>
            <a:lvl6pPr marL="3048154" indent="0">
              <a:buNone/>
              <a:defRPr sz="1200"/>
            </a:lvl6pPr>
            <a:lvl7pPr marL="3657785" indent="0">
              <a:buNone/>
              <a:defRPr sz="1200"/>
            </a:lvl7pPr>
            <a:lvl8pPr marL="4267415" indent="0">
              <a:buNone/>
              <a:defRPr sz="1200"/>
            </a:lvl8pPr>
            <a:lvl9pPr marL="48770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85A1A-5C66-44C3-B739-9F01EBA509C4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8134C-0B9D-4CA6-AF8F-75ED1FB0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9360" y="3901017"/>
            <a:ext cx="27979687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13502" tIns="156751" rIns="313502" bIns="156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9360" y="12678834"/>
            <a:ext cx="27979687" cy="2633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13502" tIns="156751" rIns="313502" bIns="1567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69357" y="39990184"/>
            <a:ext cx="6858000" cy="292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3502" tIns="156751" rIns="313502" bIns="15675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401" smtClean="0"/>
            </a:lvl1pPr>
          </a:lstStyle>
          <a:p>
            <a:pPr>
              <a:defRPr/>
            </a:pPr>
            <a:fld id="{2743B41F-53BC-4995-B3C1-D4784D082380}" type="datetime1">
              <a:rPr lang="en-US"/>
              <a:pPr>
                <a:defRPr/>
              </a:pPr>
              <a:t>2/11/2026</a:t>
            </a:fld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246647" y="39990184"/>
            <a:ext cx="10425113" cy="292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3502" tIns="156751" rIns="313502" bIns="156751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6401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3591044" y="39990184"/>
            <a:ext cx="6858000" cy="292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3502" tIns="156751" rIns="313502" bIns="15675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6401" smtClean="0"/>
            </a:lvl1pPr>
          </a:lstStyle>
          <a:p>
            <a:pPr>
              <a:defRPr/>
            </a:pPr>
            <a:fld id="{4F872A5C-0ADD-4E20-836A-116904F6F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4180628" rtl="0" eaLnBrk="0" fontAlgn="base" hangingPunct="0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+mj-lt"/>
          <a:ea typeface="+mj-ea"/>
          <a:cs typeface="+mj-cs"/>
        </a:defRPr>
      </a:lvl1pPr>
      <a:lvl2pPr algn="ctr" defTabSz="4180628" rtl="0" eaLnBrk="0" fontAlgn="base" hangingPunct="0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defTabSz="4180628" rtl="0" eaLnBrk="0" fontAlgn="base" hangingPunct="0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defTabSz="4180628" rtl="0" eaLnBrk="0" fontAlgn="base" hangingPunct="0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defTabSz="4180628" rtl="0" eaLnBrk="0" fontAlgn="base" hangingPunct="0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609631" algn="ctr" defTabSz="4180628" rtl="0" fontAlgn="base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1219262" algn="ctr" defTabSz="4180628" rtl="0" fontAlgn="base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828892" algn="ctr" defTabSz="4180628" rtl="0" fontAlgn="base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2438523" algn="ctr" defTabSz="4180628" rtl="0" fontAlgn="base">
        <a:spcBef>
          <a:spcPct val="0"/>
        </a:spcBef>
        <a:spcAft>
          <a:spcPct val="0"/>
        </a:spcAft>
        <a:defRPr sz="20134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1568529" indent="-1568529" algn="l" defTabSz="4180628" rtl="0" eaLnBrk="0" fontAlgn="base" hangingPunct="0">
        <a:spcBef>
          <a:spcPct val="20000"/>
        </a:spcBef>
        <a:spcAft>
          <a:spcPct val="0"/>
        </a:spcAft>
        <a:buChar char="•"/>
        <a:defRPr sz="14668">
          <a:solidFill>
            <a:schemeClr val="tx1"/>
          </a:solidFill>
          <a:latin typeface="+mn-lt"/>
          <a:ea typeface="+mn-ea"/>
          <a:cs typeface="+mn-cs"/>
        </a:defRPr>
      </a:lvl1pPr>
      <a:lvl2pPr marL="3397422" indent="-1308167" algn="l" defTabSz="4180628" rtl="0" eaLnBrk="0" fontAlgn="base" hangingPunct="0">
        <a:spcBef>
          <a:spcPct val="20000"/>
        </a:spcBef>
        <a:spcAft>
          <a:spcPct val="0"/>
        </a:spcAft>
        <a:buChar char="–"/>
        <a:defRPr sz="12801">
          <a:solidFill>
            <a:schemeClr val="tx1"/>
          </a:solidFill>
          <a:latin typeface="+mn-lt"/>
          <a:ea typeface="+mn-ea"/>
          <a:cs typeface="+mn-cs"/>
        </a:defRPr>
      </a:lvl2pPr>
      <a:lvl3pPr marL="5226314" indent="-1045686" algn="l" defTabSz="4180628" rtl="0" eaLnBrk="0" fontAlgn="base" hangingPunct="0">
        <a:spcBef>
          <a:spcPct val="20000"/>
        </a:spcBef>
        <a:spcAft>
          <a:spcPct val="0"/>
        </a:spcAft>
        <a:buChar char="•"/>
        <a:defRPr sz="10934">
          <a:solidFill>
            <a:schemeClr val="tx1"/>
          </a:solidFill>
          <a:latin typeface="+mn-lt"/>
          <a:ea typeface="+mn-ea"/>
          <a:cs typeface="+mn-cs"/>
        </a:defRPr>
      </a:lvl3pPr>
      <a:lvl4pPr marL="7315569" indent="-1045686" algn="l" defTabSz="4180628" rtl="0" eaLnBrk="0" fontAlgn="base" hangingPunct="0">
        <a:spcBef>
          <a:spcPct val="20000"/>
        </a:spcBef>
        <a:spcAft>
          <a:spcPct val="0"/>
        </a:spcAft>
        <a:buChar char="–"/>
        <a:defRPr sz="9201">
          <a:solidFill>
            <a:schemeClr val="tx1"/>
          </a:solidFill>
          <a:latin typeface="+mn-lt"/>
          <a:ea typeface="+mn-ea"/>
          <a:cs typeface="+mn-cs"/>
        </a:defRPr>
      </a:lvl4pPr>
      <a:lvl5pPr marL="9404825" indent="-1043570" algn="l" defTabSz="4180628" rtl="0" eaLnBrk="0" fontAlgn="base" hangingPunct="0">
        <a:spcBef>
          <a:spcPct val="20000"/>
        </a:spcBef>
        <a:spcAft>
          <a:spcPct val="0"/>
        </a:spcAft>
        <a:buChar char="»"/>
        <a:defRPr sz="9201">
          <a:solidFill>
            <a:schemeClr val="tx1"/>
          </a:solidFill>
          <a:latin typeface="+mn-lt"/>
          <a:ea typeface="+mn-ea"/>
          <a:cs typeface="+mn-cs"/>
        </a:defRPr>
      </a:lvl5pPr>
      <a:lvl6pPr marL="10014456" indent="-1043570" algn="l" defTabSz="4180628" rtl="0" fontAlgn="base">
        <a:spcBef>
          <a:spcPct val="20000"/>
        </a:spcBef>
        <a:spcAft>
          <a:spcPct val="0"/>
        </a:spcAft>
        <a:buChar char="»"/>
        <a:defRPr sz="9201">
          <a:solidFill>
            <a:schemeClr val="tx1"/>
          </a:solidFill>
          <a:latin typeface="+mn-lt"/>
          <a:ea typeface="+mn-ea"/>
          <a:cs typeface="+mn-cs"/>
        </a:defRPr>
      </a:lvl6pPr>
      <a:lvl7pPr marL="10624087" indent="-1043570" algn="l" defTabSz="4180628" rtl="0" fontAlgn="base">
        <a:spcBef>
          <a:spcPct val="20000"/>
        </a:spcBef>
        <a:spcAft>
          <a:spcPct val="0"/>
        </a:spcAft>
        <a:buChar char="»"/>
        <a:defRPr sz="9201">
          <a:solidFill>
            <a:schemeClr val="tx1"/>
          </a:solidFill>
          <a:latin typeface="+mn-lt"/>
          <a:ea typeface="+mn-ea"/>
          <a:cs typeface="+mn-cs"/>
        </a:defRPr>
      </a:lvl7pPr>
      <a:lvl8pPr marL="11233718" indent="-1043570" algn="l" defTabSz="4180628" rtl="0" fontAlgn="base">
        <a:spcBef>
          <a:spcPct val="20000"/>
        </a:spcBef>
        <a:spcAft>
          <a:spcPct val="0"/>
        </a:spcAft>
        <a:buChar char="»"/>
        <a:defRPr sz="9201">
          <a:solidFill>
            <a:schemeClr val="tx1"/>
          </a:solidFill>
          <a:latin typeface="+mn-lt"/>
          <a:ea typeface="+mn-ea"/>
          <a:cs typeface="+mn-cs"/>
        </a:defRPr>
      </a:lvl8pPr>
      <a:lvl9pPr marL="11843348" indent="-1043570" algn="l" defTabSz="4180628" rtl="0" fontAlgn="base">
        <a:spcBef>
          <a:spcPct val="20000"/>
        </a:spcBef>
        <a:spcAft>
          <a:spcPct val="0"/>
        </a:spcAft>
        <a:buChar char="»"/>
        <a:defRPr sz="920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1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2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2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3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4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5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5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6" algn="l" defTabSz="6096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2568" y="4191000"/>
            <a:ext cx="27913263" cy="4071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Posters must be 36” x 48”.</a:t>
            </a:r>
            <a:r>
              <a:rPr lang="en-US" sz="8000" b="1" u="sng" dirty="0"/>
              <a:t> No exceptions due to the foam core mounting</a:t>
            </a:r>
            <a:r>
              <a:rPr lang="en-US" sz="8000" dirty="0"/>
              <a:t>. However, you may choose if the poster’s orientation is landscape or portrait. The templates provided here are already set to these dimensions.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The templates are a guide and don’t have to be followed exactly, but we recommend reviewing the information in these templates before you make your own.</a:t>
            </a:r>
          </a:p>
          <a:p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Leave the information in the footer of these templates for consistency (which contains the logos and Symposium name) but make sure to insert your College/University logo. 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We highly recommend following the poster templates font size to make sure your text is visible from 4-6 ft. away. The title should be no less than 93pt, and text should be no less than 45pt. For photos, try to have at least 300 DPI as a benchmark for quality images.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Make sure your text size and font are consistent throughout the poster. Exceptions include headers and figure captions.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Before finalizing your poster, enlarge the poster to make sure your text boxes and figures align. What may appear as a very small misalignment may show up as 2” when printed.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pPr marL="1082851" indent="-1082851">
              <a:buFont typeface="Arial" panose="020B0604020202020204" pitchFamily="34" charset="0"/>
              <a:buChar char="•"/>
            </a:pPr>
            <a:r>
              <a:rPr lang="en-US" sz="8000" dirty="0"/>
              <a:t>Before you submit your poster, save it as a PDF. This PDF should only contain one page. </a:t>
            </a:r>
          </a:p>
          <a:p>
            <a:pPr marL="1082851" indent="-1082851">
              <a:buFont typeface="Arial" panose="020B0604020202020204" pitchFamily="34" charset="0"/>
              <a:buChar char="•"/>
            </a:pPr>
            <a:endParaRPr lang="en-US" sz="8000" dirty="0"/>
          </a:p>
          <a:p>
            <a:endParaRPr lang="en-US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381000"/>
            <a:ext cx="17421726" cy="346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65" b="1" dirty="0"/>
              <a:t>READ ME INSTRUCTIONS</a:t>
            </a:r>
          </a:p>
        </p:txBody>
      </p:sp>
    </p:spTree>
    <p:extLst>
      <p:ext uri="{BB962C8B-B14F-4D97-AF65-F5344CB8AC3E}">
        <p14:creationId xmlns:p14="http://schemas.microsoft.com/office/powerpoint/2010/main" val="90992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/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/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/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/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2006704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41CD416-5F59-8943-8843-CF0F2B4E4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"/>
            <a:ext cx="29260800" cy="4470400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2817295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41CD416-5F59-8943-8843-CF0F2B4E4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"/>
            <a:ext cx="29260800" cy="4470400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3292404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41CD416-5F59-8943-8843-CF0F2B4E4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"/>
            <a:ext cx="29260800" cy="4470400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4002066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7"/>
          <p:cNvSpPr>
            <a:spLocks noChangeArrowheads="1"/>
          </p:cNvSpPr>
          <p:nvPr/>
        </p:nvSpPr>
        <p:spPr bwMode="auto">
          <a:xfrm>
            <a:off x="914400" y="0"/>
            <a:ext cx="31089600" cy="670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94"/>
          </a:p>
        </p:txBody>
      </p:sp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4" y="29431447"/>
            <a:ext cx="9694778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914401" y="14829977"/>
            <a:ext cx="14967284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914401" y="35763200"/>
            <a:ext cx="30848968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pic>
        <p:nvPicPr>
          <p:cNvPr id="37" name="Picture 36" descr="MexicoBalloonView.tif"/>
          <p:cNvPicPr>
            <a:picLocks noChangeAspect="1"/>
          </p:cNvPicPr>
          <p:nvPr/>
        </p:nvPicPr>
        <p:blipFill>
          <a:blip r:embed="rId3" cstate="print">
            <a:alphaModFix/>
            <a:lum bright="17000"/>
          </a:blip>
          <a:stretch>
            <a:fillRect/>
          </a:stretch>
        </p:blipFill>
        <p:spPr>
          <a:xfrm>
            <a:off x="288757" y="1"/>
            <a:ext cx="32340883" cy="4470400"/>
          </a:xfrm>
          <a:prstGeom prst="rect">
            <a:avLst/>
          </a:prstGeom>
        </p:spPr>
      </p:pic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53427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/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/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/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/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914400" y="7341768"/>
            <a:ext cx="149672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927086" y="29528171"/>
            <a:ext cx="9153657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7202486" y="14744632"/>
            <a:ext cx="14801514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48015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914401" y="22474989"/>
            <a:ext cx="149672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5" y="22422941"/>
            <a:ext cx="14801514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05E6268-9E3E-4AB3-90A0-E8F044738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9602"/>
            <a:ext cx="32340884" cy="4474516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4" y="29431447"/>
            <a:ext cx="9694778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914401" y="14829977"/>
            <a:ext cx="14967284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914401" y="35763200"/>
            <a:ext cx="30848968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53427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/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/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/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914400" y="7341768"/>
            <a:ext cx="149672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927086" y="29528171"/>
            <a:ext cx="9153657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7202486" y="14744632"/>
            <a:ext cx="14801514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48015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914401" y="22474989"/>
            <a:ext cx="149672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5" y="22422941"/>
            <a:ext cx="14801514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  <p:sp>
        <p:nvSpPr>
          <p:cNvPr id="12" name="Text Box 31">
            <a:extLst>
              <a:ext uri="{FF2B5EF4-FFF2-40B4-BE49-F238E27FC236}">
                <a16:creationId xmlns:a16="http://schemas.microsoft.com/office/drawing/2014/main" id="{FE172345-0008-59A1-4461-891BB3391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748" y="1828800"/>
            <a:ext cx="27014905" cy="279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  <a:p>
            <a:pPr algn="ctr" defTabSz="4180628">
              <a:spcBef>
                <a:spcPts val="758"/>
              </a:spcBef>
            </a:pPr>
            <a:endParaRPr lang="en-US" sz="5333" dirty="0">
              <a:solidFill>
                <a:schemeClr val="bg1"/>
              </a:solidFill>
            </a:endParaRPr>
          </a:p>
        </p:txBody>
      </p:sp>
      <p:sp>
        <p:nvSpPr>
          <p:cNvPr id="13" name="Text Box 32">
            <a:extLst>
              <a:ext uri="{FF2B5EF4-FFF2-40B4-BE49-F238E27FC236}">
                <a16:creationId xmlns:a16="http://schemas.microsoft.com/office/drawing/2014/main" id="{8F5CFD5E-C02C-98DA-20C2-6A3614A98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601" y="36068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</p:spTree>
    <p:extLst>
      <p:ext uri="{BB962C8B-B14F-4D97-AF65-F5344CB8AC3E}">
        <p14:creationId xmlns:p14="http://schemas.microsoft.com/office/powerpoint/2010/main" val="4136724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68" y="0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53427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/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/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/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/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212961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6927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53427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395786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34" y="2338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53427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683706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0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1758942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1601"/>
            <a:ext cx="29260800" cy="4474463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2855869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629"/>
            <a:ext cx="29260800" cy="4474464"/>
          </a:xfrm>
          <a:prstGeom prst="rect">
            <a:avLst/>
          </a:prstGeom>
        </p:spPr>
      </p:pic>
      <p:sp>
        <p:nvSpPr>
          <p:cNvPr id="2055" name="Line 21"/>
          <p:cNvSpPr>
            <a:spLocks noChangeShapeType="1"/>
          </p:cNvSpPr>
          <p:nvPr/>
        </p:nvSpPr>
        <p:spPr bwMode="auto">
          <a:xfrm>
            <a:off x="1828800" y="44704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2060" name="Text Box 36"/>
          <p:cNvSpPr txBox="1">
            <a:spLocks noChangeArrowheads="1"/>
          </p:cNvSpPr>
          <p:nvPr/>
        </p:nvSpPr>
        <p:spPr bwMode="auto">
          <a:xfrm>
            <a:off x="3015916" y="4645310"/>
            <a:ext cx="27014905" cy="29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80628">
              <a:spcBef>
                <a:spcPct val="50000"/>
              </a:spcBef>
            </a:pPr>
            <a:r>
              <a:rPr lang="en-US" sz="5331" b="1" dirty="0"/>
              <a:t>Overview</a:t>
            </a:r>
            <a:r>
              <a:rPr lang="en-US" sz="5331" dirty="0"/>
              <a:t>: What is the problem/question(s) you have been trying to address in your research, and what is your main objective(s)? Use this space to grab people’s attention.</a:t>
            </a:r>
          </a:p>
          <a:p>
            <a:pPr defTabSz="4180628">
              <a:spcBef>
                <a:spcPct val="50000"/>
              </a:spcBef>
            </a:pPr>
            <a:r>
              <a:rPr lang="en-US" sz="5331" dirty="0"/>
              <a:t> </a:t>
            </a:r>
          </a:p>
        </p:txBody>
      </p:sp>
      <p:sp>
        <p:nvSpPr>
          <p:cNvPr id="2061" name="Line 37"/>
          <p:cNvSpPr>
            <a:spLocks noChangeShapeType="1"/>
          </p:cNvSpPr>
          <p:nvPr/>
        </p:nvSpPr>
        <p:spPr bwMode="auto">
          <a:xfrm flipV="1">
            <a:off x="1828800" y="6705600"/>
            <a:ext cx="2926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94"/>
          </a:p>
        </p:txBody>
      </p:sp>
      <p:sp>
        <p:nvSpPr>
          <p:cNvPr id="18" name="Rectangle 17"/>
          <p:cNvSpPr/>
          <p:nvPr/>
        </p:nvSpPr>
        <p:spPr bwMode="auto">
          <a:xfrm>
            <a:off x="20336043" y="29431447"/>
            <a:ext cx="7620000" cy="5892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grpSp>
        <p:nvGrpSpPr>
          <p:cNvPr id="42" name="Group 41"/>
          <p:cNvGrpSpPr/>
          <p:nvPr/>
        </p:nvGrpSpPr>
        <p:grpSpPr>
          <a:xfrm>
            <a:off x="3015917" y="14829977"/>
            <a:ext cx="11903241" cy="7115625"/>
            <a:chOff x="2311123" y="12801600"/>
            <a:chExt cx="5715000" cy="4419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2311123" y="12801600"/>
              <a:ext cx="5715000" cy="4419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4180628"/>
              <a:endParaRPr lang="en-US" sz="826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7024" y="13094114"/>
              <a:ext cx="2866316" cy="92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94" dirty="0"/>
                <a:t>Figure</a:t>
              </a:r>
            </a:p>
          </p:txBody>
        </p:sp>
      </p:grpSp>
      <p:sp>
        <p:nvSpPr>
          <p:cNvPr id="26" name="Rounded Rectangle 25"/>
          <p:cNvSpPr/>
          <p:nvPr/>
        </p:nvSpPr>
        <p:spPr bwMode="auto">
          <a:xfrm>
            <a:off x="3454400" y="35763200"/>
            <a:ext cx="25603200" cy="4470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27" name="TextBox 26"/>
          <p:cNvSpPr txBox="1"/>
          <p:nvPr/>
        </p:nvSpPr>
        <p:spPr>
          <a:xfrm>
            <a:off x="4165601" y="36169601"/>
            <a:ext cx="24485600" cy="280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74" b="1" dirty="0"/>
              <a:t>Future Projects</a:t>
            </a:r>
            <a:r>
              <a:rPr lang="en-US" sz="5874" dirty="0"/>
              <a:t>: What’s next? You can also use this space to promote your local website, YouTube launch videos and information, GitHub Repository, etc. QR codes are useful for quick links. 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015916" y="1703653"/>
            <a:ext cx="27014905" cy="18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27" tIns="60917" rIns="121827" bIns="60917">
            <a:spAutoFit/>
          </a:bodyPr>
          <a:lstStyle/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Student Names [Alphabetical by last name, separated by a comma]</a:t>
            </a:r>
          </a:p>
          <a:p>
            <a:pPr algn="ctr" defTabSz="4180628">
              <a:spcBef>
                <a:spcPts val="758"/>
              </a:spcBef>
            </a:pPr>
            <a:r>
              <a:rPr lang="en-US" sz="5333" dirty="0">
                <a:solidFill>
                  <a:schemeClr val="bg1"/>
                </a:solidFill>
              </a:rPr>
              <a:t>Mentor: [xxx]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9347201" y="3454401"/>
            <a:ext cx="15231533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180628"/>
            <a:r>
              <a:rPr lang="en-US" sz="5333" dirty="0">
                <a:solidFill>
                  <a:schemeClr val="bg1"/>
                </a:solidFill>
              </a:rPr>
              <a:t>[Your College/University] ASCEND! Team</a:t>
            </a: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9042400" y="1"/>
            <a:ext cx="14892867" cy="19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27" tIns="60917" rIns="121827" bIns="60917">
            <a:spAutoFit/>
          </a:bodyPr>
          <a:lstStyle/>
          <a:p>
            <a:pPr algn="ctr" defTabSz="4180628">
              <a:spcBef>
                <a:spcPct val="50000"/>
              </a:spcBef>
            </a:pPr>
            <a:r>
              <a:rPr lang="en-US" sz="11734" b="1" dirty="0">
                <a:solidFill>
                  <a:schemeClr val="bg1"/>
                </a:solidFill>
              </a:rPr>
              <a:t>Project Title in Bold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828800" y="7341768"/>
            <a:ext cx="14052884" cy="67666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74" b="1" dirty="0"/>
              <a:t>Introduction &amp; Project Description:</a:t>
            </a:r>
          </a:p>
          <a:p>
            <a:pPr defTabSz="4180628"/>
            <a:endParaRPr lang="en-US" sz="5874" dirty="0"/>
          </a:p>
          <a:p>
            <a:pPr defTabSz="4180628"/>
            <a:r>
              <a:rPr lang="en-US" sz="5874" dirty="0"/>
              <a:t>This is where you give background to the program and define the purpose of your work within this scope.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4411580" y="29528171"/>
            <a:ext cx="7669163" cy="57918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5" name="Rectangle 44"/>
          <p:cNvSpPr/>
          <p:nvPr/>
        </p:nvSpPr>
        <p:spPr bwMode="auto">
          <a:xfrm>
            <a:off x="18014003" y="14744632"/>
            <a:ext cx="11503691" cy="711562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endParaRPr lang="en-US" sz="8268"/>
          </a:p>
        </p:txBody>
      </p:sp>
      <p:sp>
        <p:nvSpPr>
          <p:cNvPr id="46" name="TextBox 45"/>
          <p:cNvSpPr txBox="1"/>
          <p:nvPr/>
        </p:nvSpPr>
        <p:spPr>
          <a:xfrm>
            <a:off x="22480338" y="30383449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17202485" y="7341768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Results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What happened during launch, recovery and data collection? What did you find out?</a:t>
            </a:r>
            <a:endParaRPr lang="en-US" sz="5868" dirty="0"/>
          </a:p>
        </p:txBody>
      </p:sp>
      <p:sp>
        <p:nvSpPr>
          <p:cNvPr id="49" name="TextBox 48"/>
          <p:cNvSpPr txBox="1"/>
          <p:nvPr/>
        </p:nvSpPr>
        <p:spPr>
          <a:xfrm>
            <a:off x="4416124" y="17113696"/>
            <a:ext cx="925175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All figures need captions and must give credit to the original source if it wasn’t produced by the team.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88758" y="40640002"/>
            <a:ext cx="32340884" cy="32675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4" name="TextBox 3"/>
          <p:cNvSpPr txBox="1"/>
          <p:nvPr/>
        </p:nvSpPr>
        <p:spPr>
          <a:xfrm>
            <a:off x="2927085" y="41176541"/>
            <a:ext cx="20799189" cy="195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63" dirty="0">
                <a:solidFill>
                  <a:schemeClr val="bg1"/>
                </a:solidFill>
              </a:rPr>
              <a:t>[Year] Arizona Space Grant Consortium </a:t>
            </a:r>
          </a:p>
          <a:p>
            <a:pPr algn="ctr"/>
            <a:r>
              <a:rPr lang="en-US" sz="6063" dirty="0">
                <a:solidFill>
                  <a:schemeClr val="bg1"/>
                </a:solidFill>
              </a:rPr>
              <a:t>Statewide Student Research Symposium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2245054" y="40789728"/>
            <a:ext cx="3261894" cy="281271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503" tIns="57752" rIns="115503" bIns="57752" numCol="1" rtlCol="0" anchor="t" anchorCtr="0" compatLnSpc="1">
            <a:prstTxWarp prst="textNoShape">
              <a:avLst/>
            </a:prstTxWarp>
          </a:bodyPr>
          <a:lstStyle/>
          <a:p>
            <a:pPr defTabSz="3960428"/>
            <a:endParaRPr lang="en-US" sz="7832"/>
          </a:p>
        </p:txBody>
      </p:sp>
      <p:sp>
        <p:nvSpPr>
          <p:cNvPr id="6" name="TextBox 5"/>
          <p:cNvSpPr txBox="1"/>
          <p:nvPr/>
        </p:nvSpPr>
        <p:spPr>
          <a:xfrm>
            <a:off x="22480338" y="41003622"/>
            <a:ext cx="2844800" cy="21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48" dirty="0"/>
              <a:t>Your college logo here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505" y="41196126"/>
            <a:ext cx="1773527" cy="2371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93" y="41196126"/>
            <a:ext cx="2245676" cy="236544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 bwMode="auto">
          <a:xfrm>
            <a:off x="1828801" y="22474989"/>
            <a:ext cx="14052884" cy="6630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Methods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68" dirty="0"/>
              <a:t>How did you collect and analyze your data? Why did you choose these methods over others?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65517" y="17066823"/>
            <a:ext cx="9721516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80628"/>
            <a:r>
              <a:rPr lang="en-US" sz="5305" dirty="0"/>
              <a:t>Tell your story with figures as well as text. Figures can be used to expand on an idea and should be on-topic.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5053" y="15139762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7202486" y="22422941"/>
            <a:ext cx="13887115" cy="676669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4180628"/>
            <a:r>
              <a:rPr lang="en-US" sz="5868" b="1" dirty="0"/>
              <a:t>Conclusion</a:t>
            </a:r>
            <a:r>
              <a:rPr lang="en-US" sz="5868" dirty="0"/>
              <a:t>: </a:t>
            </a:r>
          </a:p>
          <a:p>
            <a:pPr defTabSz="4180628"/>
            <a:endParaRPr lang="en-US" sz="5868" dirty="0"/>
          </a:p>
          <a:p>
            <a:pPr defTabSz="4180628"/>
            <a:r>
              <a:rPr lang="en-US" sz="5874" dirty="0"/>
              <a:t>Conclude with interpretations of your results and their significance. What is the potential use and impact on XXX your work could have?</a:t>
            </a:r>
          </a:p>
          <a:p>
            <a:pPr defTabSz="4180628"/>
            <a:endParaRPr lang="en-US" sz="5868" dirty="0"/>
          </a:p>
        </p:txBody>
      </p:sp>
      <p:sp>
        <p:nvSpPr>
          <p:cNvPr id="53" name="TextBox 52"/>
          <p:cNvSpPr txBox="1"/>
          <p:nvPr/>
        </p:nvSpPr>
        <p:spPr>
          <a:xfrm>
            <a:off x="6392779" y="30447495"/>
            <a:ext cx="3657600" cy="149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94" dirty="0"/>
              <a:t>Figure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0358" y="29528169"/>
            <a:ext cx="6352674" cy="569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42" dirty="0">
                <a:solidFill>
                  <a:srgbClr val="FF0000"/>
                </a:solidFill>
              </a:rPr>
              <a:t>NOTE:  This is a general format, please feel free to edit this template as you see fit for your project. You can have more or less figures. You can arrange as you like</a:t>
            </a:r>
            <a:r>
              <a:rPr lang="en-US" sz="4042" dirty="0"/>
              <a:t>. **However, please leave the footer as is for consistency.</a:t>
            </a:r>
          </a:p>
        </p:txBody>
      </p:sp>
    </p:spTree>
    <p:extLst>
      <p:ext uri="{BB962C8B-B14F-4D97-AF65-F5344CB8AC3E}">
        <p14:creationId xmlns:p14="http://schemas.microsoft.com/office/powerpoint/2010/main" val="139847837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135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135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C72D2165-C59C-4ED7-88A3-651C1E8D2CE4}"/>
</file>

<file path=customXml/itemProps2.xml><?xml version="1.0" encoding="utf-8"?>
<ds:datastoreItem xmlns:ds="http://schemas.openxmlformats.org/officeDocument/2006/customXml" ds:itemID="{67B076BD-A820-4603-B587-BD9FFBE797AF}"/>
</file>

<file path=customXml/itemProps3.xml><?xml version="1.0" encoding="utf-8"?>
<ds:datastoreItem xmlns:ds="http://schemas.openxmlformats.org/officeDocument/2006/customXml" ds:itemID="{D2D336EC-7E3E-44A7-9864-FF51A8E06986}"/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5461</TotalTime>
  <Words>3971</Words>
  <Application>Microsoft Office PowerPoint</Application>
  <PresentationFormat>Custom</PresentationFormat>
  <Paragraphs>365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Ira A. Fulton School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Norma Faris Hubele</dc:creator>
  <cp:lastModifiedBy>Coe, Michelle A - (macoe)</cp:lastModifiedBy>
  <cp:revision>84</cp:revision>
  <dcterms:created xsi:type="dcterms:W3CDTF">2010-01-22T21:35:53Z</dcterms:created>
  <dcterms:modified xsi:type="dcterms:W3CDTF">2026-02-11T18:08:50Z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