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333" r:id="rId6"/>
    <p:sldId id="309" r:id="rId7"/>
    <p:sldId id="305" r:id="rId8"/>
    <p:sldId id="321" r:id="rId9"/>
    <p:sldId id="307" r:id="rId10"/>
    <p:sldId id="326" r:id="rId11"/>
    <p:sldId id="327" r:id="rId12"/>
    <p:sldId id="315" r:id="rId13"/>
    <p:sldId id="316" r:id="rId14"/>
    <p:sldId id="293" r:id="rId15"/>
    <p:sldId id="320" r:id="rId16"/>
    <p:sldId id="304" r:id="rId17"/>
    <p:sldId id="259" r:id="rId18"/>
    <p:sldId id="261" r:id="rId19"/>
    <p:sldId id="264" r:id="rId20"/>
    <p:sldId id="317" r:id="rId21"/>
    <p:sldId id="334" r:id="rId22"/>
    <p:sldId id="318" r:id="rId23"/>
    <p:sldId id="297" r:id="rId24"/>
    <p:sldId id="269" r:id="rId25"/>
    <p:sldId id="266" r:id="rId26"/>
    <p:sldId id="325" r:id="rId27"/>
    <p:sldId id="336" r:id="rId28"/>
    <p:sldId id="280" r:id="rId29"/>
    <p:sldId id="281" r:id="rId30"/>
    <p:sldId id="335" r:id="rId31"/>
    <p:sldId id="329" r:id="rId32"/>
    <p:sldId id="328" r:id="rId33"/>
    <p:sldId id="330" r:id="rId34"/>
    <p:sldId id="331" r:id="rId35"/>
    <p:sldId id="332" r:id="rId3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0376A7-752F-4012-860F-6983A3F8289E}" v="10" dt="2026-02-12T20:48:14.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770" autoAdjust="0"/>
  </p:normalViewPr>
  <p:slideViewPr>
    <p:cSldViewPr>
      <p:cViewPr varScale="1">
        <p:scale>
          <a:sx n="55" d="100"/>
          <a:sy n="55" d="100"/>
        </p:scale>
        <p:origin x="1608" y="33"/>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 Michelle A - (macoe)" userId="267cf815-f901-4f3d-846e-a66987aecd5d" providerId="ADAL" clId="{3CBB4E31-0F47-4948-BDB7-1E0C9ECDCAFB}"/>
    <pc:docChg chg="custSel modSld sldOrd">
      <pc:chgData name="Coe, Michelle A - (macoe)" userId="267cf815-f901-4f3d-846e-a66987aecd5d" providerId="ADAL" clId="{3CBB4E31-0F47-4948-BDB7-1E0C9ECDCAFB}" dt="2026-02-12T20:49:07.564" v="421" actId="20577"/>
      <pc:docMkLst>
        <pc:docMk/>
      </pc:docMkLst>
      <pc:sldChg chg="ord">
        <pc:chgData name="Coe, Michelle A - (macoe)" userId="267cf815-f901-4f3d-846e-a66987aecd5d" providerId="ADAL" clId="{3CBB4E31-0F47-4948-BDB7-1E0C9ECDCAFB}" dt="2026-02-12T20:44:08.780" v="76"/>
        <pc:sldMkLst>
          <pc:docMk/>
          <pc:sldMk cId="0" sldId="293"/>
        </pc:sldMkLst>
      </pc:sldChg>
      <pc:sldChg chg="modSp mod">
        <pc:chgData name="Coe, Michelle A - (macoe)" userId="267cf815-f901-4f3d-846e-a66987aecd5d" providerId="ADAL" clId="{3CBB4E31-0F47-4948-BDB7-1E0C9ECDCAFB}" dt="2026-02-12T20:40:57.302" v="10" actId="20577"/>
        <pc:sldMkLst>
          <pc:docMk/>
          <pc:sldMk cId="0" sldId="307"/>
        </pc:sldMkLst>
        <pc:spChg chg="mod">
          <ac:chgData name="Coe, Michelle A - (macoe)" userId="267cf815-f901-4f3d-846e-a66987aecd5d" providerId="ADAL" clId="{3CBB4E31-0F47-4948-BDB7-1E0C9ECDCAFB}" dt="2026-02-12T20:40:57.302" v="10" actId="20577"/>
          <ac:spMkLst>
            <pc:docMk/>
            <pc:sldMk cId="0" sldId="307"/>
            <ac:spMk id="46083" creationId="{00000000-0000-0000-0000-000000000000}"/>
          </ac:spMkLst>
        </pc:spChg>
      </pc:sldChg>
      <pc:sldChg chg="addSp delSp modSp mod">
        <pc:chgData name="Coe, Michelle A - (macoe)" userId="267cf815-f901-4f3d-846e-a66987aecd5d" providerId="ADAL" clId="{3CBB4E31-0F47-4948-BDB7-1E0C9ECDCAFB}" dt="2026-02-12T20:39:33.078" v="5" actId="1076"/>
        <pc:sldMkLst>
          <pc:docMk/>
          <pc:sldMk cId="1763324072" sldId="309"/>
        </pc:sldMkLst>
        <pc:picChg chg="add mod">
          <ac:chgData name="Coe, Michelle A - (macoe)" userId="267cf815-f901-4f3d-846e-a66987aecd5d" providerId="ADAL" clId="{3CBB4E31-0F47-4948-BDB7-1E0C9ECDCAFB}" dt="2026-02-12T20:39:22.575" v="2" actId="931"/>
          <ac:picMkLst>
            <pc:docMk/>
            <pc:sldMk cId="1763324072" sldId="309"/>
            <ac:picMk id="3" creationId="{71A813D9-2FD1-13EA-69AF-1FC53453E983}"/>
          </ac:picMkLst>
        </pc:picChg>
        <pc:picChg chg="del">
          <ac:chgData name="Coe, Michelle A - (macoe)" userId="267cf815-f901-4f3d-846e-a66987aecd5d" providerId="ADAL" clId="{3CBB4E31-0F47-4948-BDB7-1E0C9ECDCAFB}" dt="2026-02-12T20:39:05.089" v="1" actId="478"/>
          <ac:picMkLst>
            <pc:docMk/>
            <pc:sldMk cId="1763324072" sldId="309"/>
            <ac:picMk id="5" creationId="{F8925633-E640-04B0-79EE-E24FE6DD4D6E}"/>
          </ac:picMkLst>
        </pc:picChg>
        <pc:cxnChg chg="mod ord">
          <ac:chgData name="Coe, Michelle A - (macoe)" userId="267cf815-f901-4f3d-846e-a66987aecd5d" providerId="ADAL" clId="{3CBB4E31-0F47-4948-BDB7-1E0C9ECDCAFB}" dt="2026-02-12T20:39:33.078" v="5" actId="1076"/>
          <ac:cxnSpMkLst>
            <pc:docMk/>
            <pc:sldMk cId="1763324072" sldId="309"/>
            <ac:cxnSpMk id="4" creationId="{262D8630-0B4B-EA4E-AAB0-8273A344D242}"/>
          </ac:cxnSpMkLst>
        </pc:cxnChg>
      </pc:sldChg>
      <pc:sldChg chg="ord">
        <pc:chgData name="Coe, Michelle A - (macoe)" userId="267cf815-f901-4f3d-846e-a66987aecd5d" providerId="ADAL" clId="{3CBB4E31-0F47-4948-BDB7-1E0C9ECDCAFB}" dt="2026-02-12T20:44:08.780" v="76"/>
        <pc:sldMkLst>
          <pc:docMk/>
          <pc:sldMk cId="2329761938" sldId="315"/>
        </pc:sldMkLst>
      </pc:sldChg>
      <pc:sldChg chg="ord">
        <pc:chgData name="Coe, Michelle A - (macoe)" userId="267cf815-f901-4f3d-846e-a66987aecd5d" providerId="ADAL" clId="{3CBB4E31-0F47-4948-BDB7-1E0C9ECDCAFB}" dt="2026-02-12T20:44:08.780" v="76"/>
        <pc:sldMkLst>
          <pc:docMk/>
          <pc:sldMk cId="3997132194" sldId="316"/>
        </pc:sldMkLst>
      </pc:sldChg>
      <pc:sldChg chg="modSp mod">
        <pc:chgData name="Coe, Michelle A - (macoe)" userId="267cf815-f901-4f3d-846e-a66987aecd5d" providerId="ADAL" clId="{3CBB4E31-0F47-4948-BDB7-1E0C9ECDCAFB}" dt="2026-02-12T20:47:57.951" v="338" actId="20577"/>
        <pc:sldMkLst>
          <pc:docMk/>
          <pc:sldMk cId="1003101105" sldId="320"/>
        </pc:sldMkLst>
        <pc:spChg chg="mod">
          <ac:chgData name="Coe, Michelle A - (macoe)" userId="267cf815-f901-4f3d-846e-a66987aecd5d" providerId="ADAL" clId="{3CBB4E31-0F47-4948-BDB7-1E0C9ECDCAFB}" dt="2026-02-12T20:47:57.951" v="338" actId="20577"/>
          <ac:spMkLst>
            <pc:docMk/>
            <pc:sldMk cId="1003101105" sldId="320"/>
            <ac:spMk id="2051" creationId="{00000000-0000-0000-0000-000000000000}"/>
          </ac:spMkLst>
        </pc:spChg>
      </pc:sldChg>
      <pc:sldChg chg="modSp mod">
        <pc:chgData name="Coe, Michelle A - (macoe)" userId="267cf815-f901-4f3d-846e-a66987aecd5d" providerId="ADAL" clId="{3CBB4E31-0F47-4948-BDB7-1E0C9ECDCAFB}" dt="2026-02-12T20:43:04.567" v="64" actId="20577"/>
        <pc:sldMkLst>
          <pc:docMk/>
          <pc:sldMk cId="3640130615" sldId="325"/>
        </pc:sldMkLst>
        <pc:spChg chg="mod">
          <ac:chgData name="Coe, Michelle A - (macoe)" userId="267cf815-f901-4f3d-846e-a66987aecd5d" providerId="ADAL" clId="{3CBB4E31-0F47-4948-BDB7-1E0C9ECDCAFB}" dt="2026-02-12T20:43:04.567" v="64" actId="20577"/>
          <ac:spMkLst>
            <pc:docMk/>
            <pc:sldMk cId="3640130615" sldId="325"/>
            <ac:spMk id="20483" creationId="{00000000-0000-0000-0000-000000000000}"/>
          </ac:spMkLst>
        </pc:spChg>
      </pc:sldChg>
      <pc:sldChg chg="modSp mod ord">
        <pc:chgData name="Coe, Michelle A - (macoe)" userId="267cf815-f901-4f3d-846e-a66987aecd5d" providerId="ADAL" clId="{3CBB4E31-0F47-4948-BDB7-1E0C9ECDCAFB}" dt="2026-02-12T20:44:20.492" v="99" actId="20577"/>
        <pc:sldMkLst>
          <pc:docMk/>
          <pc:sldMk cId="4121805843" sldId="326"/>
        </pc:sldMkLst>
        <pc:spChg chg="mod">
          <ac:chgData name="Coe, Michelle A - (macoe)" userId="267cf815-f901-4f3d-846e-a66987aecd5d" providerId="ADAL" clId="{3CBB4E31-0F47-4948-BDB7-1E0C9ECDCAFB}" dt="2026-02-12T20:44:20.492" v="99" actId="20577"/>
          <ac:spMkLst>
            <pc:docMk/>
            <pc:sldMk cId="4121805843" sldId="326"/>
            <ac:spMk id="2051" creationId="{00000000-0000-0000-0000-000000000000}"/>
          </ac:spMkLst>
        </pc:spChg>
      </pc:sldChg>
      <pc:sldChg chg="ord">
        <pc:chgData name="Coe, Michelle A - (macoe)" userId="267cf815-f901-4f3d-846e-a66987aecd5d" providerId="ADAL" clId="{3CBB4E31-0F47-4948-BDB7-1E0C9ECDCAFB}" dt="2026-02-12T20:44:08.780" v="76"/>
        <pc:sldMkLst>
          <pc:docMk/>
          <pc:sldMk cId="3620166740" sldId="327"/>
        </pc:sldMkLst>
      </pc:sldChg>
      <pc:sldChg chg="delSp">
        <pc:chgData name="Coe, Michelle A - (macoe)" userId="267cf815-f901-4f3d-846e-a66987aecd5d" providerId="ADAL" clId="{3CBB4E31-0F47-4948-BDB7-1E0C9ECDCAFB}" dt="2026-02-12T20:48:14.609" v="339" actId="21"/>
        <pc:sldMkLst>
          <pc:docMk/>
          <pc:sldMk cId="1629599761" sldId="329"/>
        </pc:sldMkLst>
        <pc:spChg chg="del">
          <ac:chgData name="Coe, Michelle A - (macoe)" userId="267cf815-f901-4f3d-846e-a66987aecd5d" providerId="ADAL" clId="{3CBB4E31-0F47-4948-BDB7-1E0C9ECDCAFB}" dt="2026-02-12T20:48:14.609" v="339" actId="21"/>
          <ac:spMkLst>
            <pc:docMk/>
            <pc:sldMk cId="1629599761" sldId="329"/>
            <ac:spMk id="2" creationId="{8E320C82-6DF8-49E9-ECBC-0FA6740460B2}"/>
          </ac:spMkLst>
        </pc:spChg>
      </pc:sldChg>
      <pc:sldChg chg="modSp mod">
        <pc:chgData name="Coe, Michelle A - (macoe)" userId="267cf815-f901-4f3d-846e-a66987aecd5d" providerId="ADAL" clId="{3CBB4E31-0F47-4948-BDB7-1E0C9ECDCAFB}" dt="2026-02-12T20:49:07.564" v="421" actId="20577"/>
        <pc:sldMkLst>
          <pc:docMk/>
          <pc:sldMk cId="2825040696" sldId="330"/>
        </pc:sldMkLst>
        <pc:spChg chg="mod">
          <ac:chgData name="Coe, Michelle A - (macoe)" userId="267cf815-f901-4f3d-846e-a66987aecd5d" providerId="ADAL" clId="{3CBB4E31-0F47-4948-BDB7-1E0C9ECDCAFB}" dt="2026-02-12T20:49:07.564" v="421" actId="20577"/>
          <ac:spMkLst>
            <pc:docMk/>
            <pc:sldMk cId="2825040696" sldId="330"/>
            <ac:spMk id="2051" creationId="{00000000-0000-0000-0000-000000000000}"/>
          </ac:spMkLst>
        </pc:spChg>
      </pc:sldChg>
      <pc:sldChg chg="modSp mod">
        <pc:chgData name="Coe, Michelle A - (macoe)" userId="267cf815-f901-4f3d-846e-a66987aecd5d" providerId="ADAL" clId="{3CBB4E31-0F47-4948-BDB7-1E0C9ECDCAFB}" dt="2026-02-12T20:42:34.571" v="23" actId="20577"/>
        <pc:sldMkLst>
          <pc:docMk/>
          <pc:sldMk cId="0" sldId="336"/>
        </pc:sldMkLst>
        <pc:spChg chg="mod">
          <ac:chgData name="Coe, Michelle A - (macoe)" userId="267cf815-f901-4f3d-846e-a66987aecd5d" providerId="ADAL" clId="{3CBB4E31-0F47-4948-BDB7-1E0C9ECDCAFB}" dt="2026-02-12T20:42:34.571" v="23" actId="20577"/>
          <ac:spMkLst>
            <pc:docMk/>
            <pc:sldMk cId="0" sldId="336"/>
            <ac:spMk id="2150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CCE60FB0-1FD4-4E58-ACC2-AD423ABBC481}" type="datetimeFigureOut">
              <a:rPr lang="en-US" smtClean="0"/>
              <a:t>2/12/2026</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DF65889F-7F01-4917-8F05-B8BB871E4826}" type="slidenum">
              <a:rPr lang="en-US" smtClean="0"/>
              <a:t>‹#›</a:t>
            </a:fld>
            <a:endParaRPr lang="en-US"/>
          </a:p>
        </p:txBody>
      </p:sp>
    </p:spTree>
    <p:extLst>
      <p:ext uri="{BB962C8B-B14F-4D97-AF65-F5344CB8AC3E}">
        <p14:creationId xmlns:p14="http://schemas.microsoft.com/office/powerpoint/2010/main" val="4271638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177" tIns="46589" rIns="93177" bIns="46589" rtlCol="0"/>
          <a:lstStyle>
            <a:lvl1pPr algn="r">
              <a:defRPr sz="1200"/>
            </a:lvl1pPr>
          </a:lstStyle>
          <a:p>
            <a:pPr>
              <a:defRPr/>
            </a:pPr>
            <a:fld id="{E316153D-99FA-4979-9BE1-6F8DCE518114}" type="datetimeFigureOut">
              <a:rPr lang="en-US"/>
              <a:pPr>
                <a:defRPr/>
              </a:pPr>
              <a:t>2/12/2026</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177" tIns="46589" rIns="93177" bIns="46589"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EE827-3BC6-6066-0CD0-E4D727A841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42510-8136-734F-9056-9F2063A660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CCCCBE-226C-54A6-3BD0-35EBE472A5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551397F-9F5E-69B8-CD4B-C072BFCD4D90}"/>
              </a:ext>
            </a:extLst>
          </p:cNvPr>
          <p:cNvSpPr>
            <a:spLocks noGrp="1"/>
          </p:cNvSpPr>
          <p:nvPr>
            <p:ph type="sldNum" sz="quarter" idx="10"/>
          </p:nvPr>
        </p:nvSpPr>
        <p:spPr/>
        <p:txBody>
          <a:bodyPr/>
          <a:lstStyle/>
          <a:p>
            <a:pPr>
              <a:defRPr/>
            </a:pPr>
            <a:fld id="{E089E055-FEAA-4BD4-BA8A-D66490A0233A}" type="slidenum">
              <a:rPr lang="en-US" smtClean="0"/>
              <a:pPr>
                <a:defRPr/>
              </a:pPr>
              <a:t>2</a:t>
            </a:fld>
            <a:endParaRPr lang="en-US"/>
          </a:p>
        </p:txBody>
      </p:sp>
    </p:spTree>
    <p:extLst>
      <p:ext uri="{BB962C8B-B14F-4D97-AF65-F5344CB8AC3E}">
        <p14:creationId xmlns:p14="http://schemas.microsoft.com/office/powerpoint/2010/main" val="260448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https://spacegrant.arizona.edu/symposium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089E055-FEAA-4BD4-BA8A-D66490A0233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411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lnSpc>
                <a:spcPct val="115000"/>
              </a:lnSpc>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Arial" panose="020B0604020202020204" pitchFamily="34" charset="0"/>
              </a:rPr>
              <a:t>Moderators in the Room</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introduce you and/or your team and put up your PowerPoint presentation on the projector screen.</a:t>
            </a:r>
            <a:endParaRPr lang="en-US" sz="1100" dirty="0">
              <a:effectLst/>
              <a:latin typeface="Arial" panose="020B0604020202020204" pitchFamily="34" charset="0"/>
              <a:ea typeface="Arial" panose="020B0604020202020204" pitchFamily="34" charset="0"/>
            </a:endParaRPr>
          </a:p>
          <a:p>
            <a:pPr marL="1143000" marR="0" lvl="2" indent="-228600">
              <a:lnSpc>
                <a:spcPct val="115000"/>
              </a:lnSpc>
              <a:spcBef>
                <a:spcPts val="0"/>
              </a:spcBef>
              <a:spcAft>
                <a:spcPts val="0"/>
              </a:spcAft>
              <a:buFont typeface="Wingdings" panose="05000000000000000000" pitchFamily="2" charset="2"/>
              <a:buChar char=""/>
            </a:pPr>
            <a:r>
              <a:rPr lang="en-US" sz="1200" dirty="0">
                <a:effectLst/>
                <a:latin typeface="Times New Roman" panose="02020603050405020304" pitchFamily="18" charset="0"/>
                <a:ea typeface="Arial" panose="020B0604020202020204" pitchFamily="34" charset="0"/>
              </a:rPr>
              <a:t>All PowerPoints are preloaded onto the computer for your session; </a:t>
            </a:r>
            <a:r>
              <a:rPr lang="en-US" sz="1200" u="sng" dirty="0">
                <a:effectLst/>
                <a:latin typeface="Times New Roman" panose="02020603050405020304" pitchFamily="18" charset="0"/>
                <a:ea typeface="Arial" panose="020B0604020202020204" pitchFamily="34" charset="0"/>
              </a:rPr>
              <a:t>no changes </a:t>
            </a:r>
            <a:r>
              <a:rPr lang="en-US" sz="1200" dirty="0">
                <a:effectLst/>
                <a:latin typeface="Times New Roman" panose="02020603050405020304" pitchFamily="18" charset="0"/>
                <a:ea typeface="Arial" panose="020B0604020202020204" pitchFamily="34" charset="0"/>
              </a:rPr>
              <a:t>may be made after you submit your presentation.  </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sit in the front row and will hold up signs for a 5-, 3-, and 1-minute warning to indicate your time remaining. </a:t>
            </a:r>
            <a:r>
              <a:rPr lang="en-US" sz="1200" u="sng" dirty="0">
                <a:effectLst/>
                <a:latin typeface="Times New Roman" panose="02020603050405020304" pitchFamily="18" charset="0"/>
                <a:ea typeface="Arial" panose="020B0604020202020204" pitchFamily="34" charset="0"/>
              </a:rPr>
              <a:t>They will stop you</a:t>
            </a:r>
            <a:r>
              <a:rPr lang="en-US" sz="1200" dirty="0">
                <a:effectLst/>
                <a:latin typeface="Times New Roman" panose="02020603050405020304" pitchFamily="18" charset="0"/>
                <a:ea typeface="Arial" panose="020B0604020202020204" pitchFamily="34" charset="0"/>
              </a:rPr>
              <a:t> (whether you are done or not) at 9 minutes 20 seconds.</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spcBef>
                <a:spcPts val="0"/>
              </a:spcBef>
              <a:spcAft>
                <a:spcPts val="0"/>
              </a:spcAft>
              <a:buFont typeface="Courier New" panose="02070309020205020404" pitchFamily="49" charset="0"/>
              <a:buChar char="o"/>
            </a:pPr>
            <a:r>
              <a:rPr lang="en-US" sz="1200" dirty="0">
                <a:effectLst/>
                <a:latin typeface="Times New Roman" panose="02020603050405020304" pitchFamily="18" charset="0"/>
                <a:ea typeface="Arial" panose="020B0604020202020204" pitchFamily="34" charset="0"/>
              </a:rPr>
              <a:t>Moderators will help you field questions based on any time that is remaining. If there is no time remaining, they will encourage people to ask you questions during the breaks/lunch.</a:t>
            </a:r>
            <a:endParaRPr lang="en-US" sz="1100" dirty="0">
              <a:effectLst/>
              <a:latin typeface="Arial" panose="020B0604020202020204" pitchFamily="34" charset="0"/>
              <a:ea typeface="Arial" panose="020B0604020202020204" pitchFamily="34" charset="0"/>
            </a:endParaRPr>
          </a:p>
          <a:p>
            <a:pPr eaLnBrk="1" hangingPunct="1">
              <a:spcBef>
                <a:spcPct val="0"/>
              </a:spcBef>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13</a:t>
            </a:fld>
            <a:endParaRPr lang="en-US"/>
          </a:p>
        </p:txBody>
      </p:sp>
    </p:spTree>
    <p:extLst>
      <p:ext uri="{BB962C8B-B14F-4D97-AF65-F5344CB8AC3E}">
        <p14:creationId xmlns:p14="http://schemas.microsoft.com/office/powerpoint/2010/main" val="97174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20</a:t>
            </a:fld>
            <a:endParaRPr lang="en-US"/>
          </a:p>
        </p:txBody>
      </p:sp>
    </p:spTree>
    <p:extLst>
      <p:ext uri="{BB962C8B-B14F-4D97-AF65-F5344CB8AC3E}">
        <p14:creationId xmlns:p14="http://schemas.microsoft.com/office/powerpoint/2010/main" val="1910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22</a:t>
            </a:fld>
            <a:endParaRPr lang="en-US"/>
          </a:p>
        </p:txBody>
      </p:sp>
    </p:spTree>
    <p:extLst>
      <p:ext uri="{BB962C8B-B14F-4D97-AF65-F5344CB8AC3E}">
        <p14:creationId xmlns:p14="http://schemas.microsoft.com/office/powerpoint/2010/main" val="2696289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089E055-FEAA-4BD4-BA8A-D66490A0233A}" type="slidenum">
              <a:rPr lang="en-US" smtClean="0"/>
              <a:pPr>
                <a:defRPr/>
              </a:pPr>
              <a:t>23</a:t>
            </a:fld>
            <a:endParaRPr lang="en-US"/>
          </a:p>
        </p:txBody>
      </p:sp>
    </p:spTree>
    <p:extLst>
      <p:ext uri="{BB962C8B-B14F-4D97-AF65-F5344CB8AC3E}">
        <p14:creationId xmlns:p14="http://schemas.microsoft.com/office/powerpoint/2010/main" val="1092845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hyperlink" Target="https://spacegrant.arizona.edu/about/logo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pacegrant.arizona.edu/students/symposium/archiv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spacegrant.arizona.edu/symposiu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sgsymposium.lpl.arizona.edu/abstract-rsvp-for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spacegrant.arizona.edu/students/degree-completion" TargetMode="External"/><Relationship Id="rId4" Type="http://schemas.openxmlformats.org/officeDocument/2006/relationships/hyperlink" Target="https://spacegrant.arizona.edu/symposium/student-presentation-submission-for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70719" y="623252"/>
            <a:ext cx="7772400" cy="1470025"/>
          </a:xfrm>
        </p:spPr>
        <p:txBody>
          <a:bodyPr/>
          <a:lstStyle/>
          <a:p>
            <a:pPr eaLnBrk="1" hangingPunct="1"/>
            <a:r>
              <a:rPr lang="en-US" b="1" dirty="0"/>
              <a:t>Preparing for a Successful Symposium Experience</a:t>
            </a:r>
          </a:p>
        </p:txBody>
      </p:sp>
      <p:sp>
        <p:nvSpPr>
          <p:cNvPr id="2051" name="Rectangle 3"/>
          <p:cNvSpPr>
            <a:spLocks noGrp="1" noChangeArrowheads="1"/>
          </p:cNvSpPr>
          <p:nvPr>
            <p:ph type="subTitle" idx="1"/>
          </p:nvPr>
        </p:nvSpPr>
        <p:spPr>
          <a:xfrm>
            <a:off x="304800" y="2401887"/>
            <a:ext cx="8504239" cy="2054225"/>
          </a:xfrm>
        </p:spPr>
        <p:txBody>
          <a:bodyPr/>
          <a:lstStyle/>
          <a:p>
            <a:pPr eaLnBrk="1" hangingPunct="1"/>
            <a:r>
              <a:rPr lang="en-US" dirty="0"/>
              <a:t>Arizona NASA Space Grant </a:t>
            </a:r>
          </a:p>
          <a:p>
            <a:pPr eaLnBrk="1" hangingPunct="1"/>
            <a:r>
              <a:rPr lang="en-US" dirty="0"/>
              <a:t>Statewide Student Research Symposium</a:t>
            </a:r>
          </a:p>
        </p:txBody>
      </p:sp>
      <p:pic>
        <p:nvPicPr>
          <p:cNvPr id="2053" name="Picture 5" descr="AZSGC_sunset"/>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54337" y="4589462"/>
            <a:ext cx="1154702" cy="1981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26" name="Picture 2" descr="NASA Insignia Color">
            <a:extLst>
              <a:ext uri="{FF2B5EF4-FFF2-40B4-BE49-F238E27FC236}">
                <a16:creationId xmlns:a16="http://schemas.microsoft.com/office/drawing/2014/main" id="{FBE771A4-A8B2-084F-9303-B12AF819F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4722"/>
            <a:ext cx="1714500" cy="18059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a:t>Abstract Tips</a:t>
            </a:r>
          </a:p>
        </p:txBody>
      </p:sp>
      <p:sp>
        <p:nvSpPr>
          <p:cNvPr id="9219" name="Rectangle 3"/>
          <p:cNvSpPr>
            <a:spLocks noGrp="1" noChangeArrowheads="1"/>
          </p:cNvSpPr>
          <p:nvPr>
            <p:ph type="body" idx="1"/>
          </p:nvPr>
        </p:nvSpPr>
        <p:spPr>
          <a:xfrm>
            <a:off x="468923" y="1131277"/>
            <a:ext cx="8229600" cy="5181600"/>
          </a:xfrm>
        </p:spPr>
        <p:txBody>
          <a:bodyPr/>
          <a:lstStyle/>
          <a:p>
            <a:pPr eaLnBrk="1" hangingPunct="1"/>
            <a:r>
              <a:rPr lang="en-US" sz="2400" dirty="0"/>
              <a:t>Next, summarize the methods and activities pursued to address the problem.</a:t>
            </a:r>
          </a:p>
          <a:p>
            <a:pPr eaLnBrk="1" hangingPunct="1"/>
            <a:r>
              <a:rPr lang="en-US" sz="2400" dirty="0"/>
              <a:t>Then, summarize your results and accomplishments.</a:t>
            </a:r>
          </a:p>
          <a:p>
            <a:pPr eaLnBrk="1" hangingPunct="1"/>
            <a:r>
              <a:rPr lang="en-US" sz="2400" dirty="0"/>
              <a:t>Finally, conclude with interpretations of those results and their significance. </a:t>
            </a:r>
          </a:p>
          <a:p>
            <a:pPr eaLnBrk="1" hangingPunct="1"/>
            <a:r>
              <a:rPr lang="en-US" sz="2400" dirty="0"/>
              <a:t>In the case of R&amp;D work, science education, or science writing, conclude with your interpretations of the potential utility and impact the product / activities / articles will have. </a:t>
            </a:r>
          </a:p>
        </p:txBody>
      </p:sp>
    </p:spTree>
    <p:extLst>
      <p:ext uri="{BB962C8B-B14F-4D97-AF65-F5344CB8AC3E}">
        <p14:creationId xmlns:p14="http://schemas.microsoft.com/office/powerpoint/2010/main" val="3997132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a:t>Ensuring Quality &amp; </a:t>
            </a:r>
            <a:br>
              <a:rPr lang="en-US" sz="4000" b="1" dirty="0"/>
            </a:br>
            <a:r>
              <a:rPr lang="en-US" sz="4000" b="1" dirty="0"/>
              <a:t>Professionalism</a:t>
            </a:r>
          </a:p>
        </p:txBody>
      </p:sp>
      <p:sp>
        <p:nvSpPr>
          <p:cNvPr id="7171" name="Content Placeholder 2"/>
          <p:cNvSpPr>
            <a:spLocks noGrp="1"/>
          </p:cNvSpPr>
          <p:nvPr>
            <p:ph idx="1"/>
          </p:nvPr>
        </p:nvSpPr>
        <p:spPr>
          <a:xfrm>
            <a:off x="457200" y="1874837"/>
            <a:ext cx="8229600" cy="4754563"/>
          </a:xfrm>
        </p:spPr>
        <p:txBody>
          <a:bodyPr/>
          <a:lstStyle/>
          <a:p>
            <a:r>
              <a:rPr lang="en-US" sz="2400" dirty="0"/>
              <a:t>Make sure your mentor reads and approves your abstract before it is submitted.</a:t>
            </a:r>
          </a:p>
          <a:p>
            <a:endParaRPr lang="en-US" sz="2400" dirty="0"/>
          </a:p>
          <a:p>
            <a:r>
              <a:rPr lang="en-US" sz="2400" dirty="0"/>
              <a:t>Do not submit your abstract late. </a:t>
            </a:r>
          </a:p>
          <a:p>
            <a:endParaRPr lang="en-US" sz="2400" dirty="0"/>
          </a:p>
          <a:p>
            <a:r>
              <a:rPr lang="en-US" sz="2400" dirty="0"/>
              <a:t>You may not change your abstract after the final submission online.</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295400" y="2209800"/>
            <a:ext cx="7162800" cy="2054225"/>
          </a:xfrm>
        </p:spPr>
        <p:txBody>
          <a:bodyPr/>
          <a:lstStyle/>
          <a:p>
            <a:pPr eaLnBrk="1" hangingPunct="1"/>
            <a:r>
              <a:rPr lang="en-US" dirty="0"/>
              <a:t>Now onto the Symposium PowerPoint Presentations…</a:t>
            </a:r>
          </a:p>
          <a:p>
            <a:pPr eaLnBrk="1" hangingPunct="1"/>
            <a:endParaRPr lang="en-US" dirty="0"/>
          </a:p>
          <a:p>
            <a:pPr eaLnBrk="1" hangingPunct="1"/>
            <a:r>
              <a:rPr lang="en-US" sz="2000" i="1" dirty="0"/>
              <a:t>Note: Some of this content may be applicable for ASCEND poster presentations as well. However, poster design tips and templates can be found at: https://spacegrant.arizona.edu/symposium/abstract-presentation-tips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3101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0026" y="723900"/>
            <a:ext cx="182980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152400"/>
            <a:ext cx="8229600" cy="762000"/>
          </a:xfrm>
        </p:spPr>
        <p:txBody>
          <a:bodyPr/>
          <a:lstStyle/>
          <a:p>
            <a:r>
              <a:rPr lang="en-US" sz="4000" b="1" dirty="0"/>
              <a:t>During your Symposium Presentation</a:t>
            </a:r>
          </a:p>
        </p:txBody>
      </p:sp>
      <p:sp>
        <p:nvSpPr>
          <p:cNvPr id="11268" name="Content Placeholder 5"/>
          <p:cNvSpPr>
            <a:spLocks noGrp="1"/>
          </p:cNvSpPr>
          <p:nvPr>
            <p:ph idx="1"/>
          </p:nvPr>
        </p:nvSpPr>
        <p:spPr>
          <a:xfrm>
            <a:off x="174171" y="1219200"/>
            <a:ext cx="8458200" cy="5486400"/>
          </a:xfrm>
        </p:spPr>
        <p:txBody>
          <a:bodyPr/>
          <a:lstStyle/>
          <a:p>
            <a:r>
              <a:rPr lang="en-US" sz="2200" b="1" dirty="0"/>
              <a:t>The Session Moderators</a:t>
            </a:r>
          </a:p>
          <a:p>
            <a:pPr lvl="1"/>
            <a:r>
              <a:rPr lang="en-US" sz="2200" dirty="0"/>
              <a:t>Open presentations for each session</a:t>
            </a:r>
          </a:p>
          <a:p>
            <a:pPr lvl="1"/>
            <a:r>
              <a:rPr lang="en-US" sz="2200" dirty="0"/>
              <a:t>Introduce speakers</a:t>
            </a:r>
          </a:p>
          <a:p>
            <a:pPr lvl="1"/>
            <a:r>
              <a:rPr lang="en-US" sz="2200" dirty="0"/>
              <a:t>Keep time</a:t>
            </a:r>
          </a:p>
          <a:p>
            <a:pPr lvl="1"/>
            <a:r>
              <a:rPr lang="en-US" sz="2200" dirty="0"/>
              <a:t>Field questions for you during Q&amp;A</a:t>
            </a:r>
          </a:p>
          <a:p>
            <a:pPr marL="457200" lvl="1" indent="0">
              <a:buNone/>
            </a:pPr>
            <a:endParaRPr lang="en-US" sz="2200" dirty="0"/>
          </a:p>
          <a:p>
            <a:r>
              <a:rPr lang="en-US" sz="2200" b="1" dirty="0"/>
              <a:t>The Presenter (You)</a:t>
            </a:r>
          </a:p>
          <a:p>
            <a:pPr lvl="1"/>
            <a:r>
              <a:rPr lang="en-US" sz="2200" dirty="0"/>
              <a:t>Attend the short plenary talk first thing Saturday morning to receive instructions for the day</a:t>
            </a:r>
          </a:p>
          <a:p>
            <a:pPr lvl="1"/>
            <a:r>
              <a:rPr lang="en-US" sz="2200" dirty="0"/>
              <a:t>Go to your session early &amp; introduce yourself</a:t>
            </a:r>
          </a:p>
          <a:p>
            <a:pPr lvl="1"/>
            <a:r>
              <a:rPr lang="en-US" sz="2200" dirty="0"/>
              <a:t>Sit near the front of the room when it’s close to your presentation time</a:t>
            </a:r>
          </a:p>
          <a:p>
            <a:pPr lvl="1"/>
            <a:r>
              <a:rPr lang="en-US" sz="2200" dirty="0"/>
              <a:t>Participate in the entire session and support other students throughout the Symposium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pPr eaLnBrk="1" hangingPunct="1"/>
            <a:r>
              <a:rPr lang="en-US" sz="4000" b="1" dirty="0"/>
              <a:t>Presentation Tips</a:t>
            </a:r>
          </a:p>
        </p:txBody>
      </p:sp>
      <p:sp>
        <p:nvSpPr>
          <p:cNvPr id="12291" name="Rectangle 3"/>
          <p:cNvSpPr>
            <a:spLocks noGrp="1" noChangeArrowheads="1"/>
          </p:cNvSpPr>
          <p:nvPr>
            <p:ph type="body" idx="1"/>
          </p:nvPr>
        </p:nvSpPr>
        <p:spPr>
          <a:xfrm>
            <a:off x="457200" y="990600"/>
            <a:ext cx="8458200" cy="4648200"/>
          </a:xfrm>
        </p:spPr>
        <p:txBody>
          <a:bodyPr/>
          <a:lstStyle/>
          <a:p>
            <a:pPr eaLnBrk="1" hangingPunct="1"/>
            <a:r>
              <a:rPr lang="en-US" sz="2400" dirty="0"/>
              <a:t>All presentations must be in PowerPoint format.</a:t>
            </a:r>
          </a:p>
          <a:p>
            <a:pPr eaLnBrk="1" hangingPunct="1"/>
            <a:r>
              <a:rPr lang="en-US" sz="2400" dirty="0"/>
              <a:t>Note that there will be no audio in the presentation rooms for videos, special slide features, etc.</a:t>
            </a:r>
          </a:p>
          <a:p>
            <a:pPr eaLnBrk="1" hangingPunct="1"/>
            <a:r>
              <a:rPr lang="en-US" sz="2400" dirty="0"/>
              <a:t>Do not submit your presentation late and be sure it is complete. You cannot change your presentation after it is submitted.  </a:t>
            </a:r>
          </a:p>
          <a:p>
            <a:pPr eaLnBrk="1" hangingPunct="1"/>
            <a:r>
              <a:rPr lang="en-US" sz="2400" dirty="0"/>
              <a:t>Individual presenters receive a 10-minute presentation slot broken down as ~7 minutes to present,1-2 minutes for Q&amp;A, and 1-minute to switch to the next presenter.</a:t>
            </a:r>
          </a:p>
          <a:p>
            <a:pPr eaLnBrk="1" hangingPunct="1"/>
            <a:endParaRPr lang="en-US" sz="2400" dirty="0"/>
          </a:p>
        </p:txBody>
      </p:sp>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16"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a:t>Presentation: Core Content</a:t>
            </a:r>
          </a:p>
        </p:txBody>
      </p:sp>
      <p:sp>
        <p:nvSpPr>
          <p:cNvPr id="13315" name="Rectangle 3"/>
          <p:cNvSpPr>
            <a:spLocks noGrp="1" noChangeArrowheads="1"/>
          </p:cNvSpPr>
          <p:nvPr>
            <p:ph type="body" idx="1"/>
          </p:nvPr>
        </p:nvSpPr>
        <p:spPr>
          <a:xfrm>
            <a:off x="469235" y="1291949"/>
            <a:ext cx="8229600" cy="4525963"/>
          </a:xfrm>
        </p:spPr>
        <p:txBody>
          <a:bodyPr/>
          <a:lstStyle/>
          <a:p>
            <a:pPr eaLnBrk="1" hangingPunct="1"/>
            <a:r>
              <a:rPr lang="en-US" sz="2600" dirty="0"/>
              <a:t>The core of your presentation will flow through </a:t>
            </a:r>
          </a:p>
          <a:p>
            <a:pPr lvl="1" eaLnBrk="1" hangingPunct="1"/>
            <a:r>
              <a:rPr lang="en-US" sz="2600" dirty="0"/>
              <a:t>Statement of the problem; </a:t>
            </a:r>
          </a:p>
          <a:p>
            <a:pPr lvl="1" eaLnBrk="1" hangingPunct="1"/>
            <a:r>
              <a:rPr lang="en-US" sz="2600" dirty="0"/>
              <a:t>Objectives; </a:t>
            </a:r>
          </a:p>
          <a:p>
            <a:pPr lvl="1" eaLnBrk="1" hangingPunct="1"/>
            <a:r>
              <a:rPr lang="en-US" sz="2600" dirty="0"/>
              <a:t>Methods / activities / analysis techniques;</a:t>
            </a:r>
          </a:p>
          <a:p>
            <a:pPr lvl="1" eaLnBrk="1" hangingPunct="1"/>
            <a:r>
              <a:rPr lang="en-US" sz="2600" dirty="0"/>
              <a:t>Results; and </a:t>
            </a:r>
          </a:p>
          <a:p>
            <a:pPr lvl="1" eaLnBrk="1" hangingPunct="1"/>
            <a:r>
              <a:rPr lang="en-US" sz="2600" dirty="0"/>
              <a:t>Interpretations of the results and their significance / use / impact.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a:t>Opening Slide</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2800" dirty="0"/>
              <a:t>Most presentations use the title slide to state the </a:t>
            </a:r>
          </a:p>
          <a:p>
            <a:pPr lvl="1" eaLnBrk="1" hangingPunct="1">
              <a:lnSpc>
                <a:spcPct val="80000"/>
              </a:lnSpc>
            </a:pPr>
            <a:r>
              <a:rPr lang="en-US" dirty="0"/>
              <a:t>Title of presentation</a:t>
            </a:r>
          </a:p>
          <a:p>
            <a:pPr lvl="1" eaLnBrk="1" hangingPunct="1">
              <a:lnSpc>
                <a:spcPct val="80000"/>
              </a:lnSpc>
            </a:pPr>
            <a:r>
              <a:rPr lang="en-US" dirty="0"/>
              <a:t>Your name</a:t>
            </a:r>
          </a:p>
          <a:p>
            <a:pPr lvl="1" eaLnBrk="1" hangingPunct="1">
              <a:lnSpc>
                <a:spcPct val="80000"/>
              </a:lnSpc>
            </a:pPr>
            <a:r>
              <a:rPr lang="en-US" dirty="0"/>
              <a:t>Your mentor's name / school or industry affiliation, and people who worked with you directly</a:t>
            </a:r>
          </a:p>
          <a:p>
            <a:pPr lvl="1" eaLnBrk="1" hangingPunct="1">
              <a:lnSpc>
                <a:spcPct val="80000"/>
              </a:lnSpc>
            </a:pPr>
            <a:r>
              <a:rPr lang="en-US" dirty="0"/>
              <a:t>Name and place of the symposium</a:t>
            </a:r>
          </a:p>
          <a:p>
            <a:pPr lvl="1" eaLnBrk="1" hangingPunct="1">
              <a:lnSpc>
                <a:spcPct val="80000"/>
              </a:lnSpc>
            </a:pPr>
            <a:r>
              <a:rPr lang="en-US" dirty="0"/>
              <a:t>Date of the symposium</a:t>
            </a:r>
          </a:p>
        </p:txBody>
      </p:sp>
      <p:pic>
        <p:nvPicPr>
          <p:cNvPr id="4" name="Picture 4" descr="ua_logo_lg">
            <a:extLst>
              <a:ext uri="{FF2B5EF4-FFF2-40B4-BE49-F238E27FC236}">
                <a16:creationId xmlns:a16="http://schemas.microsoft.com/office/drawing/2014/main" id="{6A99EC7A-38A8-C748-8B48-370B933EF2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13626"/>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nasa-logo">
            <a:extLst>
              <a:ext uri="{FF2B5EF4-FFF2-40B4-BE49-F238E27FC236}">
                <a16:creationId xmlns:a16="http://schemas.microsoft.com/office/drawing/2014/main" id="{7084C4E3-3AA1-3645-9A40-994D5B7A55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1422" y="5602287"/>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a:extLst>
              <a:ext uri="{FF2B5EF4-FFF2-40B4-BE49-F238E27FC236}">
                <a16:creationId xmlns:a16="http://schemas.microsoft.com/office/drawing/2014/main" id="{55AFDFC8-A27D-EB4C-817F-5F416A27AC2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29600" y="5486400"/>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Logos &amp; Attribution</a:t>
            </a:r>
            <a:endParaRPr lang="en-US" dirty="0"/>
          </a:p>
        </p:txBody>
      </p:sp>
      <p:sp>
        <p:nvSpPr>
          <p:cNvPr id="3" name="Content Placeholder 2"/>
          <p:cNvSpPr>
            <a:spLocks noGrp="1"/>
          </p:cNvSpPr>
          <p:nvPr>
            <p:ph idx="1"/>
          </p:nvPr>
        </p:nvSpPr>
        <p:spPr/>
        <p:txBody>
          <a:bodyPr/>
          <a:lstStyle/>
          <a:p>
            <a:r>
              <a:rPr lang="en-US" sz="2800" dirty="0"/>
              <a:t>Somewhere on the edges of the title slide put logos of organizations </a:t>
            </a:r>
            <a:r>
              <a:rPr lang="en-US" sz="2800" i="1" dirty="0"/>
              <a:t>key</a:t>
            </a:r>
            <a:r>
              <a:rPr lang="en-US" sz="2800" dirty="0"/>
              <a:t> to the research (the department, NASA, etc.). </a:t>
            </a:r>
          </a:p>
          <a:p>
            <a:r>
              <a:rPr lang="en-US" sz="2800" dirty="0"/>
              <a:t>If Space Grant is the primary sponsor / funding you to perform this research, place the Space Grant logo in the bottom corner of </a:t>
            </a:r>
            <a:r>
              <a:rPr lang="en-US" sz="2800" i="1" dirty="0"/>
              <a:t>all</a:t>
            </a:r>
            <a:r>
              <a:rPr lang="en-US" sz="2800" dirty="0"/>
              <a:t> subsequent slides.</a:t>
            </a:r>
          </a:p>
          <a:p>
            <a:r>
              <a:rPr lang="en-US" sz="2800" b="1" dirty="0"/>
              <a:t>Find Logos Here:</a:t>
            </a:r>
            <a:endParaRPr lang="en-US" sz="2800" b="1" dirty="0">
              <a:hlinkClick r:id="rId2">
                <a:extLst>
                  <a:ext uri="{A12FA001-AC4F-418D-AE19-62706E023703}">
                    <ahyp:hlinkClr xmlns:ahyp="http://schemas.microsoft.com/office/drawing/2018/hyperlinkcolor" val="tx"/>
                  </a:ext>
                </a:extLst>
              </a:hlinkClick>
            </a:endParaRPr>
          </a:p>
          <a:p>
            <a:pPr marL="0" indent="0">
              <a:buNone/>
            </a:pPr>
            <a:r>
              <a:rPr lang="en-US" sz="2800" u="sng" dirty="0">
                <a:hlinkClick r:id="rId2">
                  <a:extLst>
                    <a:ext uri="{A12FA001-AC4F-418D-AE19-62706E023703}">
                      <ahyp:hlinkClr xmlns:ahyp="http://schemas.microsoft.com/office/drawing/2018/hyperlinkcolor" val="tx"/>
                    </a:ext>
                  </a:extLst>
                </a:hlinkClick>
              </a:rPr>
              <a:t>https://spacegrant.arizona.edu/about/logos</a:t>
            </a:r>
            <a:r>
              <a:rPr lang="en-US" sz="2800" u="sng" dirty="0"/>
              <a:t>   </a:t>
            </a:r>
          </a:p>
          <a:p>
            <a:endParaRPr lang="en-US" sz="2800" dirty="0"/>
          </a:p>
          <a:p>
            <a:endParaRPr lang="en-US" sz="2800" dirty="0"/>
          </a:p>
          <a:p>
            <a:endParaRPr lang="en-US" sz="2800" dirty="0"/>
          </a:p>
        </p:txBody>
      </p:sp>
    </p:spTree>
    <p:extLst>
      <p:ext uri="{BB962C8B-B14F-4D97-AF65-F5344CB8AC3E}">
        <p14:creationId xmlns:p14="http://schemas.microsoft.com/office/powerpoint/2010/main" val="3894416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a:t>Effectively Communicating</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sz="2800" dirty="0"/>
              <a:t>Know your audience. Though scientifically aware, some of your audience may not be versed in the technical terms of your specific topic or discipline. </a:t>
            </a:r>
          </a:p>
          <a:p>
            <a:pPr lvl="1" eaLnBrk="1" hangingPunct="1">
              <a:lnSpc>
                <a:spcPct val="90000"/>
              </a:lnSpc>
              <a:defRPr/>
            </a:pPr>
            <a:r>
              <a:rPr lang="en-US" sz="2400" dirty="0"/>
              <a:t>Audience may include interns, mentors, but also family and friends.</a:t>
            </a:r>
          </a:p>
          <a:p>
            <a:pPr lvl="1" eaLnBrk="1" hangingPunct="1">
              <a:lnSpc>
                <a:spcPct val="90000"/>
              </a:lnSpc>
              <a:defRPr/>
            </a:pPr>
            <a:r>
              <a:rPr lang="en-US" sz="2400" dirty="0"/>
              <a:t>Avoid jargon</a:t>
            </a:r>
          </a:p>
          <a:p>
            <a:pPr lvl="1" eaLnBrk="1" hangingPunct="1">
              <a:lnSpc>
                <a:spcPct val="90000"/>
              </a:lnSpc>
              <a:defRPr/>
            </a:pPr>
            <a:r>
              <a:rPr lang="en-US" sz="2400" dirty="0"/>
              <a:t>Define technical terms</a:t>
            </a:r>
          </a:p>
          <a:p>
            <a:pPr lvl="1" eaLnBrk="1" hangingPunct="1">
              <a:lnSpc>
                <a:spcPct val="90000"/>
              </a:lnSpc>
              <a:defRPr/>
            </a:pPr>
            <a:r>
              <a:rPr lang="en-US" sz="2400" dirty="0"/>
              <a:t>Spell out acronyms</a:t>
            </a:r>
          </a:p>
          <a:p>
            <a:pPr lvl="1" eaLnBrk="1" hangingPunct="1">
              <a:lnSpc>
                <a:spcPct val="90000"/>
              </a:lnSpc>
              <a:defRPr/>
            </a:pPr>
            <a:endParaRPr lang="en-US" sz="2400" dirty="0"/>
          </a:p>
          <a:p>
            <a:pPr marL="0" indent="0">
              <a:buFontTx/>
              <a:buNone/>
              <a:defRPr/>
            </a:pPr>
            <a:endParaRPr lang="en-US" sz="2800"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973909"/>
            <a:ext cx="2400299" cy="1772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4191000"/>
            <a:ext cx="2209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4724400" y="3733800"/>
            <a:ext cx="32004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Be Careful Of…</a:t>
            </a:r>
          </a:p>
        </p:txBody>
      </p:sp>
      <p:sp>
        <p:nvSpPr>
          <p:cNvPr id="3" name="Content Placeholder 2"/>
          <p:cNvSpPr>
            <a:spLocks noGrp="1"/>
          </p:cNvSpPr>
          <p:nvPr>
            <p:ph idx="1"/>
          </p:nvPr>
        </p:nvSpPr>
        <p:spPr>
          <a:ln>
            <a:noFill/>
          </a:ln>
        </p:spPr>
        <p:txBody>
          <a:bodyPr/>
          <a:lstStyle/>
          <a:p>
            <a:r>
              <a:rPr lang="en-US" dirty="0"/>
              <a:t>Background Colors</a:t>
            </a:r>
          </a:p>
          <a:p>
            <a:pPr lvl="1"/>
            <a:r>
              <a:rPr lang="en-US" dirty="0"/>
              <a:t>Choose simple backgrounds (white with black text or dark blue with white text).</a:t>
            </a:r>
          </a:p>
          <a:p>
            <a:r>
              <a:rPr lang="en-US" dirty="0"/>
              <a:t>Text colors: </a:t>
            </a:r>
            <a:r>
              <a:rPr lang="en-US" dirty="0">
                <a:solidFill>
                  <a:srgbClr val="FF0000"/>
                </a:solidFill>
              </a:rPr>
              <a:t>Do </a:t>
            </a:r>
            <a:r>
              <a:rPr lang="en-US" dirty="0"/>
              <a:t>not</a:t>
            </a:r>
            <a:r>
              <a:rPr lang="en-US" dirty="0">
                <a:solidFill>
                  <a:srgbClr val="FF0000"/>
                </a:solidFill>
              </a:rPr>
              <a:t> use red</a:t>
            </a:r>
            <a:r>
              <a:rPr lang="en-US" dirty="0"/>
              <a:t>.</a:t>
            </a:r>
            <a:r>
              <a:rPr lang="en-US" dirty="0">
                <a:solidFill>
                  <a:srgbClr val="777777"/>
                </a:solidFill>
              </a:rPr>
              <a:t> Light text on light background</a:t>
            </a:r>
            <a:r>
              <a:rPr lang="en-US" dirty="0"/>
              <a:t> and dark text on dark background should be avoided.</a:t>
            </a:r>
          </a:p>
          <a:p>
            <a:r>
              <a:rPr lang="en-US" dirty="0"/>
              <a:t>Animations.</a:t>
            </a:r>
          </a:p>
          <a:p>
            <a:endParaRPr lang="en-US" dirty="0"/>
          </a:p>
          <a:p>
            <a:endParaRPr lang="en-US" dirty="0"/>
          </a:p>
          <a:p>
            <a:endParaRPr lang="en-US" dirty="0"/>
          </a:p>
        </p:txBody>
      </p:sp>
      <p:sp>
        <p:nvSpPr>
          <p:cNvPr id="6" name="TextBox 5"/>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7"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327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64615-1D49-6E6D-1A19-05C8D81EF923}"/>
            </a:ext>
          </a:extLst>
        </p:cNvPr>
        <p:cNvGrpSpPr/>
        <p:nvPr/>
      </p:nvGrpSpPr>
      <p:grpSpPr>
        <a:xfrm>
          <a:off x="0" y="0"/>
          <a:ext cx="0" cy="0"/>
          <a:chOff x="0" y="0"/>
          <a:chExt cx="0" cy="0"/>
        </a:xfrm>
      </p:grpSpPr>
      <p:sp>
        <p:nvSpPr>
          <p:cNvPr id="4098" name="Title 1">
            <a:extLst>
              <a:ext uri="{FF2B5EF4-FFF2-40B4-BE49-F238E27FC236}">
                <a16:creationId xmlns:a16="http://schemas.microsoft.com/office/drawing/2014/main" id="{E2FA6399-11F1-2BF4-39C4-12D9508A3C1E}"/>
              </a:ext>
            </a:extLst>
          </p:cNvPr>
          <p:cNvSpPr>
            <a:spLocks noGrp="1"/>
          </p:cNvSpPr>
          <p:nvPr>
            <p:ph type="title"/>
          </p:nvPr>
        </p:nvSpPr>
        <p:spPr>
          <a:xfrm>
            <a:off x="451884" y="381000"/>
            <a:ext cx="8229600" cy="1143000"/>
          </a:xfrm>
        </p:spPr>
        <p:txBody>
          <a:bodyPr/>
          <a:lstStyle/>
          <a:p>
            <a:r>
              <a:rPr lang="en-US" sz="4000" b="1" dirty="0"/>
              <a:t>Symposium 2026</a:t>
            </a:r>
            <a:endParaRPr lang="en-US" sz="2400" b="1" dirty="0"/>
          </a:p>
        </p:txBody>
      </p:sp>
      <p:sp>
        <p:nvSpPr>
          <p:cNvPr id="4099" name="Content Placeholder 2">
            <a:extLst>
              <a:ext uri="{FF2B5EF4-FFF2-40B4-BE49-F238E27FC236}">
                <a16:creationId xmlns:a16="http://schemas.microsoft.com/office/drawing/2014/main" id="{44A004E1-16E5-E3BB-547B-DB64DBA9ACAF}"/>
              </a:ext>
            </a:extLst>
          </p:cNvPr>
          <p:cNvSpPr>
            <a:spLocks noGrp="1"/>
          </p:cNvSpPr>
          <p:nvPr>
            <p:ph idx="1"/>
          </p:nvPr>
        </p:nvSpPr>
        <p:spPr>
          <a:xfrm>
            <a:off x="451884" y="1828800"/>
            <a:ext cx="8229600" cy="3962400"/>
          </a:xfrm>
        </p:spPr>
        <p:txBody>
          <a:bodyPr/>
          <a:lstStyle/>
          <a:p>
            <a:r>
              <a:rPr lang="en-US" sz="2200" dirty="0"/>
              <a:t>Held at Arizona State University (ASU) Space Grant</a:t>
            </a:r>
          </a:p>
          <a:p>
            <a:pPr marL="0" indent="0">
              <a:buNone/>
            </a:pPr>
            <a:endParaRPr lang="en-US" sz="2200" dirty="0"/>
          </a:p>
          <a:p>
            <a:r>
              <a:rPr lang="en-US" sz="2200" dirty="0"/>
              <a:t>April 17-18, 2026</a:t>
            </a:r>
          </a:p>
          <a:p>
            <a:pPr marL="0" indent="0">
              <a:buNone/>
            </a:pPr>
            <a:endParaRPr lang="en-US" sz="2200" dirty="0"/>
          </a:p>
          <a:p>
            <a:r>
              <a:rPr lang="en-US" sz="2200" dirty="0"/>
              <a:t>Friday events: ASU School of Earth and Space Exploration</a:t>
            </a:r>
          </a:p>
          <a:p>
            <a:pPr lvl="1"/>
            <a:r>
              <a:rPr lang="en-US" sz="2200" dirty="0"/>
              <a:t>Keynote Speaker, Graduating Senior Ceremony, Networking</a:t>
            </a:r>
          </a:p>
          <a:p>
            <a:pPr marL="0" indent="0">
              <a:buNone/>
            </a:pPr>
            <a:endParaRPr lang="en-US" sz="2200" dirty="0"/>
          </a:p>
          <a:p>
            <a:r>
              <a:rPr lang="en-US" sz="2200" dirty="0"/>
              <a:t>Saturday events: </a:t>
            </a:r>
            <a:r>
              <a:rPr lang="en-US" sz="2200" dirty="0" err="1"/>
              <a:t>SkySong</a:t>
            </a:r>
            <a:r>
              <a:rPr lang="en-US" sz="2200" dirty="0"/>
              <a:t> ASU Scottsdale Innovation Center</a:t>
            </a:r>
          </a:p>
          <a:p>
            <a:pPr lvl="1"/>
            <a:r>
              <a:rPr lang="en-US" sz="2200" dirty="0"/>
              <a:t>Student PowerPoint &amp; Poster presentations all day</a:t>
            </a:r>
          </a:p>
          <a:p>
            <a:pPr marL="0" indent="0">
              <a:buNone/>
            </a:pPr>
            <a:endParaRPr lang="en-US" sz="2000" dirty="0"/>
          </a:p>
        </p:txBody>
      </p:sp>
    </p:spTree>
    <p:extLst>
      <p:ext uri="{BB962C8B-B14F-4D97-AF65-F5344CB8AC3E}">
        <p14:creationId xmlns:p14="http://schemas.microsoft.com/office/powerpoint/2010/main" val="921311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a:t>Which Font &amp; What Size?</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a:t>Sans Serif Fonts </a:t>
            </a:r>
          </a:p>
          <a:p>
            <a:pPr eaLnBrk="1" hangingPunct="1"/>
            <a:r>
              <a:rPr lang="en-US" sz="2800" dirty="0"/>
              <a:t>These include, among many others, Arial and Tahoma.</a:t>
            </a:r>
          </a:p>
          <a:p>
            <a:pPr eaLnBrk="1" hangingPunct="1"/>
            <a:r>
              <a:rPr lang="en-US" sz="2800" dirty="0"/>
              <a:t>Generally, slide titles should be larger (e.g. 40pt), while bullet points can be smaller (32 or 28pt.)</a:t>
            </a:r>
            <a:r>
              <a:rPr lang="en-US" sz="2400" dirty="0"/>
              <a:t> </a:t>
            </a:r>
          </a:p>
          <a:p>
            <a:pPr eaLnBrk="1" hangingPunct="1"/>
            <a:endParaRPr lang="en-US" sz="2800" dirty="0"/>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85119"/>
            <a:ext cx="2175701" cy="2296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3146393" cy="213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sz="2800" dirty="0"/>
              <a:t>Images are excellent, particularly if they aid comprehension. </a:t>
            </a:r>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marL="0" indent="0" eaLnBrk="1" hangingPunct="1">
              <a:buNone/>
            </a:pPr>
            <a:endParaRPr lang="en-US" sz="2800" dirty="0"/>
          </a:p>
          <a:p>
            <a:pPr eaLnBrk="1" hangingPunct="1"/>
            <a:r>
              <a:rPr lang="en-US" sz="2800" b="1" dirty="0"/>
              <a:t>Note</a:t>
            </a:r>
            <a:r>
              <a:rPr lang="en-US" sz="2800" dirty="0"/>
              <a:t>: It is very important that you credit the source of the image on your slide (usually in smaller font below the image). PowerPoints remain accessible to the public on the Space Grant website. </a:t>
            </a:r>
          </a:p>
        </p:txBody>
      </p:sp>
      <p:sp>
        <p:nvSpPr>
          <p:cNvPr id="23556" name="TextBox 1"/>
          <p:cNvSpPr txBox="1">
            <a:spLocks noChangeArrowheads="1"/>
          </p:cNvSpPr>
          <p:nvPr/>
        </p:nvSpPr>
        <p:spPr bwMode="auto">
          <a:xfrm>
            <a:off x="3352800" y="3505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158" y="1905000"/>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Closing Slide(s) </a:t>
            </a:r>
          </a:p>
        </p:txBody>
      </p:sp>
      <p:sp>
        <p:nvSpPr>
          <p:cNvPr id="20483" name="Rectangle 3"/>
          <p:cNvSpPr>
            <a:spLocks noGrp="1" noChangeArrowheads="1"/>
          </p:cNvSpPr>
          <p:nvPr>
            <p:ph type="body" idx="1"/>
          </p:nvPr>
        </p:nvSpPr>
        <p:spPr>
          <a:xfrm>
            <a:off x="228600" y="1112837"/>
            <a:ext cx="8610600" cy="5287963"/>
          </a:xfrm>
        </p:spPr>
        <p:txBody>
          <a:bodyPr/>
          <a:lstStyle/>
          <a:p>
            <a:pPr eaLnBrk="1" hangingPunct="1">
              <a:lnSpc>
                <a:spcPct val="90000"/>
              </a:lnSpc>
            </a:pPr>
            <a:r>
              <a:rPr lang="en-US" sz="2800" dirty="0"/>
              <a:t>Conclusions: generally on the second to last slide </a:t>
            </a:r>
          </a:p>
          <a:p>
            <a:pPr lvl="1" eaLnBrk="1" hangingPunct="1">
              <a:lnSpc>
                <a:spcPct val="90000"/>
              </a:lnSpc>
            </a:pPr>
            <a:r>
              <a:rPr lang="en-US" sz="2400" dirty="0"/>
              <a:t>Discuss interpretations and give some insight of future directions. </a:t>
            </a:r>
          </a:p>
          <a:p>
            <a:pPr marL="457200" lvl="1" indent="0" eaLnBrk="1" hangingPunct="1">
              <a:lnSpc>
                <a:spcPct val="90000"/>
              </a:lnSpc>
              <a:buNone/>
            </a:pPr>
            <a:endParaRPr lang="en-US" sz="2800" dirty="0"/>
          </a:p>
          <a:p>
            <a:pPr eaLnBrk="1" hangingPunct="1">
              <a:lnSpc>
                <a:spcPct val="90000"/>
              </a:lnSpc>
            </a:pPr>
            <a:r>
              <a:rPr lang="en-US" sz="2800" dirty="0"/>
              <a:t>Then, end with a more detailed acknowledgements slide. </a:t>
            </a:r>
          </a:p>
          <a:p>
            <a:pPr lvl="1" eaLnBrk="1" hangingPunct="1">
              <a:lnSpc>
                <a:spcPct val="90000"/>
              </a:lnSpc>
            </a:pPr>
            <a:r>
              <a:rPr lang="en-US" sz="2400" dirty="0"/>
              <a:t>Remember your mentor, any graduate students, the funding agency, the Department, the name of the grant, etc. have all helped you get to this point.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a:t>Last Slide</a:t>
            </a:r>
          </a:p>
        </p:txBody>
      </p:sp>
      <p:sp>
        <p:nvSpPr>
          <p:cNvPr id="20483" name="Rectangle 3"/>
          <p:cNvSpPr>
            <a:spLocks noGrp="1" noChangeArrowheads="1"/>
          </p:cNvSpPr>
          <p:nvPr>
            <p:ph type="body" idx="1"/>
          </p:nvPr>
        </p:nvSpPr>
        <p:spPr>
          <a:xfrm>
            <a:off x="457200" y="1265237"/>
            <a:ext cx="8229600" cy="5287963"/>
          </a:xfrm>
        </p:spPr>
        <p:txBody>
          <a:bodyPr/>
          <a:lstStyle/>
          <a:p>
            <a:pPr eaLnBrk="1" hangingPunct="1">
              <a:lnSpc>
                <a:spcPct val="90000"/>
              </a:lnSpc>
            </a:pPr>
            <a:r>
              <a:rPr lang="en-US" sz="2800" dirty="0"/>
              <a:t>Your final slide should simply say “Thank You” and may include your contact information. This is important to indicate your presentation is complete.</a:t>
            </a:r>
          </a:p>
          <a:p>
            <a:pPr eaLnBrk="1" hangingPunct="1">
              <a:lnSpc>
                <a:spcPct val="90000"/>
              </a:lnSpc>
            </a:pPr>
            <a:endParaRPr lang="en-US" sz="2800" dirty="0"/>
          </a:p>
          <a:p>
            <a:pPr eaLnBrk="1" hangingPunct="1">
              <a:lnSpc>
                <a:spcPct val="90000"/>
              </a:lnSpc>
            </a:pPr>
            <a:r>
              <a:rPr lang="en-US" sz="2800" dirty="0"/>
              <a:t>Do not end with a slide reading “Questions?”. You may not have time for questions depending on the length of your presentation. The session moderator will determine this.</a:t>
            </a:r>
          </a:p>
          <a:p>
            <a:pPr lvl="1" eaLnBrk="1" hangingPunct="1">
              <a:lnSpc>
                <a:spcPct val="90000"/>
              </a:lnSpc>
            </a:pPr>
            <a:r>
              <a:rPr lang="en-US" sz="2400" dirty="0"/>
              <a:t>Upon completion of your presentation, the Session Moderator will stand up and announce next steps.</a:t>
            </a:r>
          </a:p>
        </p:txBody>
      </p:sp>
    </p:spTree>
    <p:extLst>
      <p:ext uri="{BB962C8B-B14F-4D97-AF65-F5344CB8AC3E}">
        <p14:creationId xmlns:p14="http://schemas.microsoft.com/office/powerpoint/2010/main" val="3640130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a:t>How Do I Field Questions?</a:t>
            </a:r>
          </a:p>
        </p:txBody>
      </p:sp>
      <p:sp>
        <p:nvSpPr>
          <p:cNvPr id="21507" name="Content Placeholder 2"/>
          <p:cNvSpPr>
            <a:spLocks noGrp="1"/>
          </p:cNvSpPr>
          <p:nvPr>
            <p:ph idx="1"/>
          </p:nvPr>
        </p:nvSpPr>
        <p:spPr>
          <a:xfrm>
            <a:off x="457200" y="1722437"/>
            <a:ext cx="8534400" cy="4525963"/>
          </a:xfrm>
        </p:spPr>
        <p:txBody>
          <a:bodyPr/>
          <a:lstStyle/>
          <a:p>
            <a:pPr marL="0" indent="0" eaLnBrk="1" hangingPunct="1">
              <a:lnSpc>
                <a:spcPct val="90000"/>
              </a:lnSpc>
              <a:buNone/>
            </a:pPr>
            <a:r>
              <a:rPr lang="en-US" sz="2800" dirty="0"/>
              <a:t>The moderators in each room will </a:t>
            </a:r>
          </a:p>
          <a:p>
            <a:pPr eaLnBrk="1" hangingPunct="1">
              <a:lnSpc>
                <a:spcPct val="90000"/>
              </a:lnSpc>
            </a:pPr>
            <a:r>
              <a:rPr lang="en-US" sz="2800" dirty="0"/>
              <a:t>Ask the audience for questions if there is remaining time</a:t>
            </a:r>
          </a:p>
          <a:p>
            <a:pPr eaLnBrk="1" hangingPunct="1">
              <a:lnSpc>
                <a:spcPct val="90000"/>
              </a:lnSpc>
            </a:pPr>
            <a:r>
              <a:rPr lang="en-US" sz="2800" dirty="0"/>
              <a:t>Help field the questions so that you don’t have to scramble to find who asked a question first</a:t>
            </a:r>
          </a:p>
          <a:p>
            <a:pPr eaLnBrk="1" hangingPunct="1">
              <a:lnSpc>
                <a:spcPct val="90000"/>
              </a:lnSpc>
            </a:pPr>
            <a:r>
              <a:rPr lang="en-US" sz="2800" dirty="0"/>
              <a:t>Note: do not close your PowerPoint because you may need it to refer to a slide during Q&amp;A</a:t>
            </a:r>
          </a:p>
          <a:p>
            <a:pPr lvl="1" eaLnBrk="1" hangingPunct="1">
              <a:lnSpc>
                <a:spcPct val="90000"/>
              </a:lnSpc>
            </a:pPr>
            <a:r>
              <a:rPr lang="en-US" sz="2400" dirty="0"/>
              <a:t>You may want to add slide numbers to aid audience in asking question on slide…</a:t>
            </a:r>
            <a:br>
              <a:rPr lang="en-US" sz="2400" dirty="0"/>
            </a:br>
            <a:endParaRPr lang="en-US" sz="2400" b="1" dirty="0">
              <a:solidFill>
                <a:srgbClr val="0070C0"/>
              </a:solidFill>
            </a:endParaRP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a:t>Strong Beginning, Strong Finish</a:t>
            </a:r>
          </a:p>
        </p:txBody>
      </p:sp>
      <p:sp>
        <p:nvSpPr>
          <p:cNvPr id="41987" name="Rectangle 3"/>
          <p:cNvSpPr>
            <a:spLocks noGrp="1" noChangeArrowheads="1"/>
          </p:cNvSpPr>
          <p:nvPr>
            <p:ph type="body" idx="1"/>
          </p:nvPr>
        </p:nvSpPr>
        <p:spPr/>
        <p:txBody>
          <a:bodyPr/>
          <a:lstStyle/>
          <a:p>
            <a:pPr eaLnBrk="1" hangingPunct="1"/>
            <a:r>
              <a:rPr lang="en-US" sz="2800" dirty="0"/>
              <a:t>Memorization rarely if ever helps a presentation. </a:t>
            </a:r>
          </a:p>
          <a:p>
            <a:pPr eaLnBrk="1" hangingPunct="1"/>
            <a:r>
              <a:rPr lang="en-US" sz="2800" dirty="0"/>
              <a:t>However, having a strong beginning and strong finish can make a world of difference. </a:t>
            </a:r>
          </a:p>
          <a:p>
            <a:pPr eaLnBrk="1" hangingPunct="1"/>
            <a:r>
              <a:rPr lang="en-US" sz="2800" dirty="0"/>
              <a:t>These get you rolling, reduce nerves because you are rolling, and help you gracefully off the stage!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a:t>Transition Tips </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a:t>Memorize your introduction and conclusion and identify the transitions you want </a:t>
            </a:r>
            <a:r>
              <a:rPr lang="en-US" sz="2800" i="1" dirty="0"/>
              <a:t>between </a:t>
            </a:r>
            <a:r>
              <a:rPr lang="en-US" sz="2800" dirty="0"/>
              <a:t>slides. </a:t>
            </a:r>
          </a:p>
          <a:p>
            <a:pPr eaLnBrk="1" hangingPunct="1">
              <a:lnSpc>
                <a:spcPct val="90000"/>
              </a:lnSpc>
            </a:pPr>
            <a:r>
              <a:rPr lang="en-US" sz="2800" dirty="0"/>
              <a:t>Two complimentary methods work well: </a:t>
            </a:r>
          </a:p>
          <a:p>
            <a:pPr lvl="1" eaLnBrk="1" hangingPunct="1">
              <a:lnSpc>
                <a:spcPct val="90000"/>
              </a:lnSpc>
            </a:pPr>
            <a:r>
              <a:rPr lang="en-US" sz="2400" dirty="0"/>
              <a:t>a) plan for the last thing you say on a slide to be the opening for the next slide, and/or </a:t>
            </a:r>
          </a:p>
          <a:p>
            <a:pPr lvl="1" eaLnBrk="1" hangingPunct="1">
              <a:lnSpc>
                <a:spcPct val="90000"/>
              </a:lnSpc>
            </a:pPr>
            <a:r>
              <a:rPr lang="en-US" sz="2400" dirty="0"/>
              <a:t>b) place something on the slide (a word in the last bullet or an image) that </a:t>
            </a:r>
            <a:r>
              <a:rPr lang="en-US" sz="3600" b="1" dirty="0"/>
              <a:t>cues</a:t>
            </a:r>
            <a:r>
              <a:rPr lang="en-US" sz="2400" dirty="0"/>
              <a:t> you as to what is coming next. </a:t>
            </a:r>
          </a:p>
          <a:p>
            <a:pPr eaLnBrk="1" hangingPunct="1">
              <a:lnSpc>
                <a:spcPct val="90000"/>
              </a:lnSpc>
            </a:pPr>
            <a:r>
              <a:rPr lang="en-US" sz="2800" dirty="0"/>
              <a:t>Good transitions lead to good presentations and are much more effective than rote memorization.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152400"/>
            <a:ext cx="8229600" cy="1143000"/>
          </a:xfrm>
        </p:spPr>
        <p:txBody>
          <a:bodyPr/>
          <a:lstStyle/>
          <a:p>
            <a:pPr eaLnBrk="1" hangingPunct="1"/>
            <a:r>
              <a:rPr lang="en-US" sz="4000" b="1" dirty="0"/>
              <a:t>Delivery</a:t>
            </a:r>
          </a:p>
        </p:txBody>
      </p:sp>
      <p:sp>
        <p:nvSpPr>
          <p:cNvPr id="44035" name="Rectangle 3"/>
          <p:cNvSpPr>
            <a:spLocks noGrp="1" noChangeArrowheads="1"/>
          </p:cNvSpPr>
          <p:nvPr>
            <p:ph type="body" idx="1"/>
          </p:nvPr>
        </p:nvSpPr>
        <p:spPr>
          <a:xfrm>
            <a:off x="457200" y="838200"/>
            <a:ext cx="8229600" cy="5334000"/>
          </a:xfrm>
        </p:spPr>
        <p:txBody>
          <a:bodyPr/>
          <a:lstStyle/>
          <a:p>
            <a:pPr eaLnBrk="1" hangingPunct="1"/>
            <a:r>
              <a:rPr lang="en-US" sz="2600" dirty="0"/>
              <a:t>Face your audience, not the screen.</a:t>
            </a:r>
          </a:p>
          <a:p>
            <a:pPr eaLnBrk="1" hangingPunct="1"/>
            <a:r>
              <a:rPr lang="en-US" sz="2600" dirty="0"/>
              <a:t>Speak loudly and clearly.</a:t>
            </a:r>
          </a:p>
          <a:p>
            <a:pPr eaLnBrk="1" hangingPunct="1"/>
            <a:r>
              <a:rPr lang="en-US" sz="2600" dirty="0"/>
              <a:t>Do not read your slides, they should speak for themselves.</a:t>
            </a:r>
          </a:p>
          <a:p>
            <a:pPr eaLnBrk="1" hangingPunct="1"/>
            <a:r>
              <a:rPr lang="en-US" sz="2600" dirty="0"/>
              <a:t>Eye contact is very helpful for communication.</a:t>
            </a:r>
          </a:p>
          <a:p>
            <a:pPr eaLnBrk="1" hangingPunct="1"/>
            <a:r>
              <a:rPr lang="en-US" sz="2600" dirty="0"/>
              <a:t>Some movement (hand gestures, etc.) is ok, but keep this at a minimum to avoid being distracting. </a:t>
            </a:r>
          </a:p>
          <a:p>
            <a:pPr eaLnBrk="1" hangingPunct="1"/>
            <a:r>
              <a:rPr lang="en-US" sz="2600" dirty="0"/>
              <a:t>When directing audience attention to a particular aspect of a slide with a laser pointer, point– but do not distract with the pointer!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368414"/>
            <a:ext cx="7772400" cy="1470025"/>
          </a:xfrm>
        </p:spPr>
        <p:txBody>
          <a:bodyPr/>
          <a:lstStyle/>
          <a:p>
            <a:pPr eaLnBrk="1" hangingPunct="1"/>
            <a:r>
              <a:rPr lang="en-US" b="1" dirty="0"/>
              <a:t>Miscellaneous </a:t>
            </a:r>
            <a:br>
              <a:rPr lang="en-US" b="1" dirty="0"/>
            </a:br>
            <a:r>
              <a:rPr lang="en-US" b="1" dirty="0"/>
              <a:t>Symposium Items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599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View our Resources</a:t>
            </a:r>
          </a:p>
        </p:txBody>
      </p:sp>
      <p:sp>
        <p:nvSpPr>
          <p:cNvPr id="2051" name="Rectangle 3"/>
          <p:cNvSpPr>
            <a:spLocks noGrp="1" noChangeArrowheads="1"/>
          </p:cNvSpPr>
          <p:nvPr>
            <p:ph type="subTitle" idx="1"/>
          </p:nvPr>
        </p:nvSpPr>
        <p:spPr>
          <a:xfrm>
            <a:off x="533400" y="1624239"/>
            <a:ext cx="7772400" cy="1957161"/>
          </a:xfrm>
        </p:spPr>
        <p:txBody>
          <a:bodyPr/>
          <a:lstStyle/>
          <a:p>
            <a:pPr algn="l" eaLnBrk="1" hangingPunct="1"/>
            <a:r>
              <a:rPr lang="en-US" sz="2400" dirty="0"/>
              <a:t>Review past Symposium presentations and abstracts by visiting our Symposium archive. Abstracts can be found in the digital Symposium booklet. PowerPoints can be found organized by topical session. </a:t>
            </a:r>
          </a:p>
          <a:p>
            <a:pPr algn="l" eaLnBrk="1" hangingPunct="1"/>
            <a:endParaRPr lang="en-US" sz="2400" dirty="0"/>
          </a:p>
          <a:p>
            <a:pPr algn="l" eaLnBrk="1" hangingPunct="1"/>
            <a:r>
              <a:rPr lang="en-US" sz="2400" dirty="0">
                <a:hlinkClick r:id="rId2"/>
              </a:rPr>
              <a:t>https://spacegrant.arizona.edu/students/symposium/archive</a:t>
            </a:r>
            <a:r>
              <a:rPr lang="en-US" sz="2400" dirty="0"/>
              <a:t> </a:t>
            </a:r>
          </a:p>
          <a:p>
            <a:pPr algn="l" eaLnBrk="1" hangingPunct="1"/>
            <a:endParaRPr lang="en-US" sz="2400" dirty="0"/>
          </a:p>
        </p:txBody>
      </p:sp>
      <p:pic>
        <p:nvPicPr>
          <p:cNvPr id="2052"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9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28600"/>
            <a:ext cx="8229600" cy="884238"/>
          </a:xfrm>
        </p:spPr>
        <p:txBody>
          <a:bodyPr/>
          <a:lstStyle/>
          <a:p>
            <a:r>
              <a:rPr lang="en-US" sz="3000" b="1" dirty="0"/>
              <a:t>Find Updates on the </a:t>
            </a:r>
            <a:r>
              <a:rPr lang="en-US" sz="3000" b="1" dirty="0">
                <a:hlinkClick r:id="rId3"/>
              </a:rPr>
              <a:t>Space Grant Website</a:t>
            </a:r>
            <a:endParaRPr lang="en-US" sz="3000" b="1" dirty="0"/>
          </a:p>
        </p:txBody>
      </p:sp>
      <p:pic>
        <p:nvPicPr>
          <p:cNvPr id="3" name="Picture 2">
            <a:extLst>
              <a:ext uri="{FF2B5EF4-FFF2-40B4-BE49-F238E27FC236}">
                <a16:creationId xmlns:a16="http://schemas.microsoft.com/office/drawing/2014/main" id="{71A813D9-2FD1-13EA-69AF-1FC53453E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6844"/>
            <a:ext cx="9144000" cy="4604311"/>
          </a:xfrm>
          <a:prstGeom prst="rect">
            <a:avLst/>
          </a:prstGeom>
        </p:spPr>
      </p:pic>
      <p:cxnSp>
        <p:nvCxnSpPr>
          <p:cNvPr id="4" name="Straight Arrow Connector 3">
            <a:extLst>
              <a:ext uri="{FF2B5EF4-FFF2-40B4-BE49-F238E27FC236}">
                <a16:creationId xmlns:a16="http://schemas.microsoft.com/office/drawing/2014/main" id="{262D8630-0B4B-EA4E-AAB0-8273A344D242}"/>
              </a:ext>
            </a:extLst>
          </p:cNvPr>
          <p:cNvCxnSpPr>
            <a:cxnSpLocks/>
          </p:cNvCxnSpPr>
          <p:nvPr/>
        </p:nvCxnSpPr>
        <p:spPr>
          <a:xfrm>
            <a:off x="1371600" y="2590800"/>
            <a:ext cx="794657" cy="228600"/>
          </a:xfrm>
          <a:prstGeom prst="straightConnector1">
            <a:avLst/>
          </a:prstGeom>
          <a:ln w="82550">
            <a:solidFill>
              <a:srgbClr val="FF0000"/>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763324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99952" y="37011"/>
            <a:ext cx="7772400" cy="1029789"/>
          </a:xfrm>
        </p:spPr>
        <p:txBody>
          <a:bodyPr/>
          <a:lstStyle/>
          <a:p>
            <a:pPr eaLnBrk="1" hangingPunct="1"/>
            <a:r>
              <a:rPr lang="en-US" b="1" dirty="0"/>
              <a:t>Symposium Room Setup</a:t>
            </a:r>
          </a:p>
        </p:txBody>
      </p:sp>
      <p:sp>
        <p:nvSpPr>
          <p:cNvPr id="2051" name="Rectangle 3"/>
          <p:cNvSpPr>
            <a:spLocks noGrp="1" noChangeArrowheads="1"/>
          </p:cNvSpPr>
          <p:nvPr>
            <p:ph type="subTitle" idx="1"/>
          </p:nvPr>
        </p:nvSpPr>
        <p:spPr>
          <a:xfrm>
            <a:off x="533400" y="1143000"/>
            <a:ext cx="7938952" cy="1957161"/>
          </a:xfrm>
        </p:spPr>
        <p:txBody>
          <a:bodyPr/>
          <a:lstStyle/>
          <a:p>
            <a:pPr marL="342900" indent="-342900" algn="l" eaLnBrk="1" hangingPunct="1">
              <a:buFont typeface="Arial" panose="020B0604020202020204" pitchFamily="34" charset="0"/>
              <a:buChar char="•"/>
            </a:pPr>
            <a:r>
              <a:rPr lang="en-US" sz="2300" dirty="0">
                <a:latin typeface="Arial" panose="020B0604020202020204" pitchFamily="34" charset="0"/>
                <a:cs typeface="Arial" panose="020B0604020202020204" pitchFamily="34" charset="0"/>
              </a:rPr>
              <a:t>Generally theatre style with an isle down the middle</a:t>
            </a:r>
          </a:p>
          <a:p>
            <a:pPr marL="342900" indent="-342900" algn="l" eaLnBrk="1" hangingPunct="1">
              <a:buFont typeface="Arial" panose="020B0604020202020204" pitchFamily="34" charset="0"/>
              <a:buChar char="•"/>
            </a:pPr>
            <a:r>
              <a:rPr lang="en-US" sz="2300" dirty="0">
                <a:effectLst/>
                <a:latin typeface="Arial" panose="020B0604020202020204" pitchFamily="34" charset="0"/>
                <a:ea typeface="Arial" panose="020B0604020202020204" pitchFamily="34" charset="0"/>
                <a:cs typeface="Arial" panose="020B0604020202020204" pitchFamily="34" charset="0"/>
              </a:rPr>
              <a:t>Each room will have a podium with a mic and laptop for the presenter at the front of the room, as well as a projector screen.</a:t>
            </a:r>
          </a:p>
          <a:p>
            <a:pPr marL="800100" lvl="1" indent="-342900" algn="l" eaLnBrk="1" hangingPunct="1">
              <a:buFont typeface="Arial" panose="020B0604020202020204" pitchFamily="34" charset="0"/>
              <a:buChar char="•"/>
            </a:pPr>
            <a:r>
              <a:rPr lang="en-US" sz="2300" dirty="0">
                <a:latin typeface="Arial" panose="020B0604020202020204" pitchFamily="34" charset="0"/>
                <a:ea typeface="Arial" panose="020B0604020202020204" pitchFamily="34" charset="0"/>
                <a:cs typeface="Arial" panose="020B0604020202020204" pitchFamily="34" charset="0"/>
              </a:rPr>
              <a:t>Note that your presentation will be pre-loaded in the presentation room before your arrival. You do not have to bring </a:t>
            </a:r>
            <a:r>
              <a:rPr lang="en-US" sz="2300">
                <a:latin typeface="Arial" panose="020B0604020202020204" pitchFamily="34" charset="0"/>
                <a:ea typeface="Arial" panose="020B0604020202020204" pitchFamily="34" charset="0"/>
                <a:cs typeface="Arial" panose="020B0604020202020204" pitchFamily="34" charset="0"/>
              </a:rPr>
              <a:t>your presentation or laptop.</a:t>
            </a:r>
            <a:endParaRPr lang="en-US" sz="2300" dirty="0">
              <a:effectLst/>
              <a:latin typeface="Arial" panose="020B0604020202020204" pitchFamily="34" charset="0"/>
              <a:ea typeface="Arial" panose="020B0604020202020204" pitchFamily="34" charset="0"/>
              <a:cs typeface="Arial" panose="020B0604020202020204" pitchFamily="34" charset="0"/>
            </a:endParaRPr>
          </a:p>
          <a:p>
            <a:pPr marL="342900" indent="-342900" algn="l" eaLnBrk="1" hangingPunct="1">
              <a:buFont typeface="Arial" panose="020B0604020202020204" pitchFamily="34" charset="0"/>
              <a:buChar char="•"/>
            </a:pPr>
            <a:r>
              <a:rPr lang="en-US" sz="2300" dirty="0">
                <a:latin typeface="+mj-lt"/>
                <a:ea typeface="Arial" panose="020B0604020202020204" pitchFamily="34" charset="0"/>
                <a:cs typeface="Arial" panose="020B0604020202020204" pitchFamily="34" charset="0"/>
              </a:rPr>
              <a:t>Team presentations should consider how to best move around to use the microphone.</a:t>
            </a:r>
          </a:p>
          <a:p>
            <a:pPr marL="342900" indent="-342900" algn="l" eaLnBrk="1" hangingPunct="1">
              <a:buFont typeface="Arial" panose="020B0604020202020204" pitchFamily="34" charset="0"/>
              <a:buChar char="•"/>
            </a:pPr>
            <a:r>
              <a:rPr lang="en-US" sz="2300" dirty="0">
                <a:effectLst/>
                <a:latin typeface="Arial" panose="020B0604020202020204" pitchFamily="34" charset="0"/>
                <a:ea typeface="Arial" panose="020B0604020202020204" pitchFamily="34" charset="0"/>
                <a:cs typeface="Arial" panose="020B0604020202020204" pitchFamily="34" charset="0"/>
              </a:rPr>
              <a:t>There will be a slide advancer for your use.</a:t>
            </a:r>
          </a:p>
          <a:p>
            <a:pPr algn="l" eaLnBrk="1" hangingPunct="1"/>
            <a:endParaRPr lang="en-US" sz="2300" dirty="0">
              <a:latin typeface="Arial" panose="020B0604020202020204" pitchFamily="34" charset="0"/>
              <a:cs typeface="Arial" panose="020B0604020202020204" pitchFamily="34" charset="0"/>
            </a:endParaRPr>
          </a:p>
          <a:p>
            <a:pPr algn="l" eaLnBrk="1" hangingPunct="1"/>
            <a:endParaRPr lang="en-US" sz="2300" dirty="0">
              <a:latin typeface="Arial" panose="020B0604020202020204" pitchFamily="34" charset="0"/>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040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Being Supportive &amp; </a:t>
            </a:r>
            <a:br>
              <a:rPr lang="en-US" b="1" dirty="0"/>
            </a:br>
            <a:r>
              <a:rPr lang="en-US" b="1" dirty="0"/>
              <a:t>Respectful of Others</a:t>
            </a:r>
          </a:p>
        </p:txBody>
      </p:sp>
      <p:sp>
        <p:nvSpPr>
          <p:cNvPr id="2051" name="Rectangle 3"/>
          <p:cNvSpPr>
            <a:spLocks noGrp="1" noChangeArrowheads="1"/>
          </p:cNvSpPr>
          <p:nvPr>
            <p:ph type="subTitle" idx="1"/>
          </p:nvPr>
        </p:nvSpPr>
        <p:spPr>
          <a:xfrm>
            <a:off x="533400" y="1507036"/>
            <a:ext cx="8001000" cy="1957161"/>
          </a:xfrm>
        </p:spPr>
        <p:txBody>
          <a:bodyPr/>
          <a:lstStyle/>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Use the Symposium to network!</a:t>
            </a:r>
          </a:p>
          <a:p>
            <a:pPr marL="342900" marR="0" lvl="0" indent="-342900" algn="l">
              <a:spcBef>
                <a:spcPts val="0"/>
              </a:spcBef>
              <a:spcAft>
                <a:spcPts val="0"/>
              </a:spcAft>
              <a:buFont typeface="Symbol" panose="05050102010706020507" pitchFamily="18" charset="2"/>
              <a:buChar char=""/>
            </a:pPr>
            <a:r>
              <a:rPr lang="en-US" sz="2400" dirty="0">
                <a:latin typeface="+mj-lt"/>
                <a:ea typeface="Arial" panose="020B0604020202020204" pitchFamily="34" charset="0"/>
              </a:rPr>
              <a:t>A</a:t>
            </a:r>
            <a:r>
              <a:rPr lang="en-US" sz="2400" dirty="0">
                <a:effectLst/>
                <a:latin typeface="+mj-lt"/>
                <a:ea typeface="Arial" panose="020B0604020202020204" pitchFamily="34" charset="0"/>
              </a:rPr>
              <a:t>sk other students questions about their research and stay for the duration of the Symposium to show your support.</a:t>
            </a:r>
          </a:p>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If moving from session to session, wait for a </a:t>
            </a:r>
            <a:r>
              <a:rPr lang="en-US" sz="2400" dirty="0">
                <a:latin typeface="+mj-lt"/>
                <a:ea typeface="Arial" panose="020B0604020202020204" pitchFamily="34" charset="0"/>
              </a:rPr>
              <a:t>break in speakers and leave as quietly as possible. </a:t>
            </a:r>
          </a:p>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When entering a new room, wait until you hear clapping/ Q&amp;A, so you don’t interrupt someone’s presentation.</a:t>
            </a:r>
          </a:p>
          <a:p>
            <a:pPr marL="342900" marR="0" lvl="0" indent="-342900" algn="l">
              <a:spcBef>
                <a:spcPts val="0"/>
              </a:spcBef>
              <a:spcAft>
                <a:spcPts val="0"/>
              </a:spcAft>
              <a:buFont typeface="Symbol" panose="05050102010706020507" pitchFamily="18" charset="2"/>
              <a:buChar char=""/>
            </a:pPr>
            <a:r>
              <a:rPr lang="en-US" sz="2400" dirty="0">
                <a:effectLst/>
                <a:latin typeface="+mj-lt"/>
                <a:ea typeface="Arial" panose="020B0604020202020204" pitchFamily="34" charset="0"/>
              </a:rPr>
              <a:t>Remember to put your phone on silent for this event. </a:t>
            </a:r>
          </a:p>
          <a:p>
            <a:pPr marL="342900" indent="-342900" algn="l" eaLnBrk="1" hangingPunct="1">
              <a:buFont typeface="Arial" panose="020B0604020202020204" pitchFamily="34" charset="0"/>
              <a:buChar char="•"/>
            </a:pPr>
            <a:endParaRPr lang="en-US" sz="2400" dirty="0">
              <a:latin typeface="+mj-lt"/>
              <a:cs typeface="Arial" panose="020B0604020202020204" pitchFamily="34" charset="0"/>
            </a:endParaRPr>
          </a:p>
          <a:p>
            <a:pPr algn="l" eaLnBrk="1" hangingPunct="1"/>
            <a:endParaRPr lang="en-US" sz="24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268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886" y="37011"/>
            <a:ext cx="9056914" cy="1470025"/>
          </a:xfrm>
        </p:spPr>
        <p:txBody>
          <a:bodyPr/>
          <a:lstStyle/>
          <a:p>
            <a:pPr eaLnBrk="1" hangingPunct="1"/>
            <a:r>
              <a:rPr lang="en-US" b="1" dirty="0"/>
              <a:t>Have Fun!</a:t>
            </a:r>
          </a:p>
        </p:txBody>
      </p:sp>
      <p:sp>
        <p:nvSpPr>
          <p:cNvPr id="2051" name="Rectangle 3"/>
          <p:cNvSpPr>
            <a:spLocks noGrp="1" noChangeArrowheads="1"/>
          </p:cNvSpPr>
          <p:nvPr>
            <p:ph type="subTitle" idx="1"/>
          </p:nvPr>
        </p:nvSpPr>
        <p:spPr>
          <a:xfrm>
            <a:off x="914400" y="1507036"/>
            <a:ext cx="6945086" cy="1957161"/>
          </a:xfrm>
        </p:spPr>
        <p:txBody>
          <a:bodyPr/>
          <a:lstStyle/>
          <a:p>
            <a:pPr marR="0" lvl="0">
              <a:lnSpc>
                <a:spcPct val="115000"/>
              </a:lnSpc>
              <a:spcBef>
                <a:spcPts val="0"/>
              </a:spcBef>
              <a:spcAft>
                <a:spcPts val="0"/>
              </a:spcAft>
            </a:pPr>
            <a:r>
              <a:rPr lang="en-US" sz="2400" dirty="0">
                <a:effectLst/>
                <a:latin typeface="+mj-lt"/>
                <a:ea typeface="Arial" panose="020B0604020202020204" pitchFamily="34" charset="0"/>
              </a:rPr>
              <a:t>We hope that each of you enjoy this experience. Please let us know how we can better help you feel prepared for the Symposium event. </a:t>
            </a:r>
          </a:p>
          <a:p>
            <a:pPr marL="342900" indent="-342900" eaLnBrk="1" hangingPunct="1">
              <a:buFont typeface="Arial" panose="020B0604020202020204" pitchFamily="34" charset="0"/>
              <a:buChar char="•"/>
            </a:pPr>
            <a:endParaRPr lang="en-US" sz="2400" dirty="0">
              <a:latin typeface="+mj-lt"/>
              <a:cs typeface="Arial" panose="020B0604020202020204" pitchFamily="34" charset="0"/>
            </a:endParaRPr>
          </a:p>
          <a:p>
            <a:pPr eaLnBrk="1" hangingPunct="1"/>
            <a:endParaRPr lang="en-US" sz="2400" dirty="0">
              <a:latin typeface="+mj-lt"/>
              <a:cs typeface="Arial" panose="020B0604020202020204" pitchFamily="34" charset="0"/>
            </a:endParaRP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414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1884" y="381000"/>
            <a:ext cx="8229600" cy="1143000"/>
          </a:xfrm>
        </p:spPr>
        <p:txBody>
          <a:bodyPr/>
          <a:lstStyle/>
          <a:p>
            <a:r>
              <a:rPr lang="en-US" sz="4000" b="1" dirty="0"/>
              <a:t>Symposium Due Dates</a:t>
            </a:r>
            <a:br>
              <a:rPr lang="en-US" sz="4000" b="1" dirty="0"/>
            </a:br>
            <a:r>
              <a:rPr lang="en-US" sz="2400" b="1" i="1" dirty="0"/>
              <a:t>Use the website to submit your files</a:t>
            </a:r>
          </a:p>
        </p:txBody>
      </p:sp>
      <p:sp>
        <p:nvSpPr>
          <p:cNvPr id="4099" name="Content Placeholder 2"/>
          <p:cNvSpPr>
            <a:spLocks noGrp="1"/>
          </p:cNvSpPr>
          <p:nvPr>
            <p:ph idx="1"/>
          </p:nvPr>
        </p:nvSpPr>
        <p:spPr>
          <a:xfrm>
            <a:off x="451884" y="1828800"/>
            <a:ext cx="8229600" cy="3962400"/>
          </a:xfrm>
        </p:spPr>
        <p:txBody>
          <a:bodyPr/>
          <a:lstStyle/>
          <a:p>
            <a:r>
              <a:rPr lang="en-US" sz="2200" dirty="0"/>
              <a:t>March 20, 2026: </a:t>
            </a:r>
            <a:r>
              <a:rPr lang="en-US" sz="2200" dirty="0">
                <a:hlinkClick r:id="rId3"/>
              </a:rPr>
              <a:t>Student Abstracts &amp; All RSVPs</a:t>
            </a:r>
            <a:endParaRPr lang="en-US" sz="2200" dirty="0"/>
          </a:p>
          <a:p>
            <a:pPr marL="0" indent="0">
              <a:buNone/>
            </a:pPr>
            <a:endParaRPr lang="en-US" sz="2200" dirty="0"/>
          </a:p>
          <a:p>
            <a:r>
              <a:rPr lang="en-US" sz="2200" dirty="0"/>
              <a:t>April 3, 2026, Space Grant Intern: </a:t>
            </a:r>
            <a:r>
              <a:rPr lang="en-US" sz="2200" dirty="0">
                <a:hlinkClick r:id="rId4"/>
              </a:rPr>
              <a:t>Symposium PowerPoints </a:t>
            </a:r>
            <a:endParaRPr lang="en-US" sz="2200" dirty="0"/>
          </a:p>
          <a:p>
            <a:pPr marL="0" indent="0">
              <a:buNone/>
            </a:pPr>
            <a:endParaRPr lang="en-US" sz="2200" dirty="0"/>
          </a:p>
          <a:p>
            <a:r>
              <a:rPr lang="en-US" sz="2200" dirty="0"/>
              <a:t>April 3, 2026: Spring Graduating Seniors, </a:t>
            </a:r>
            <a:r>
              <a:rPr lang="en-US" sz="2200" dirty="0">
                <a:hlinkClick r:id="rId5"/>
              </a:rPr>
              <a:t>Degree Completion Form</a:t>
            </a:r>
            <a:endParaRPr lang="en-US" sz="2200" dirty="0"/>
          </a:p>
          <a:p>
            <a:pPr marL="0" indent="0">
              <a:buNone/>
            </a:pPr>
            <a:endParaRPr lang="en-US" sz="2000" dirty="0"/>
          </a:p>
          <a:p>
            <a:r>
              <a:rPr lang="en-US" sz="2200" dirty="0"/>
              <a:t>April 10, 2026: </a:t>
            </a:r>
            <a:r>
              <a:rPr lang="en-US" sz="2000" u="sng" dirty="0"/>
              <a:t>ASCEND Program</a:t>
            </a:r>
            <a:r>
              <a:rPr lang="en-US" sz="2000" dirty="0"/>
              <a:t>: </a:t>
            </a:r>
            <a:r>
              <a:rPr lang="en-US" sz="2000" dirty="0">
                <a:hlinkClick r:id="rId4"/>
              </a:rPr>
              <a:t>Symposium Posters &amp; PowerPoints (if applicable)</a:t>
            </a:r>
            <a:endParaRPr lang="en-US" sz="2000" dirty="0"/>
          </a:p>
          <a:p>
            <a:pPr marL="0" indent="0">
              <a:buNone/>
            </a:pP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67622" y="76200"/>
            <a:ext cx="8656638" cy="1143000"/>
          </a:xfrm>
        </p:spPr>
        <p:txBody>
          <a:bodyPr/>
          <a:lstStyle/>
          <a:p>
            <a:pPr eaLnBrk="1" hangingPunct="1"/>
            <a:r>
              <a:rPr lang="en-US" sz="4000" b="1" dirty="0"/>
              <a:t>Submitting an Abstract</a:t>
            </a:r>
          </a:p>
        </p:txBody>
      </p:sp>
      <p:sp>
        <p:nvSpPr>
          <p:cNvPr id="46083" name="Rectangle 3"/>
          <p:cNvSpPr>
            <a:spLocks noGrp="1" noChangeArrowheads="1"/>
          </p:cNvSpPr>
          <p:nvPr>
            <p:ph type="body" idx="1"/>
          </p:nvPr>
        </p:nvSpPr>
        <p:spPr>
          <a:xfrm>
            <a:off x="152400" y="1341437"/>
            <a:ext cx="8839200" cy="4525963"/>
          </a:xfrm>
        </p:spPr>
        <p:txBody>
          <a:bodyPr/>
          <a:lstStyle/>
          <a:p>
            <a:pPr eaLnBrk="1" hangingPunct="1">
              <a:lnSpc>
                <a:spcPct val="90000"/>
              </a:lnSpc>
            </a:pPr>
            <a:r>
              <a:rPr lang="en-US" sz="2400" dirty="0"/>
              <a:t>Students presenting at the conference: </a:t>
            </a:r>
          </a:p>
          <a:p>
            <a:pPr lvl="1" eaLnBrk="1" hangingPunct="1">
              <a:lnSpc>
                <a:spcPct val="90000"/>
              </a:lnSpc>
            </a:pPr>
            <a:r>
              <a:rPr lang="en-US" sz="2000" dirty="0"/>
              <a:t>Select </a:t>
            </a:r>
            <a:r>
              <a:rPr lang="en-US" sz="2000" b="1" i="1" dirty="0"/>
              <a:t>Yes</a:t>
            </a:r>
            <a:r>
              <a:rPr lang="en-US" sz="2000" dirty="0"/>
              <a:t> to the question </a:t>
            </a:r>
            <a:r>
              <a:rPr lang="en-US" sz="2000" b="1" i="1" dirty="0"/>
              <a:t>Are you a student presenting at the Symposium?</a:t>
            </a:r>
            <a:endParaRPr lang="en-US" sz="2000" dirty="0"/>
          </a:p>
          <a:p>
            <a:pPr lvl="1" eaLnBrk="1" hangingPunct="1">
              <a:lnSpc>
                <a:spcPct val="90000"/>
              </a:lnSpc>
            </a:pPr>
            <a:r>
              <a:rPr lang="en-US" sz="2000" dirty="0"/>
              <a:t>Select </a:t>
            </a:r>
            <a:r>
              <a:rPr lang="en-US" sz="2000" b="1" i="1" dirty="0"/>
              <a:t>Space Grant Intern </a:t>
            </a:r>
            <a:r>
              <a:rPr lang="en-US" sz="2000" dirty="0"/>
              <a:t>or </a:t>
            </a:r>
            <a:r>
              <a:rPr lang="en-US" sz="2000" b="1" i="1" dirty="0"/>
              <a:t>ASCEND Student </a:t>
            </a:r>
            <a:r>
              <a:rPr lang="en-US" sz="2000" dirty="0"/>
              <a:t>to get access to the abstract submission drop down.</a:t>
            </a:r>
          </a:p>
          <a:p>
            <a:pPr eaLnBrk="1" hangingPunct="1">
              <a:lnSpc>
                <a:spcPct val="90000"/>
              </a:lnSpc>
            </a:pPr>
            <a:r>
              <a:rPr lang="en-US" sz="2400" dirty="0"/>
              <a:t>Everyone must submit their own abstract and RSVP form, even if you are part of a team presentation and sharing 1 team abstract. </a:t>
            </a:r>
          </a:p>
          <a:p>
            <a:pPr lvl="1" eaLnBrk="1" hangingPunct="1">
              <a:lnSpc>
                <a:spcPct val="90000"/>
              </a:lnSpc>
            </a:pPr>
            <a:r>
              <a:rPr lang="en-US" sz="2000" dirty="0"/>
              <a:t>Why? Each RSVP form asks for your dietary restrictions, nametag information, etc. so each person must submit their own.</a:t>
            </a:r>
          </a:p>
          <a:p>
            <a:pPr lvl="1" eaLnBrk="1" hangingPunct="1">
              <a:lnSpc>
                <a:spcPct val="90000"/>
              </a:lnSpc>
            </a:pPr>
            <a:r>
              <a:rPr lang="en-US" sz="2000" dirty="0"/>
              <a:t>Team presentations can share the same abstract, but each individual team member must submit an RSVP form.</a:t>
            </a:r>
          </a:p>
          <a:p>
            <a:pPr marL="0" indent="0" eaLnBrk="1" hangingPunct="1">
              <a:lnSpc>
                <a:spcPct val="90000"/>
              </a:lnSpc>
              <a:buNone/>
            </a:pPr>
            <a:endParaRPr lang="en-US" sz="2400" dirty="0"/>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8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 y="274638"/>
            <a:ext cx="8771860" cy="1143000"/>
          </a:xfrm>
        </p:spPr>
        <p:txBody>
          <a:bodyPr/>
          <a:lstStyle/>
          <a:p>
            <a:pPr eaLnBrk="1" hangingPunct="1"/>
            <a:r>
              <a:rPr lang="en-US" sz="4000" b="1" dirty="0"/>
              <a:t>Submitting a PowerPoint</a:t>
            </a:r>
          </a:p>
        </p:txBody>
      </p:sp>
      <p:sp>
        <p:nvSpPr>
          <p:cNvPr id="46083" name="Rectangle 3"/>
          <p:cNvSpPr>
            <a:spLocks noGrp="1" noChangeArrowheads="1"/>
          </p:cNvSpPr>
          <p:nvPr>
            <p:ph type="body" idx="1"/>
          </p:nvPr>
        </p:nvSpPr>
        <p:spPr>
          <a:xfrm>
            <a:off x="152400" y="1417637"/>
            <a:ext cx="8839200" cy="4525963"/>
          </a:xfrm>
        </p:spPr>
        <p:txBody>
          <a:bodyPr/>
          <a:lstStyle/>
          <a:p>
            <a:pPr eaLnBrk="1" hangingPunct="1">
              <a:lnSpc>
                <a:spcPct val="90000"/>
              </a:lnSpc>
            </a:pPr>
            <a:r>
              <a:rPr lang="en-US" sz="2400" dirty="0"/>
              <a:t>Remember, you are uploading your PowerPoint and Poster presentations to a formal conference with over 150 presenters.</a:t>
            </a:r>
          </a:p>
          <a:p>
            <a:pPr marL="0" indent="0" eaLnBrk="1" hangingPunct="1">
              <a:lnSpc>
                <a:spcPct val="90000"/>
              </a:lnSpc>
              <a:buNone/>
            </a:pPr>
            <a:endParaRPr lang="en-US" sz="2400" dirty="0"/>
          </a:p>
          <a:p>
            <a:pPr eaLnBrk="1" hangingPunct="1">
              <a:lnSpc>
                <a:spcPct val="90000"/>
              </a:lnSpc>
            </a:pPr>
            <a:r>
              <a:rPr lang="en-US" sz="2400" dirty="0"/>
              <a:t>Your Filename should be your: </a:t>
            </a:r>
            <a:r>
              <a:rPr lang="en-US" sz="2400" dirty="0" err="1">
                <a:solidFill>
                  <a:srgbClr val="0070C0"/>
                </a:solidFill>
              </a:rPr>
              <a:t>Lastname_Firstname</a:t>
            </a:r>
            <a:endParaRPr lang="en-US" sz="2400" dirty="0">
              <a:solidFill>
                <a:srgbClr val="0070C0"/>
              </a:solidFill>
            </a:endParaRPr>
          </a:p>
          <a:p>
            <a:pPr marL="0" indent="0" eaLnBrk="1" hangingPunct="1">
              <a:lnSpc>
                <a:spcPct val="90000"/>
              </a:lnSpc>
              <a:buNone/>
            </a:pPr>
            <a:endParaRPr lang="en-US" sz="2400" dirty="0"/>
          </a:p>
          <a:p>
            <a:pPr eaLnBrk="1" hangingPunct="1">
              <a:lnSpc>
                <a:spcPct val="90000"/>
              </a:lnSpc>
            </a:pPr>
            <a:r>
              <a:rPr lang="en-US" sz="2400" dirty="0"/>
              <a:t>Individual presenters should submit their own PowerPoint presentation. Team presentations only have to submit one PowerPoint or Poster (only one person from the team needs to submit the document for the whole team). </a:t>
            </a:r>
          </a:p>
        </p:txBody>
      </p:sp>
      <p:sp>
        <p:nvSpPr>
          <p:cNvPr id="4" name="TextBox 3"/>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5"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a:t>What to Expect During the Symposium</a:t>
            </a:r>
          </a:p>
        </p:txBody>
      </p:sp>
      <p:sp>
        <p:nvSpPr>
          <p:cNvPr id="2051" name="Rectangle 3"/>
          <p:cNvSpPr>
            <a:spLocks noGrp="1" noChangeArrowheads="1"/>
          </p:cNvSpPr>
          <p:nvPr>
            <p:ph type="subTitle" idx="1"/>
          </p:nvPr>
        </p:nvSpPr>
        <p:spPr>
          <a:xfrm>
            <a:off x="1371600" y="2691039"/>
            <a:ext cx="6400800" cy="2054225"/>
          </a:xfrm>
        </p:spPr>
        <p:txBody>
          <a:bodyPr/>
          <a:lstStyle/>
          <a:p>
            <a:pPr eaLnBrk="1" hangingPunct="1"/>
            <a:r>
              <a:rPr lang="en-US" dirty="0"/>
              <a:t>Starting with your abstracts…</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6" y="5602741"/>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217126" y="5523367"/>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7475" y="5602741"/>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80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3F23-7DE1-BCD8-F734-C96BCEBD5922}"/>
              </a:ext>
            </a:extLst>
          </p:cNvPr>
          <p:cNvSpPr>
            <a:spLocks noGrp="1"/>
          </p:cNvSpPr>
          <p:nvPr>
            <p:ph type="title"/>
          </p:nvPr>
        </p:nvSpPr>
        <p:spPr/>
        <p:txBody>
          <a:bodyPr/>
          <a:lstStyle/>
          <a:p>
            <a:r>
              <a:rPr lang="en-US" b="1" dirty="0">
                <a:solidFill>
                  <a:srgbClr val="000000"/>
                </a:solidFill>
                <a:latin typeface="Arial"/>
              </a:rPr>
              <a:t>How are the abstracts used?</a:t>
            </a:r>
            <a:endParaRPr lang="en-US" dirty="0"/>
          </a:p>
        </p:txBody>
      </p:sp>
      <p:sp>
        <p:nvSpPr>
          <p:cNvPr id="3" name="Content Placeholder 2">
            <a:extLst>
              <a:ext uri="{FF2B5EF4-FFF2-40B4-BE49-F238E27FC236}">
                <a16:creationId xmlns:a16="http://schemas.microsoft.com/office/drawing/2014/main" id="{25DD0EDA-69B1-9BB1-2828-8BA7AA3637B8}"/>
              </a:ext>
            </a:extLst>
          </p:cNvPr>
          <p:cNvSpPr>
            <a:spLocks noGrp="1"/>
          </p:cNvSpPr>
          <p:nvPr>
            <p:ph idx="1"/>
          </p:nvPr>
        </p:nvSpPr>
        <p:spPr>
          <a:xfrm>
            <a:off x="457200" y="1447764"/>
            <a:ext cx="8229600" cy="4525963"/>
          </a:xfrm>
        </p:spPr>
        <p:txBody>
          <a:bodyPr/>
          <a:lstStyle/>
          <a:p>
            <a:pPr>
              <a:buAutoNum type="arabicPeriod"/>
            </a:pPr>
            <a:r>
              <a:rPr lang="en-US" sz="2400" dirty="0"/>
              <a:t>Symposium organizers use your abstract to place you in a topical session, and to organize the presentation timeline. </a:t>
            </a:r>
          </a:p>
          <a:p>
            <a:pPr>
              <a:buAutoNum type="arabicPeriod"/>
            </a:pPr>
            <a:r>
              <a:rPr lang="en-US" sz="2400" dirty="0"/>
              <a:t>They are included in a digital Symposium booklet distributed to all attendees.</a:t>
            </a:r>
          </a:p>
          <a:p>
            <a:pPr>
              <a:buAutoNum type="arabicPeriod"/>
            </a:pPr>
            <a:r>
              <a:rPr lang="en-US" sz="2400" dirty="0"/>
              <a:t>They are your first point of contact with the people in your audience. Abstracts are often used for attendees to decide what presentations and posters they want to see. Make your abstract stand out!</a:t>
            </a:r>
          </a:p>
          <a:p>
            <a:pPr marL="0" indent="0">
              <a:buNone/>
            </a:pPr>
            <a:endParaRPr lang="en-US" sz="2400" dirty="0"/>
          </a:p>
        </p:txBody>
      </p:sp>
    </p:spTree>
    <p:extLst>
      <p:ext uri="{BB962C8B-B14F-4D97-AF65-F5344CB8AC3E}">
        <p14:creationId xmlns:p14="http://schemas.microsoft.com/office/powerpoint/2010/main" val="3620166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a:t>Tips for Writing Abstracts</a:t>
            </a:r>
          </a:p>
        </p:txBody>
      </p:sp>
      <p:sp>
        <p:nvSpPr>
          <p:cNvPr id="8195" name="Rectangle 3"/>
          <p:cNvSpPr>
            <a:spLocks noGrp="1" noChangeArrowheads="1"/>
          </p:cNvSpPr>
          <p:nvPr>
            <p:ph type="body" idx="1"/>
          </p:nvPr>
        </p:nvSpPr>
        <p:spPr>
          <a:xfrm>
            <a:off x="469235" y="1385187"/>
            <a:ext cx="8229600" cy="4724400"/>
          </a:xfrm>
        </p:spPr>
        <p:txBody>
          <a:bodyPr/>
          <a:lstStyle/>
          <a:p>
            <a:pPr eaLnBrk="1" hangingPunct="1"/>
            <a:r>
              <a:rPr lang="en-US" sz="2400" dirty="0"/>
              <a:t>Be concise. Focus only on the major elements  (150-word limit)</a:t>
            </a:r>
          </a:p>
          <a:p>
            <a:pPr eaLnBrk="1" hangingPunct="1"/>
            <a:r>
              <a:rPr lang="en-US" sz="2400" dirty="0"/>
              <a:t>A science abstract is like a formula – it almost always contains the same elements in the same order.</a:t>
            </a:r>
          </a:p>
          <a:p>
            <a:pPr eaLnBrk="1" hangingPunct="1"/>
            <a:r>
              <a:rPr lang="en-US" sz="2400" dirty="0"/>
              <a:t>Begin by capturing the problem / question(s) you have been trying to address as well as your objective(s).</a:t>
            </a:r>
          </a:p>
          <a:p>
            <a:pPr eaLnBrk="1" hangingPunct="1"/>
            <a:r>
              <a:rPr lang="en-US" sz="2400" dirty="0"/>
              <a:t>After, you can link the problem to the purpose of your project / research, etc.</a:t>
            </a:r>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5562600"/>
            <a:ext cx="9144000" cy="1239430"/>
          </a:xfrm>
          <a:prstGeom prst="rect">
            <a:avLst/>
          </a:prstGeom>
          <a:solidFill>
            <a:schemeClr val="bg1"/>
          </a:solidFill>
        </p:spPr>
        <p:txBody>
          <a:bodyPr wrap="square" rtlCol="0">
            <a:spAutoFit/>
          </a:bodyPr>
          <a:lstStyle/>
          <a:p>
            <a:endParaRPr lang="en-US"/>
          </a:p>
        </p:txBody>
      </p:sp>
      <p:pic>
        <p:nvPicPr>
          <p:cNvPr id="8" name="Picture 4" descr="ua_logo_l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22" y="5507924"/>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159085" y="5507924"/>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1422" y="5584124"/>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210b815ceb6506e01618af2d17eefaef">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dfff1f5fea1391eb144090130f045bf"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27869A-A1FB-4702-BBE3-AD57041F7992}">
  <ds:schemaRefs>
    <ds:schemaRef ds:uri="http://schemas.microsoft.com/office/2006/metadata/properties"/>
    <ds:schemaRef ds:uri="http://schemas.microsoft.com/office/infopath/2007/PartnerControls"/>
    <ds:schemaRef ds:uri="18db2308-d939-430a-b691-238a8dea59b6"/>
    <ds:schemaRef ds:uri="5b8b13da-f81b-454a-95eb-607e33c0c50f"/>
  </ds:schemaRefs>
</ds:datastoreItem>
</file>

<file path=customXml/itemProps2.xml><?xml version="1.0" encoding="utf-8"?>
<ds:datastoreItem xmlns:ds="http://schemas.openxmlformats.org/officeDocument/2006/customXml" ds:itemID="{F1A59173-72DA-402C-A421-5520E1EA59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db2308-d939-430a-b691-238a8dea59b6"/>
    <ds:schemaRef ds:uri="5b8b13da-f81b-454a-95eb-607e33c0c5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408966-3A48-4406-A5A0-D902B06B6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6738</TotalTime>
  <Words>1989</Words>
  <Application>Microsoft Office PowerPoint</Application>
  <PresentationFormat>On-screen Show (4:3)</PresentationFormat>
  <Paragraphs>189</Paragraphs>
  <Slides>32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Courier New</vt:lpstr>
      <vt:lpstr>Symbol</vt:lpstr>
      <vt:lpstr>Times New Roman</vt:lpstr>
      <vt:lpstr>Wingdings</vt:lpstr>
      <vt:lpstr>Default Design</vt:lpstr>
      <vt:lpstr>Preparing for a Successful Symposium Experience</vt:lpstr>
      <vt:lpstr>Symposium 2026</vt:lpstr>
      <vt:lpstr>Find Updates on the Space Grant Website</vt:lpstr>
      <vt:lpstr>Symposium Due Dates Use the website to submit your files</vt:lpstr>
      <vt:lpstr>Submitting an Abstract</vt:lpstr>
      <vt:lpstr>Submitting a PowerPoint</vt:lpstr>
      <vt:lpstr>What to Expect During the Symposium</vt:lpstr>
      <vt:lpstr>How are the abstracts used?</vt:lpstr>
      <vt:lpstr>Tips for Writing Abstracts</vt:lpstr>
      <vt:lpstr>Abstract Tips</vt:lpstr>
      <vt:lpstr>Ensuring Quality &amp;  Professionalism</vt:lpstr>
      <vt:lpstr>What to Expect During the Symposium</vt:lpstr>
      <vt:lpstr>During your Symposium Presentation</vt:lpstr>
      <vt:lpstr>Presentation Tips</vt:lpstr>
      <vt:lpstr>Presentation: Core Content</vt:lpstr>
      <vt:lpstr>Opening Slide</vt:lpstr>
      <vt:lpstr>Logos &amp; Attribution</vt:lpstr>
      <vt:lpstr>Effectively Communicating</vt:lpstr>
      <vt:lpstr>Be Careful Of…</vt:lpstr>
      <vt:lpstr>Which Font &amp; What Size?</vt:lpstr>
      <vt:lpstr>Images</vt:lpstr>
      <vt:lpstr>Closing Slide(s) </vt:lpstr>
      <vt:lpstr>Last Slide</vt:lpstr>
      <vt:lpstr>How Do I Field Questions?</vt:lpstr>
      <vt:lpstr>Strong Beginning, Strong Finish</vt:lpstr>
      <vt:lpstr>Transition Tips </vt:lpstr>
      <vt:lpstr>Delivery</vt:lpstr>
      <vt:lpstr>Miscellaneous  Symposium Items</vt:lpstr>
      <vt:lpstr>View our Resources</vt:lpstr>
      <vt:lpstr>Symposium Room Setup</vt:lpstr>
      <vt:lpstr>Being Supportive &amp;  Respectful of Others</vt:lpstr>
      <vt:lpstr>Have Fun!</vt:lpstr>
    </vt:vector>
  </TitlesOfParts>
  <Company>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Coe, Michelle A - (macoe)</cp:lastModifiedBy>
  <cp:revision>186</cp:revision>
  <cp:lastPrinted>2017-03-01T01:45:00Z</cp:lastPrinted>
  <dcterms:created xsi:type="dcterms:W3CDTF">2009-03-04T23:29:57Z</dcterms:created>
  <dcterms:modified xsi:type="dcterms:W3CDTF">2026-02-12T20:49:08Z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y fmtid="{D5CDD505-2E9C-101B-9397-08002B2CF9AE}" pid="3" name="MediaServiceImageTags">
    <vt:lpwstr/>
  </property>
</Properties>
</file>