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58" r:id="rId4"/>
    <p:sldId id="283" r:id="rId5"/>
    <p:sldId id="259" r:id="rId6"/>
    <p:sldId id="264" r:id="rId7"/>
    <p:sldId id="266" r:id="rId8"/>
    <p:sldId id="265" r:id="rId9"/>
    <p:sldId id="267" r:id="rId10"/>
    <p:sldId id="268" r:id="rId11"/>
    <p:sldId id="260" r:id="rId12"/>
    <p:sldId id="261" r:id="rId13"/>
    <p:sldId id="269" r:id="rId14"/>
    <p:sldId id="272" r:id="rId15"/>
    <p:sldId id="273" r:id="rId16"/>
    <p:sldId id="270" r:id="rId17"/>
    <p:sldId id="271" r:id="rId18"/>
    <p:sldId id="276" r:id="rId19"/>
    <p:sldId id="275" r:id="rId20"/>
    <p:sldId id="274" r:id="rId21"/>
    <p:sldId id="278" r:id="rId22"/>
    <p:sldId id="277" r:id="rId23"/>
    <p:sldId id="279" r:id="rId24"/>
    <p:sldId id="262" r:id="rId25"/>
    <p:sldId id="280" r:id="rId26"/>
    <p:sldId id="281" r:id="rId27"/>
    <p:sldId id="282" r:id="rId28"/>
    <p:sldId id="257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>
        <p:scale>
          <a:sx n="70" d="100"/>
          <a:sy n="70" d="100"/>
        </p:scale>
        <p:origin x="-137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BFB13780-97AD-4C01-9BDD-DD771D08434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3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59786FB7-48A4-4389-864A-522E566C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9957CDC5-DBD9-4E0F-93A2-E32832A72A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89475" cy="3516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51986"/>
            <a:ext cx="5669280" cy="4217670"/>
          </a:xfrm>
          <a:prstGeom prst="rect">
            <a:avLst/>
          </a:prstGeom>
        </p:spPr>
        <p:txBody>
          <a:bodyPr vert="horz" lIns="94039" tIns="47020" rIns="94039" bIns="470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1" cy="468630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AC690EFF-728A-4890-9B2D-E3B0D25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7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California</a:t>
            </a:r>
          </a:p>
          <a:p>
            <a:r>
              <a:rPr lang="en-US" baseline="0" dirty="0" smtClean="0"/>
              <a:t>global </a:t>
            </a:r>
            <a:r>
              <a:rPr lang="en-US" baseline="0" dirty="0" smtClean="0"/>
              <a:t>water use grown at twice the rate of the </a:t>
            </a:r>
            <a:r>
              <a:rPr lang="en-US" baseline="0" dirty="0" smtClean="0"/>
              <a:t>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first, we were just pouring the solutions into each other,</a:t>
            </a:r>
            <a:r>
              <a:rPr lang="en-US" baseline="0" dirty="0" smtClean="0"/>
              <a:t> and we had the formation of a film, rather than defined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began pipetting</a:t>
            </a:r>
            <a:r>
              <a:rPr lang="en-US" baseline="0" dirty="0" smtClean="0"/>
              <a:t> the monomers slowly together while stirring them, and eventually purchased burettes to steadily titrate the mixture. This gave us better particles, but the mixtures still weren’t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adjusted the ratio of the monomers,</a:t>
            </a:r>
            <a:r>
              <a:rPr lang="en-US" baseline="0" dirty="0" smtClean="0"/>
              <a:t> however have received the best results from changing the solvents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yield, good density, disperses fairly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¼ or less of the yield of pyridine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7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membranes made form the same batch of particles, on different supports and at different concentrations of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4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can be seen here that vs the support, there is a reduction</a:t>
            </a:r>
            <a:r>
              <a:rPr lang="en-US" baseline="0" dirty="0" smtClean="0"/>
              <a:t> in flux, which is to be expected because of the additional barrier of the added polymer. However, there does not seem to be a clear increase in rejection. From this preliminary data, it appears that the dry membrane may be better for dip coating but more research should be done</a:t>
            </a:r>
          </a:p>
          <a:p>
            <a:r>
              <a:rPr lang="en-US" baseline="0" dirty="0" smtClean="0"/>
              <a:t>All of these results are so far from published I.P.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monomer solutions are made, in immiscible solvents. </a:t>
            </a:r>
          </a:p>
          <a:p>
            <a:r>
              <a:rPr lang="en-US" baseline="0" dirty="0" smtClean="0"/>
              <a:t>The support membrane is dipped in each and the polymer film is formed on the surface of the support, at the interface between the two monomer solutions</a:t>
            </a:r>
          </a:p>
          <a:p>
            <a:r>
              <a:rPr lang="en-US" baseline="0" dirty="0" smtClean="0"/>
              <a:t>Additionally, we apply some curing and rinses before the membrane is finished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</a:t>
            </a:r>
            <a:r>
              <a:rPr lang="en-US" baseline="0" dirty="0" smtClean="0"/>
              <a:t> can see, the I.P. film is very rough.</a:t>
            </a:r>
          </a:p>
          <a:p>
            <a:r>
              <a:rPr lang="en-US" baseline="0" dirty="0" smtClean="0"/>
              <a:t>In order to cast a smoother membrane we decided to make a latex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latex film formation, the polymer</a:t>
            </a:r>
            <a:r>
              <a:rPr lang="en-US" baseline="0" dirty="0" smtClean="0"/>
              <a:t> has already been formed as beads, which are dispersed in water.</a:t>
            </a:r>
          </a:p>
          <a:p>
            <a:r>
              <a:rPr lang="en-US" baseline="0" dirty="0" smtClean="0"/>
              <a:t>As the water evaporates off, capillary pressure forces the beads together, which eventually deform and coalesce into a smooth film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these</a:t>
            </a:r>
            <a:r>
              <a:rPr lang="en-US" baseline="0" dirty="0" smtClean="0"/>
              <a:t> pictures, you can see the round particles and the final continuous film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polyamide latex has been made before, but to our knowledge has not been made using the monomers we use and made into TFC membranes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0EFF-728A-4890-9B2D-E3B0D25692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E28785-332A-4372-939E-3F6F7D8D53F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96752F-75A7-44D7-BBC3-C795105B4F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3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924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 of Polymer Film Roughness on the Performance of Polyamide Reverse Osmosis Membranes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7000"/>
            <a:ext cx="6400800" cy="147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Cailen McCloskey</a:t>
            </a:r>
          </a:p>
          <a:p>
            <a:r>
              <a:rPr lang="en-US" sz="2400" dirty="0" smtClean="0"/>
              <a:t>4/2/15</a:t>
            </a:r>
            <a:endParaRPr lang="en-US" sz="2400" dirty="0"/>
          </a:p>
        </p:txBody>
      </p:sp>
      <p:pic>
        <p:nvPicPr>
          <p:cNvPr id="11266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22895"/>
            <a:ext cx="2447450" cy="20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Polyamide latex </a:t>
            </a:r>
            <a:r>
              <a:rPr lang="en-US" sz="2400" dirty="0"/>
              <a:t>particles from </a:t>
            </a:r>
            <a:r>
              <a:rPr lang="en-US" sz="2400" dirty="0" smtClean="0"/>
              <a:t>literature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94667" cy="2421467"/>
          </a:xfrm>
        </p:spPr>
        <p:txBody>
          <a:bodyPr/>
          <a:lstStyle/>
          <a:p>
            <a:r>
              <a:rPr lang="en-US" dirty="0" smtClean="0"/>
              <a:t>Yoshioka et. al, </a:t>
            </a:r>
            <a:r>
              <a:rPr lang="en-US" i="1" dirty="0" smtClean="0"/>
              <a:t>Preparation and Characterization of Nanoscale Aromatic Polyamide Particles. </a:t>
            </a:r>
            <a:r>
              <a:rPr lang="en-US" dirty="0" smtClean="0"/>
              <a:t>Polymer. (48): 2214-2220. 2007.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3162" r="2395"/>
          <a:stretch/>
        </p:blipFill>
        <p:spPr bwMode="auto">
          <a:xfrm>
            <a:off x="304800" y="1797567"/>
            <a:ext cx="4572000" cy="34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904"/>
            <a:ext cx="7408333" cy="3450696"/>
          </a:xfrm>
        </p:spPr>
        <p:txBody>
          <a:bodyPr/>
          <a:lstStyle/>
          <a:p>
            <a:r>
              <a:rPr lang="en-US" dirty="0" smtClean="0"/>
              <a:t> Based on Yoshioka et al, different combinations of monomers and solvent have been tried.</a:t>
            </a:r>
          </a:p>
          <a:p>
            <a:r>
              <a:rPr lang="en-US" dirty="0" smtClean="0"/>
              <a:t>Water, Pyridine, and </a:t>
            </a:r>
            <a:r>
              <a:rPr lang="en-US" dirty="0" err="1" smtClean="0"/>
              <a:t>Tetrahydrofuran</a:t>
            </a:r>
            <a:r>
              <a:rPr lang="en-US" dirty="0" smtClean="0"/>
              <a:t> (THF) were chosen as solvents</a:t>
            </a:r>
          </a:p>
          <a:p>
            <a:r>
              <a:rPr lang="en-US" dirty="0" smtClean="0"/>
              <a:t>The particles were tested with scanning electron microscopy (SEM) to determine quality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get uniform, small, rounded particles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40+ batches and more fine tuning needed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Of the three solvents tested, it appears that pyridine is the best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THF makes good particles, but the yield is very small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Particles do not yet form a film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81400" y="4953000"/>
            <a:ext cx="2362201" cy="24214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Film formation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25233"/>
              </p:ext>
            </p:extLst>
          </p:nvPr>
        </p:nvGraphicFramePr>
        <p:xfrm>
          <a:off x="914400" y="220686"/>
          <a:ext cx="7239000" cy="515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Document" r:id="rId4" imgW="6108479" imgH="4350227" progId="Word.Document.12">
                  <p:embed/>
                </p:oleObj>
              </mc:Choice>
              <mc:Fallback>
                <p:oleObj name="Document" r:id="rId4" imgW="6108479" imgH="4350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220686"/>
                        <a:ext cx="7239000" cy="515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1" y="4800600"/>
            <a:ext cx="6096000" cy="406400"/>
          </a:xfrm>
        </p:spPr>
        <p:txBody>
          <a:bodyPr/>
          <a:lstStyle/>
          <a:p>
            <a:pPr algn="ctr"/>
            <a:r>
              <a:rPr lang="en-US" dirty="0" smtClean="0"/>
              <a:t>Unreacted monomer, no defined particles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02795"/>
              </p:ext>
            </p:extLst>
          </p:nvPr>
        </p:nvGraphicFramePr>
        <p:xfrm>
          <a:off x="755650" y="228600"/>
          <a:ext cx="7321550" cy="500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Document" r:id="rId4" imgW="6108479" imgH="4173599" progId="Word.Document.12">
                  <p:embed/>
                </p:oleObj>
              </mc:Choice>
              <mc:Fallback>
                <p:oleObj name="Document" r:id="rId4" imgW="6108479" imgH="4173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228600"/>
                        <a:ext cx="7321550" cy="5002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05167" y="2785533"/>
            <a:ext cx="1034033" cy="2421467"/>
          </a:xfrm>
        </p:spPr>
        <p:txBody>
          <a:bodyPr/>
          <a:lstStyle/>
          <a:p>
            <a:r>
              <a:rPr lang="en-US" dirty="0" smtClean="0"/>
              <a:t>2mL water, 2x MPD</a:t>
            </a:r>
            <a:endParaRPr lang="en-US" dirty="0"/>
          </a:p>
        </p:txBody>
      </p:sp>
      <p:pic>
        <p:nvPicPr>
          <p:cNvPr id="6147" name="Picture 3" descr="E:\000 thesis\SEM\PA14-10WATER-2XMPD-1000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5859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get uniform, small, rounded particles</a:t>
            </a:r>
          </a:p>
          <a:p>
            <a:r>
              <a:rPr lang="en-US" dirty="0" smtClean="0"/>
              <a:t>40+ batches and more fine tuning needed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Of the three solvents tested, it appears that pyridine is the best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THF makes good particles, but the yield is very small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Particles do not yet form a film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get uniform, small, rounded particles</a:t>
            </a:r>
          </a:p>
          <a:p>
            <a:r>
              <a:rPr lang="en-US" dirty="0" smtClean="0"/>
              <a:t>40+ batches and more fine tuning needed</a:t>
            </a:r>
          </a:p>
          <a:p>
            <a:r>
              <a:rPr lang="en-US" dirty="0" smtClean="0"/>
              <a:t>Of the three solvents tested, it appears that pyridine is the best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THF makes good particles, but the yield is very small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Particles do not yet form a film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0" y="2785533"/>
            <a:ext cx="1066800" cy="2421467"/>
          </a:xfrm>
        </p:spPr>
        <p:txBody>
          <a:bodyPr/>
          <a:lstStyle/>
          <a:p>
            <a:r>
              <a:rPr lang="en-US" dirty="0" smtClean="0"/>
              <a:t>12.5mL Pyridine</a:t>
            </a:r>
            <a:endParaRPr lang="en-US" dirty="0"/>
          </a:p>
        </p:txBody>
      </p:sp>
      <p:pic>
        <p:nvPicPr>
          <p:cNvPr id="8194" name="Picture 2" descr="E:\000 thesis\SEM\PA26-12.5mlPyridine-10000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get uniform, small, rounded particles</a:t>
            </a:r>
          </a:p>
          <a:p>
            <a:r>
              <a:rPr lang="en-US" dirty="0" smtClean="0"/>
              <a:t>40+ batches and more fine tuning needed</a:t>
            </a:r>
          </a:p>
          <a:p>
            <a:r>
              <a:rPr lang="en-US" dirty="0" smtClean="0"/>
              <a:t>Of the three solvents tested, it appears that pyridine is the best</a:t>
            </a:r>
          </a:p>
          <a:p>
            <a:r>
              <a:rPr lang="en-US" dirty="0" smtClean="0"/>
              <a:t>THF makes good particles, but the yield is very small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Particles do not yet form a film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Goals and </a:t>
            </a:r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3.Methodology</a:t>
            </a:r>
            <a:br>
              <a:rPr lang="en-US" dirty="0" smtClean="0"/>
            </a:br>
            <a:r>
              <a:rPr lang="en-US" dirty="0" smtClean="0"/>
              <a:t>4.Results</a:t>
            </a:r>
            <a:br>
              <a:rPr lang="en-US" dirty="0" smtClean="0"/>
            </a:br>
            <a:r>
              <a:rPr lang="en-US" dirty="0" smtClean="0"/>
              <a:t>5.Recommendations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5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2940" y="2785533"/>
            <a:ext cx="1083860" cy="2421467"/>
          </a:xfrm>
        </p:spPr>
        <p:txBody>
          <a:bodyPr/>
          <a:lstStyle/>
          <a:p>
            <a:r>
              <a:rPr lang="en-US" dirty="0" smtClean="0"/>
              <a:t>5mL THF</a:t>
            </a:r>
            <a:endParaRPr lang="en-US" dirty="0"/>
          </a:p>
        </p:txBody>
      </p:sp>
      <p:pic>
        <p:nvPicPr>
          <p:cNvPr id="7170" name="Picture 2" descr="E:\000 thesis\SEM\PA19-5THF-25000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457200"/>
            <a:ext cx="6096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get uniform, small, rounded particles</a:t>
            </a:r>
          </a:p>
          <a:p>
            <a:r>
              <a:rPr lang="en-US" dirty="0" smtClean="0"/>
              <a:t>40+ batches and more fine tuning needed</a:t>
            </a:r>
          </a:p>
          <a:p>
            <a:r>
              <a:rPr lang="en-US" dirty="0" smtClean="0"/>
              <a:t>Of the three solvents tested, it appears that pyridine is the best</a:t>
            </a:r>
          </a:p>
          <a:p>
            <a:r>
              <a:rPr lang="en-US" dirty="0" smtClean="0"/>
              <a:t>THF makes good particles, but the yield is very small</a:t>
            </a:r>
          </a:p>
          <a:p>
            <a:r>
              <a:rPr lang="en-US" dirty="0" smtClean="0"/>
              <a:t>Particles do not yet form a membrane film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38400" y="4495800"/>
            <a:ext cx="4267200" cy="158326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Non-uniform, no particle deformation, no real “performance”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574454"/>
              </p:ext>
            </p:extLst>
          </p:nvPr>
        </p:nvGraphicFramePr>
        <p:xfrm>
          <a:off x="228600" y="1219200"/>
          <a:ext cx="86868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Document" r:id="rId4" imgW="6492422" imgH="2774605" progId="Word.Document.12">
                  <p:embed/>
                </p:oleObj>
              </mc:Choice>
              <mc:Fallback>
                <p:oleObj name="Document" r:id="rId4" imgW="6492422" imgH="2774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8686800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1" y="4876800"/>
            <a:ext cx="6019799" cy="304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Compared with 99.4% rejection and flux of ~30um/sec</a:t>
            </a:r>
            <a:endParaRPr lang="en-US" dirty="0"/>
          </a:p>
        </p:txBody>
      </p:sp>
      <p:pic>
        <p:nvPicPr>
          <p:cNvPr id="5" name="Picture 4" descr="E:\000 thesis\Preliminary performance results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46" r="3043" b="9544"/>
          <a:stretch/>
        </p:blipFill>
        <p:spPr bwMode="auto">
          <a:xfrm>
            <a:off x="1439863" y="457200"/>
            <a:ext cx="6103937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more batches with pyridine and THF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Potentially mix pyridine and THF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 curing process to particles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Dip coating on a dry support seems initially better than on a treated support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more batches with pyridine and THF</a:t>
            </a:r>
          </a:p>
          <a:p>
            <a:r>
              <a:rPr lang="en-US" dirty="0" smtClean="0"/>
              <a:t>Potentially mix pyridine and THF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Apply curing process to particles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Dip coating on a dry support seems initially better than on a treated support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more batches with pyridine and THF</a:t>
            </a:r>
          </a:p>
          <a:p>
            <a:r>
              <a:rPr lang="en-US" dirty="0" smtClean="0"/>
              <a:t>Potentially mix pyridine and THF</a:t>
            </a:r>
          </a:p>
          <a:p>
            <a:r>
              <a:rPr lang="en-US" dirty="0" smtClean="0"/>
              <a:t>Apply curing process to particles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Dip coating on a dry support seems initially better than on a treated support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more batches with pyridine and THF</a:t>
            </a:r>
          </a:p>
          <a:p>
            <a:r>
              <a:rPr lang="en-US" dirty="0" smtClean="0"/>
              <a:t>Potentially mix pyridine and THF</a:t>
            </a:r>
          </a:p>
          <a:p>
            <a:r>
              <a:rPr lang="en-US" dirty="0" smtClean="0"/>
              <a:t>Apply curing process to particles</a:t>
            </a:r>
          </a:p>
          <a:p>
            <a:r>
              <a:rPr lang="en-US" dirty="0" smtClean="0"/>
              <a:t>Dip coating on a dry support seems initially better than on a treated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000 thesis\SEM\PA16-5WATER-1000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2"/>
            <a:ext cx="9141638" cy="68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art 3"/>
          <p:cNvSpPr/>
          <p:nvPr/>
        </p:nvSpPr>
        <p:spPr>
          <a:xfrm rot="20580328">
            <a:off x="4876800" y="3581400"/>
            <a:ext cx="533400" cy="457200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	Thank you</a:t>
            </a:r>
            <a:r>
              <a:rPr lang="en-US" sz="4000" dirty="0" smtClean="0"/>
              <a:t>! </a:t>
            </a:r>
          </a:p>
          <a:p>
            <a:pPr algn="ctr"/>
            <a:r>
              <a:rPr lang="en-US" dirty="0" smtClean="0"/>
              <a:t>To the ASU/NASA Space Grant, Dr. Mary Laura Lind, and the Lind lab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439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08237"/>
            <a:ext cx="7408333" cy="3992563"/>
          </a:xfrm>
        </p:spPr>
        <p:txBody>
          <a:bodyPr/>
          <a:lstStyle/>
          <a:p>
            <a:r>
              <a:rPr lang="en-US" dirty="0" smtClean="0"/>
              <a:t>Synthesize polyamide latex from available monomers: meta-</a:t>
            </a:r>
            <a:r>
              <a:rPr lang="en-US" dirty="0" err="1" smtClean="0"/>
              <a:t>phenylene</a:t>
            </a:r>
            <a:r>
              <a:rPr lang="en-US" dirty="0" smtClean="0"/>
              <a:t> diamine (MPD) and </a:t>
            </a:r>
            <a:r>
              <a:rPr lang="en-US" dirty="0" err="1" smtClean="0"/>
              <a:t>trimesoyl</a:t>
            </a:r>
            <a:r>
              <a:rPr lang="en-US" dirty="0" smtClean="0"/>
              <a:t> chloride (TMC)</a:t>
            </a:r>
          </a:p>
          <a:p>
            <a:r>
              <a:rPr lang="en-US" dirty="0" smtClean="0"/>
              <a:t>Make thin film composite  membranes using polyamide latex</a:t>
            </a:r>
          </a:p>
          <a:p>
            <a:r>
              <a:rPr lang="en-US" dirty="0" smtClean="0"/>
              <a:t>Compare performance of latex membranes to that of </a:t>
            </a:r>
            <a:r>
              <a:rPr lang="en-US" dirty="0" err="1" smtClean="0"/>
              <a:t>interfacially</a:t>
            </a:r>
            <a:r>
              <a:rPr lang="en-US" dirty="0" smtClean="0"/>
              <a:t> polymerized membranes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 bwMode="auto">
          <a:xfrm>
            <a:off x="3912994" y="2667000"/>
            <a:ext cx="5231006" cy="38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1267" y="2514600"/>
            <a:ext cx="7408333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Reverse osmosis is a common water desalination technique</a:t>
            </a:r>
          </a:p>
          <a:p>
            <a:r>
              <a:rPr lang="en-US" dirty="0" smtClean="0"/>
              <a:t>High purity</a:t>
            </a:r>
          </a:p>
          <a:p>
            <a:r>
              <a:rPr lang="en-US" dirty="0" smtClean="0"/>
              <a:t>High cost </a:t>
            </a:r>
          </a:p>
          <a:p>
            <a:r>
              <a:rPr lang="en-US" dirty="0" smtClean="0"/>
              <a:t>Membranes are prone to fouling</a:t>
            </a:r>
          </a:p>
          <a:p>
            <a:r>
              <a:rPr lang="en-US" dirty="0" smtClean="0"/>
              <a:t>Flux=Flow rate/Membrane Area</a:t>
            </a:r>
          </a:p>
          <a:p>
            <a:r>
              <a:rPr lang="en-US" dirty="0" smtClean="0"/>
              <a:t>Rejection=Permeate/Feed</a:t>
            </a:r>
          </a:p>
          <a:p>
            <a:r>
              <a:rPr lang="en-US" dirty="0" smtClean="0"/>
              <a:t>Applications for water </a:t>
            </a:r>
          </a:p>
          <a:p>
            <a:pPr marL="0" indent="0">
              <a:buNone/>
            </a:pPr>
            <a:r>
              <a:rPr lang="en-US" dirty="0" smtClean="0"/>
              <a:t>        filtration in space </a:t>
            </a:r>
            <a:endParaRPr lang="en-US" dirty="0"/>
          </a:p>
        </p:txBody>
      </p:sp>
      <p:pic>
        <p:nvPicPr>
          <p:cNvPr id="7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599"/>
            <a:ext cx="7408333" cy="345069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Thin film composite membranes are made of a layer of porous support coated with a thin film of highly selective polymer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3809999"/>
            <a:ext cx="7239000" cy="381000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3771901" y="1485901"/>
            <a:ext cx="1828797" cy="7239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800599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Porous Support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13344" y="3821667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Selective Polymer</a:t>
            </a:r>
            <a:endParaRPr lang="en-US" b="1" dirty="0"/>
          </a:p>
        </p:txBody>
      </p:sp>
      <p:pic>
        <p:nvPicPr>
          <p:cNvPr id="9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905000"/>
            <a:ext cx="7239000" cy="1905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00549" y="-1238248"/>
            <a:ext cx="571501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61999" y="2000250"/>
            <a:ext cx="304800" cy="229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82880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MPD in water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86299" y="2714030"/>
            <a:ext cx="0" cy="33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66801" y="3272364"/>
            <a:ext cx="7239000" cy="1905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413018" y="116648"/>
            <a:ext cx="54656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66800" y="3124200"/>
            <a:ext cx="7239000" cy="190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761999" y="2971800"/>
            <a:ext cx="304801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66700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TMC in solvent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66801" y="4495800"/>
            <a:ext cx="7239000" cy="1905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398433" y="1354669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86301" y="4038600"/>
            <a:ext cx="0" cy="33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66799" y="4472517"/>
            <a:ext cx="7239000" cy="1905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4398434" y="2597152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66800" y="5715000"/>
            <a:ext cx="7239000" cy="190500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86299" y="5304830"/>
            <a:ext cx="0" cy="33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76200" y="449579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Interfacial reaction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76798" y="5287149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Curing and rinses</a:t>
            </a:r>
            <a:endParaRPr lang="en-US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457200" y="11887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/>
              <a:t>Interfacial film formation</a:t>
            </a:r>
            <a:endParaRPr lang="en-US" sz="4000" dirty="0"/>
          </a:p>
        </p:txBody>
      </p:sp>
      <p:pic>
        <p:nvPicPr>
          <p:cNvPr id="22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8333" y="1219200"/>
            <a:ext cx="3818467" cy="379306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Interfacially</a:t>
            </a:r>
            <a:r>
              <a:rPr lang="en-US" sz="2400" dirty="0" smtClean="0"/>
              <a:t> polymerized membranes have a characteristic “hill and valley” structure and a very high roughness. For this study, it is believed that this roughness may contribute to </a:t>
            </a:r>
            <a:r>
              <a:rPr lang="en-US" sz="2400" dirty="0" smtClean="0"/>
              <a:t>fouling</a:t>
            </a:r>
            <a:r>
              <a:rPr lang="en-US" sz="2400" dirty="0" smtClean="0"/>
              <a:t>.</a:t>
            </a:r>
          </a:p>
          <a:p>
            <a:r>
              <a:rPr lang="en-US" dirty="0"/>
              <a:t>Feinberg, B. J., Hoek, E. M. V. </a:t>
            </a:r>
            <a:r>
              <a:rPr lang="en-US" i="1" dirty="0"/>
              <a:t>Interfacial Polymerization.</a:t>
            </a:r>
            <a:r>
              <a:rPr lang="en-US" dirty="0"/>
              <a:t> Encyclopedia of Membrane Science and Technology, 2013.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745297"/>
            <a:ext cx="4572000" cy="3588703"/>
          </a:xfrm>
          <a:prstGeom prst="rect">
            <a:avLst/>
          </a:prstGeom>
        </p:spPr>
      </p:pic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Rounded Rectangle 544"/>
          <p:cNvSpPr/>
          <p:nvPr/>
        </p:nvSpPr>
        <p:spPr>
          <a:xfrm>
            <a:off x="1152429" y="3124200"/>
            <a:ext cx="7258866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4484063" y="2573868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52429" y="5715000"/>
            <a:ext cx="7239000" cy="190500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2" idx="3"/>
          </p:cNvCxnSpPr>
          <p:nvPr/>
        </p:nvCxnSpPr>
        <p:spPr>
          <a:xfrm flipH="1">
            <a:off x="4771928" y="5223936"/>
            <a:ext cx="3" cy="41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457200" y="11887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Latex film formation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 rot="5400000">
            <a:off x="4484063" y="1316568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1142184" y="452799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1243295" y="447817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1245179" y="45669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1340429" y="45288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1451380" y="448906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1451380" y="45669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1359479" y="444007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1142184" y="461152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1353129" y="462450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1142184" y="445096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1560802" y="453401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1661913" y="448419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1663797" y="45729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1759047" y="45348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1869998" y="449507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1869998" y="45729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1778097" y="444609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1560802" y="46110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1766237" y="46101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1560802" y="445697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>
            <a:off x="1975095" y="452799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/>
          <p:cNvSpPr/>
          <p:nvPr/>
        </p:nvSpPr>
        <p:spPr>
          <a:xfrm>
            <a:off x="2076206" y="447817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/>
          <p:cNvSpPr/>
          <p:nvPr/>
        </p:nvSpPr>
        <p:spPr>
          <a:xfrm>
            <a:off x="2078090" y="45669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2173340" y="45288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/>
          <p:cNvSpPr/>
          <p:nvPr/>
        </p:nvSpPr>
        <p:spPr>
          <a:xfrm>
            <a:off x="2284291" y="448906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>
            <a:off x="2284291" y="456693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>
            <a:off x="2192390" y="444007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/>
          <p:nvPr/>
        </p:nvSpPr>
        <p:spPr>
          <a:xfrm>
            <a:off x="1975095" y="46110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/>
          <p:cNvSpPr/>
          <p:nvPr/>
        </p:nvSpPr>
        <p:spPr>
          <a:xfrm>
            <a:off x="2173340" y="462450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1975095" y="445096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>
            <a:off x="2393713" y="453401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xagon 54"/>
          <p:cNvSpPr/>
          <p:nvPr/>
        </p:nvSpPr>
        <p:spPr>
          <a:xfrm>
            <a:off x="2494824" y="448419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/>
          <p:nvPr/>
        </p:nvSpPr>
        <p:spPr>
          <a:xfrm>
            <a:off x="2496708" y="45729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xagon 56"/>
          <p:cNvSpPr/>
          <p:nvPr/>
        </p:nvSpPr>
        <p:spPr>
          <a:xfrm>
            <a:off x="2591958" y="45348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xagon 57"/>
          <p:cNvSpPr/>
          <p:nvPr/>
        </p:nvSpPr>
        <p:spPr>
          <a:xfrm>
            <a:off x="2702909" y="449507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58"/>
          <p:cNvSpPr/>
          <p:nvPr/>
        </p:nvSpPr>
        <p:spPr>
          <a:xfrm>
            <a:off x="2702909" y="457295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>
            <a:off x="2611008" y="444609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xagon 60"/>
          <p:cNvSpPr/>
          <p:nvPr/>
        </p:nvSpPr>
        <p:spPr>
          <a:xfrm>
            <a:off x="2379774" y="46123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1"/>
          <p:cNvSpPr/>
          <p:nvPr/>
        </p:nvSpPr>
        <p:spPr>
          <a:xfrm>
            <a:off x="2604658" y="461626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xagon 62"/>
          <p:cNvSpPr/>
          <p:nvPr/>
        </p:nvSpPr>
        <p:spPr>
          <a:xfrm>
            <a:off x="2393713" y="445697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/>
          <p:cNvSpPr/>
          <p:nvPr/>
        </p:nvSpPr>
        <p:spPr>
          <a:xfrm>
            <a:off x="2814725" y="452845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/>
          <p:cNvSpPr/>
          <p:nvPr/>
        </p:nvSpPr>
        <p:spPr>
          <a:xfrm>
            <a:off x="2915836" y="447863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xagon 65"/>
          <p:cNvSpPr/>
          <p:nvPr/>
        </p:nvSpPr>
        <p:spPr>
          <a:xfrm>
            <a:off x="2917720" y="45673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>
            <a:off x="3012970" y="45292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/>
          <p:cNvSpPr/>
          <p:nvPr/>
        </p:nvSpPr>
        <p:spPr>
          <a:xfrm>
            <a:off x="3123921" y="448951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/>
          <p:cNvSpPr/>
          <p:nvPr/>
        </p:nvSpPr>
        <p:spPr>
          <a:xfrm>
            <a:off x="3123921" y="45673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xagon 69"/>
          <p:cNvSpPr/>
          <p:nvPr/>
        </p:nvSpPr>
        <p:spPr>
          <a:xfrm>
            <a:off x="3032020" y="444053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xagon 70"/>
          <p:cNvSpPr/>
          <p:nvPr/>
        </p:nvSpPr>
        <p:spPr>
          <a:xfrm>
            <a:off x="2814725" y="461198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xagon 71"/>
          <p:cNvSpPr/>
          <p:nvPr/>
        </p:nvSpPr>
        <p:spPr>
          <a:xfrm>
            <a:off x="3025670" y="462496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xagon 72"/>
          <p:cNvSpPr/>
          <p:nvPr/>
        </p:nvSpPr>
        <p:spPr>
          <a:xfrm>
            <a:off x="2814725" y="445141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xagon 73"/>
          <p:cNvSpPr/>
          <p:nvPr/>
        </p:nvSpPr>
        <p:spPr>
          <a:xfrm>
            <a:off x="3233343" y="45344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/>
          <p:cNvSpPr/>
          <p:nvPr/>
        </p:nvSpPr>
        <p:spPr>
          <a:xfrm>
            <a:off x="3334454" y="448464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/>
          <p:cNvSpPr/>
          <p:nvPr/>
        </p:nvSpPr>
        <p:spPr>
          <a:xfrm>
            <a:off x="3336338" y="45734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76"/>
          <p:cNvSpPr/>
          <p:nvPr/>
        </p:nvSpPr>
        <p:spPr>
          <a:xfrm>
            <a:off x="3431588" y="45353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xagon 77"/>
          <p:cNvSpPr/>
          <p:nvPr/>
        </p:nvSpPr>
        <p:spPr>
          <a:xfrm>
            <a:off x="3542539" y="449553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78"/>
          <p:cNvSpPr/>
          <p:nvPr/>
        </p:nvSpPr>
        <p:spPr>
          <a:xfrm>
            <a:off x="3542539" y="45734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xagon 79"/>
          <p:cNvSpPr/>
          <p:nvPr/>
        </p:nvSpPr>
        <p:spPr>
          <a:xfrm>
            <a:off x="3450638" y="444654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/>
          <p:cNvSpPr/>
          <p:nvPr/>
        </p:nvSpPr>
        <p:spPr>
          <a:xfrm>
            <a:off x="3233343" y="46115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xagon 81"/>
          <p:cNvSpPr/>
          <p:nvPr/>
        </p:nvSpPr>
        <p:spPr>
          <a:xfrm>
            <a:off x="3438778" y="461055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/>
          <p:cNvSpPr/>
          <p:nvPr/>
        </p:nvSpPr>
        <p:spPr>
          <a:xfrm>
            <a:off x="3233343" y="445743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Hexagon 83"/>
          <p:cNvSpPr/>
          <p:nvPr/>
        </p:nvSpPr>
        <p:spPr>
          <a:xfrm>
            <a:off x="3647636" y="452845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/>
          <p:cNvSpPr/>
          <p:nvPr/>
        </p:nvSpPr>
        <p:spPr>
          <a:xfrm>
            <a:off x="3748747" y="447863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Hexagon 85"/>
          <p:cNvSpPr/>
          <p:nvPr/>
        </p:nvSpPr>
        <p:spPr>
          <a:xfrm>
            <a:off x="3750631" y="45673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exagon 86"/>
          <p:cNvSpPr/>
          <p:nvPr/>
        </p:nvSpPr>
        <p:spPr>
          <a:xfrm>
            <a:off x="3845881" y="45292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/>
          <p:cNvSpPr/>
          <p:nvPr/>
        </p:nvSpPr>
        <p:spPr>
          <a:xfrm>
            <a:off x="3956832" y="448951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xagon 88"/>
          <p:cNvSpPr/>
          <p:nvPr/>
        </p:nvSpPr>
        <p:spPr>
          <a:xfrm>
            <a:off x="3956832" y="45673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exagon 89"/>
          <p:cNvSpPr/>
          <p:nvPr/>
        </p:nvSpPr>
        <p:spPr>
          <a:xfrm>
            <a:off x="3864931" y="444053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/>
          <p:cNvSpPr/>
          <p:nvPr/>
        </p:nvSpPr>
        <p:spPr>
          <a:xfrm>
            <a:off x="3647636" y="46115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/>
          <p:cNvSpPr/>
          <p:nvPr/>
        </p:nvSpPr>
        <p:spPr>
          <a:xfrm>
            <a:off x="3845881" y="462496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/>
          <p:cNvSpPr/>
          <p:nvPr/>
        </p:nvSpPr>
        <p:spPr>
          <a:xfrm>
            <a:off x="3647636" y="445141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/>
          <p:cNvSpPr/>
          <p:nvPr/>
        </p:nvSpPr>
        <p:spPr>
          <a:xfrm>
            <a:off x="4066254" y="45344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exagon 94"/>
          <p:cNvSpPr/>
          <p:nvPr/>
        </p:nvSpPr>
        <p:spPr>
          <a:xfrm>
            <a:off x="4167365" y="448464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/>
          <p:cNvSpPr/>
          <p:nvPr/>
        </p:nvSpPr>
        <p:spPr>
          <a:xfrm>
            <a:off x="4169249" y="45734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/>
          <p:cNvSpPr/>
          <p:nvPr/>
        </p:nvSpPr>
        <p:spPr>
          <a:xfrm>
            <a:off x="4264499" y="45353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xagon 97"/>
          <p:cNvSpPr/>
          <p:nvPr/>
        </p:nvSpPr>
        <p:spPr>
          <a:xfrm>
            <a:off x="4375450" y="449553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/>
          <p:cNvSpPr/>
          <p:nvPr/>
        </p:nvSpPr>
        <p:spPr>
          <a:xfrm>
            <a:off x="4375450" y="45734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/>
          <p:cNvSpPr/>
          <p:nvPr/>
        </p:nvSpPr>
        <p:spPr>
          <a:xfrm>
            <a:off x="4283549" y="444654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/>
          <p:cNvSpPr/>
          <p:nvPr/>
        </p:nvSpPr>
        <p:spPr>
          <a:xfrm>
            <a:off x="4052315" y="461278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/>
          <p:cNvSpPr/>
          <p:nvPr/>
        </p:nvSpPr>
        <p:spPr>
          <a:xfrm>
            <a:off x="4277199" y="461672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/>
          <p:cNvSpPr/>
          <p:nvPr/>
        </p:nvSpPr>
        <p:spPr>
          <a:xfrm>
            <a:off x="4066254" y="445743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/>
          <p:cNvSpPr/>
          <p:nvPr/>
        </p:nvSpPr>
        <p:spPr>
          <a:xfrm>
            <a:off x="4483225" y="453306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/>
          <p:cNvSpPr/>
          <p:nvPr/>
        </p:nvSpPr>
        <p:spPr>
          <a:xfrm>
            <a:off x="4584336" y="448323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/>
          <p:cNvSpPr/>
          <p:nvPr/>
        </p:nvSpPr>
        <p:spPr>
          <a:xfrm>
            <a:off x="4586220" y="45720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xagon 106"/>
          <p:cNvSpPr/>
          <p:nvPr/>
        </p:nvSpPr>
        <p:spPr>
          <a:xfrm>
            <a:off x="4681470" y="45339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/>
          <p:cNvSpPr/>
          <p:nvPr/>
        </p:nvSpPr>
        <p:spPr>
          <a:xfrm>
            <a:off x="4792421" y="449412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/>
          <p:cNvSpPr/>
          <p:nvPr/>
        </p:nvSpPr>
        <p:spPr>
          <a:xfrm>
            <a:off x="4792421" y="45720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/>
          <p:cNvSpPr/>
          <p:nvPr/>
        </p:nvSpPr>
        <p:spPr>
          <a:xfrm>
            <a:off x="4700520" y="444513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/>
          <p:cNvSpPr/>
          <p:nvPr/>
        </p:nvSpPr>
        <p:spPr>
          <a:xfrm>
            <a:off x="4483225" y="461659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/>
          <p:cNvSpPr/>
          <p:nvPr/>
        </p:nvSpPr>
        <p:spPr>
          <a:xfrm>
            <a:off x="4694170" y="462956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/>
          <p:cNvSpPr/>
          <p:nvPr/>
        </p:nvSpPr>
        <p:spPr>
          <a:xfrm>
            <a:off x="4483225" y="445602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/>
          <p:cNvSpPr/>
          <p:nvPr/>
        </p:nvSpPr>
        <p:spPr>
          <a:xfrm>
            <a:off x="4901843" y="453907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/>
          <p:cNvSpPr/>
          <p:nvPr/>
        </p:nvSpPr>
        <p:spPr>
          <a:xfrm>
            <a:off x="5002954" y="448925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/>
          <p:cNvSpPr/>
          <p:nvPr/>
        </p:nvSpPr>
        <p:spPr>
          <a:xfrm>
            <a:off x="5004838" y="45780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/>
          <p:cNvSpPr/>
          <p:nvPr/>
        </p:nvSpPr>
        <p:spPr>
          <a:xfrm>
            <a:off x="5100088" y="45399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Hexagon 117"/>
          <p:cNvSpPr/>
          <p:nvPr/>
        </p:nvSpPr>
        <p:spPr>
          <a:xfrm>
            <a:off x="5211039" y="450014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xagon 118"/>
          <p:cNvSpPr/>
          <p:nvPr/>
        </p:nvSpPr>
        <p:spPr>
          <a:xfrm>
            <a:off x="5211039" y="45780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xagon 119"/>
          <p:cNvSpPr/>
          <p:nvPr/>
        </p:nvSpPr>
        <p:spPr>
          <a:xfrm>
            <a:off x="5119138" y="445115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Hexagon 120"/>
          <p:cNvSpPr/>
          <p:nvPr/>
        </p:nvSpPr>
        <p:spPr>
          <a:xfrm>
            <a:off x="4901843" y="46161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xagon 121"/>
          <p:cNvSpPr/>
          <p:nvPr/>
        </p:nvSpPr>
        <p:spPr>
          <a:xfrm>
            <a:off x="5107278" y="461516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xagon 122"/>
          <p:cNvSpPr/>
          <p:nvPr/>
        </p:nvSpPr>
        <p:spPr>
          <a:xfrm>
            <a:off x="4901843" y="446204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Hexagon 123"/>
          <p:cNvSpPr/>
          <p:nvPr/>
        </p:nvSpPr>
        <p:spPr>
          <a:xfrm>
            <a:off x="5316136" y="453306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Hexagon 124"/>
          <p:cNvSpPr/>
          <p:nvPr/>
        </p:nvSpPr>
        <p:spPr>
          <a:xfrm>
            <a:off x="5417247" y="448323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Hexagon 125"/>
          <p:cNvSpPr/>
          <p:nvPr/>
        </p:nvSpPr>
        <p:spPr>
          <a:xfrm>
            <a:off x="5419131" y="45720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Hexagon 126"/>
          <p:cNvSpPr/>
          <p:nvPr/>
        </p:nvSpPr>
        <p:spPr>
          <a:xfrm>
            <a:off x="5514381" y="45339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Hexagon 127"/>
          <p:cNvSpPr/>
          <p:nvPr/>
        </p:nvSpPr>
        <p:spPr>
          <a:xfrm>
            <a:off x="5625332" y="449412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Hexagon 128"/>
          <p:cNvSpPr/>
          <p:nvPr/>
        </p:nvSpPr>
        <p:spPr>
          <a:xfrm>
            <a:off x="5625332" y="45720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Hexagon 129"/>
          <p:cNvSpPr/>
          <p:nvPr/>
        </p:nvSpPr>
        <p:spPr>
          <a:xfrm>
            <a:off x="5533431" y="444513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Hexagon 130"/>
          <p:cNvSpPr/>
          <p:nvPr/>
        </p:nvSpPr>
        <p:spPr>
          <a:xfrm>
            <a:off x="5316136" y="46161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Hexagon 131"/>
          <p:cNvSpPr/>
          <p:nvPr/>
        </p:nvSpPr>
        <p:spPr>
          <a:xfrm>
            <a:off x="5514381" y="462956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Hexagon 132"/>
          <p:cNvSpPr/>
          <p:nvPr/>
        </p:nvSpPr>
        <p:spPr>
          <a:xfrm>
            <a:off x="5316136" y="445602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Hexagon 133"/>
          <p:cNvSpPr/>
          <p:nvPr/>
        </p:nvSpPr>
        <p:spPr>
          <a:xfrm>
            <a:off x="5734754" y="453907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Hexagon 134"/>
          <p:cNvSpPr/>
          <p:nvPr/>
        </p:nvSpPr>
        <p:spPr>
          <a:xfrm>
            <a:off x="5835865" y="448925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5837749" y="45780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Hexagon 136"/>
          <p:cNvSpPr/>
          <p:nvPr/>
        </p:nvSpPr>
        <p:spPr>
          <a:xfrm>
            <a:off x="5932999" y="45399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Hexagon 137"/>
          <p:cNvSpPr/>
          <p:nvPr/>
        </p:nvSpPr>
        <p:spPr>
          <a:xfrm>
            <a:off x="6043950" y="450014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Hexagon 138"/>
          <p:cNvSpPr/>
          <p:nvPr/>
        </p:nvSpPr>
        <p:spPr>
          <a:xfrm>
            <a:off x="6043950" y="457801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Hexagon 139"/>
          <p:cNvSpPr/>
          <p:nvPr/>
        </p:nvSpPr>
        <p:spPr>
          <a:xfrm>
            <a:off x="5952049" y="445115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Hexagon 140"/>
          <p:cNvSpPr/>
          <p:nvPr/>
        </p:nvSpPr>
        <p:spPr>
          <a:xfrm>
            <a:off x="5720815" y="461739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Hexagon 141"/>
          <p:cNvSpPr/>
          <p:nvPr/>
        </p:nvSpPr>
        <p:spPr>
          <a:xfrm>
            <a:off x="5945699" y="462132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Hexagon 142"/>
          <p:cNvSpPr/>
          <p:nvPr/>
        </p:nvSpPr>
        <p:spPr>
          <a:xfrm>
            <a:off x="5734754" y="446204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Hexagon 143"/>
          <p:cNvSpPr/>
          <p:nvPr/>
        </p:nvSpPr>
        <p:spPr>
          <a:xfrm>
            <a:off x="6155955" y="45292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Hexagon 144"/>
          <p:cNvSpPr/>
          <p:nvPr/>
        </p:nvSpPr>
        <p:spPr>
          <a:xfrm>
            <a:off x="6257066" y="44794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Hexagon 145"/>
          <p:cNvSpPr/>
          <p:nvPr/>
        </p:nvSpPr>
        <p:spPr>
          <a:xfrm>
            <a:off x="6258950" y="45682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Hexagon 146"/>
          <p:cNvSpPr/>
          <p:nvPr/>
        </p:nvSpPr>
        <p:spPr>
          <a:xfrm>
            <a:off x="6354200" y="45301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Hexagon 147"/>
          <p:cNvSpPr/>
          <p:nvPr/>
        </p:nvSpPr>
        <p:spPr>
          <a:xfrm>
            <a:off x="6465151" y="449035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Hexagon 148"/>
          <p:cNvSpPr/>
          <p:nvPr/>
        </p:nvSpPr>
        <p:spPr>
          <a:xfrm>
            <a:off x="6465151" y="45682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Hexagon 149"/>
          <p:cNvSpPr/>
          <p:nvPr/>
        </p:nvSpPr>
        <p:spPr>
          <a:xfrm>
            <a:off x="6373250" y="44413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Hexagon 150"/>
          <p:cNvSpPr/>
          <p:nvPr/>
        </p:nvSpPr>
        <p:spPr>
          <a:xfrm>
            <a:off x="6155955" y="461282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Hexagon 151"/>
          <p:cNvSpPr/>
          <p:nvPr/>
        </p:nvSpPr>
        <p:spPr>
          <a:xfrm>
            <a:off x="6366900" y="46258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xagon 152"/>
          <p:cNvSpPr/>
          <p:nvPr/>
        </p:nvSpPr>
        <p:spPr>
          <a:xfrm>
            <a:off x="6155955" y="445225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xagon 153"/>
          <p:cNvSpPr/>
          <p:nvPr/>
        </p:nvSpPr>
        <p:spPr>
          <a:xfrm>
            <a:off x="6574573" y="45353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xagon 154"/>
          <p:cNvSpPr/>
          <p:nvPr/>
        </p:nvSpPr>
        <p:spPr>
          <a:xfrm>
            <a:off x="6675684" y="448548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Hexagon 155"/>
          <p:cNvSpPr/>
          <p:nvPr/>
        </p:nvSpPr>
        <p:spPr>
          <a:xfrm>
            <a:off x="6677568" y="45742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Hexagon 156"/>
          <p:cNvSpPr/>
          <p:nvPr/>
        </p:nvSpPr>
        <p:spPr>
          <a:xfrm>
            <a:off x="6772818" y="45361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Hexagon 157"/>
          <p:cNvSpPr/>
          <p:nvPr/>
        </p:nvSpPr>
        <p:spPr>
          <a:xfrm>
            <a:off x="6883769" y="449637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Hexagon 158"/>
          <p:cNvSpPr/>
          <p:nvPr/>
        </p:nvSpPr>
        <p:spPr>
          <a:xfrm>
            <a:off x="6883769" y="45742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Hexagon 159"/>
          <p:cNvSpPr/>
          <p:nvPr/>
        </p:nvSpPr>
        <p:spPr>
          <a:xfrm>
            <a:off x="6791868" y="444738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Hexagon 160"/>
          <p:cNvSpPr/>
          <p:nvPr/>
        </p:nvSpPr>
        <p:spPr>
          <a:xfrm>
            <a:off x="6574573" y="46123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Hexagon 161"/>
          <p:cNvSpPr/>
          <p:nvPr/>
        </p:nvSpPr>
        <p:spPr>
          <a:xfrm>
            <a:off x="6780008" y="461139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Hexagon 162"/>
          <p:cNvSpPr/>
          <p:nvPr/>
        </p:nvSpPr>
        <p:spPr>
          <a:xfrm>
            <a:off x="6574573" y="445827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Hexagon 163"/>
          <p:cNvSpPr/>
          <p:nvPr/>
        </p:nvSpPr>
        <p:spPr>
          <a:xfrm>
            <a:off x="6988866" y="4529293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Hexagon 164"/>
          <p:cNvSpPr/>
          <p:nvPr/>
        </p:nvSpPr>
        <p:spPr>
          <a:xfrm>
            <a:off x="7089977" y="44794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Hexagon 165"/>
          <p:cNvSpPr/>
          <p:nvPr/>
        </p:nvSpPr>
        <p:spPr>
          <a:xfrm>
            <a:off x="7091861" y="45682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Hexagon 166"/>
          <p:cNvSpPr/>
          <p:nvPr/>
        </p:nvSpPr>
        <p:spPr>
          <a:xfrm>
            <a:off x="7187111" y="45301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Hexagon 167"/>
          <p:cNvSpPr/>
          <p:nvPr/>
        </p:nvSpPr>
        <p:spPr>
          <a:xfrm>
            <a:off x="7298062" y="449035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Hexagon 168"/>
          <p:cNvSpPr/>
          <p:nvPr/>
        </p:nvSpPr>
        <p:spPr>
          <a:xfrm>
            <a:off x="7298062" y="456823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Hexagon 169"/>
          <p:cNvSpPr/>
          <p:nvPr/>
        </p:nvSpPr>
        <p:spPr>
          <a:xfrm>
            <a:off x="7206161" y="444137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Hexagon 170"/>
          <p:cNvSpPr/>
          <p:nvPr/>
        </p:nvSpPr>
        <p:spPr>
          <a:xfrm>
            <a:off x="6988866" y="46123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Hexagon 171"/>
          <p:cNvSpPr/>
          <p:nvPr/>
        </p:nvSpPr>
        <p:spPr>
          <a:xfrm>
            <a:off x="7187111" y="46258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Hexagon 172"/>
          <p:cNvSpPr/>
          <p:nvPr/>
        </p:nvSpPr>
        <p:spPr>
          <a:xfrm>
            <a:off x="6988866" y="445225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Hexagon 173"/>
          <p:cNvSpPr/>
          <p:nvPr/>
        </p:nvSpPr>
        <p:spPr>
          <a:xfrm>
            <a:off x="7407484" y="45353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Hexagon 174"/>
          <p:cNvSpPr/>
          <p:nvPr/>
        </p:nvSpPr>
        <p:spPr>
          <a:xfrm>
            <a:off x="7508595" y="448548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Hexagon 175"/>
          <p:cNvSpPr/>
          <p:nvPr/>
        </p:nvSpPr>
        <p:spPr>
          <a:xfrm>
            <a:off x="7510479" y="45742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Hexagon 176"/>
          <p:cNvSpPr/>
          <p:nvPr/>
        </p:nvSpPr>
        <p:spPr>
          <a:xfrm>
            <a:off x="7605729" y="45361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Hexagon 177"/>
          <p:cNvSpPr/>
          <p:nvPr/>
        </p:nvSpPr>
        <p:spPr>
          <a:xfrm>
            <a:off x="7716680" y="449637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Hexagon 178"/>
          <p:cNvSpPr/>
          <p:nvPr/>
        </p:nvSpPr>
        <p:spPr>
          <a:xfrm>
            <a:off x="7716680" y="457424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Hexagon 179"/>
          <p:cNvSpPr/>
          <p:nvPr/>
        </p:nvSpPr>
        <p:spPr>
          <a:xfrm>
            <a:off x="7607459" y="444738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Hexagon 180"/>
          <p:cNvSpPr/>
          <p:nvPr/>
        </p:nvSpPr>
        <p:spPr>
          <a:xfrm>
            <a:off x="7393545" y="461362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Hexagon 181"/>
          <p:cNvSpPr/>
          <p:nvPr/>
        </p:nvSpPr>
        <p:spPr>
          <a:xfrm>
            <a:off x="7618429" y="461755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Hexagon 182"/>
          <p:cNvSpPr/>
          <p:nvPr/>
        </p:nvSpPr>
        <p:spPr>
          <a:xfrm>
            <a:off x="7407484" y="4458271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Hexagon 183"/>
          <p:cNvSpPr/>
          <p:nvPr/>
        </p:nvSpPr>
        <p:spPr>
          <a:xfrm>
            <a:off x="7818782" y="4531647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Hexagon 184"/>
          <p:cNvSpPr/>
          <p:nvPr/>
        </p:nvSpPr>
        <p:spPr>
          <a:xfrm>
            <a:off x="7919151" y="447755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Hexagon 185"/>
          <p:cNvSpPr/>
          <p:nvPr/>
        </p:nvSpPr>
        <p:spPr>
          <a:xfrm>
            <a:off x="7934966" y="456632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Hexagon 186"/>
          <p:cNvSpPr/>
          <p:nvPr/>
        </p:nvSpPr>
        <p:spPr>
          <a:xfrm>
            <a:off x="8030216" y="452822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Hexagon 187"/>
          <p:cNvSpPr/>
          <p:nvPr/>
        </p:nvSpPr>
        <p:spPr>
          <a:xfrm>
            <a:off x="8141167" y="448844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Hexagon 188"/>
          <p:cNvSpPr/>
          <p:nvPr/>
        </p:nvSpPr>
        <p:spPr>
          <a:xfrm>
            <a:off x="8141167" y="456632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Hexagon 189"/>
          <p:cNvSpPr/>
          <p:nvPr/>
        </p:nvSpPr>
        <p:spPr>
          <a:xfrm>
            <a:off x="8033451" y="443945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Hexagon 190"/>
          <p:cNvSpPr/>
          <p:nvPr/>
        </p:nvSpPr>
        <p:spPr>
          <a:xfrm>
            <a:off x="7818032" y="4605700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Hexagon 191"/>
          <p:cNvSpPr/>
          <p:nvPr/>
        </p:nvSpPr>
        <p:spPr>
          <a:xfrm>
            <a:off x="8042916" y="4609632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Hexagon 192"/>
          <p:cNvSpPr/>
          <p:nvPr/>
        </p:nvSpPr>
        <p:spPr>
          <a:xfrm>
            <a:off x="7818782" y="445034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Hexagon 193"/>
          <p:cNvSpPr/>
          <p:nvPr/>
        </p:nvSpPr>
        <p:spPr>
          <a:xfrm>
            <a:off x="8233416" y="4533396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Hexagon 194"/>
          <p:cNvSpPr/>
          <p:nvPr/>
        </p:nvSpPr>
        <p:spPr>
          <a:xfrm>
            <a:off x="8236169" y="4444635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Hexagon 195"/>
          <p:cNvSpPr/>
          <p:nvPr/>
        </p:nvSpPr>
        <p:spPr>
          <a:xfrm>
            <a:off x="8246116" y="4614808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Hexagon 196"/>
          <p:cNvSpPr/>
          <p:nvPr/>
        </p:nvSpPr>
        <p:spPr>
          <a:xfrm>
            <a:off x="8343900" y="4489254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Hexagon 197"/>
          <p:cNvSpPr/>
          <p:nvPr/>
        </p:nvSpPr>
        <p:spPr>
          <a:xfrm>
            <a:off x="8343900" y="4567129"/>
            <a:ext cx="114300" cy="76200"/>
          </a:xfrm>
          <a:prstGeom prst="hexagon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/>
          <p:cNvCxnSpPr>
            <a:stCxn id="200" idx="3"/>
          </p:cNvCxnSpPr>
          <p:nvPr/>
        </p:nvCxnSpPr>
        <p:spPr>
          <a:xfrm flipH="1">
            <a:off x="4771927" y="3928536"/>
            <a:ext cx="3" cy="41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 rot="5400000">
            <a:off x="4484062" y="21168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579852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68534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609147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73225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79079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85590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91394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96544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121042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22653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150337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27344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33198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39709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45513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50663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503629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260912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253292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265602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71457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77968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83772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2889221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2044819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15031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07411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19721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25576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32087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237891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430411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432893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353838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346218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585293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364383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370894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376698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381848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2974083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07957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00337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126483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318502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325013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30817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35967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4356670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46216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438596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4509070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456761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632726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69076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474226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897860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400335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92715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050260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10880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4173916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23195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428345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5272532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537802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5301827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542493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548347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554858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560662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565812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4813722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91921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4843017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496612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502466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508977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5147817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519931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6196309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30180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622560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34870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640725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647236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53040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6581901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5737499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584299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5766794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588989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594844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601355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6071594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123091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125573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723106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715486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277973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733651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740162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745966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751116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6666763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677225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6696058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819163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687770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6942819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7000858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05235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8049350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815484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807864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8201750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826029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8325406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7590540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769603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7619835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7742940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780148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7866596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924635" y="3200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976132" y="32766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660644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76613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87158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99473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1201834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130732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41277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153592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584421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268991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79536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91851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125611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223110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233655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245970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3513685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361918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372463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384778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054875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316037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326582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338897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4437462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54295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464840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77155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978652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08414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418959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31274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5353324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545881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556426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68741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894514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500000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10545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228609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6277101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638259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648804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661119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818291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92378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602923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6152386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7206365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731186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741731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754046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6747555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685305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695850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7081650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8130142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823563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834108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7671332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777682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788227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8005427" y="3124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2" name="Straight Arrow Connector 391"/>
          <p:cNvCxnSpPr>
            <a:stCxn id="393" idx="3"/>
          </p:cNvCxnSpPr>
          <p:nvPr/>
        </p:nvCxnSpPr>
        <p:spPr>
          <a:xfrm flipH="1">
            <a:off x="4771927" y="2644509"/>
            <a:ext cx="3" cy="41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/>
          <p:cNvSpPr/>
          <p:nvPr/>
        </p:nvSpPr>
        <p:spPr>
          <a:xfrm rot="5400000">
            <a:off x="4484062" y="-1262859"/>
            <a:ext cx="575735" cy="7239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ounded Rectangle 393"/>
          <p:cNvSpPr/>
          <p:nvPr/>
        </p:nvSpPr>
        <p:spPr>
          <a:xfrm>
            <a:off x="1142184" y="1611573"/>
            <a:ext cx="7258866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611239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71673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539858" y="1953904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763639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1835797" y="16496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88729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194533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1996831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1152429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125792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1181724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304829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36337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537539" y="1782739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619591" y="17383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2535016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2779684" y="1771365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2564311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268741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2759574" y="16240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2811072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286911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2076206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218170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222860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2450863" y="1926039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241030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3368815" y="16496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3569775" y="16877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349357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374033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3798375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3849872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3032020" y="19197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3205183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3157870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3599069" y="1894195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328152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3339565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3321351" y="1932295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4388057" y="19050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449355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540457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4417351" y="1706539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4664113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472215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4773649" y="1698576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3929247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03474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4081647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3826252" y="1668439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4205303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426334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5303919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540941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5333214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5456319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5607387" y="16621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557997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563801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5689511" y="19925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4845109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495060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4874404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4997509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512116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5179204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227696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6524197" y="1676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256991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638009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643864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6503752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5768886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5874381" y="1953904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6018106" y="17002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597983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6044942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6102981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154478" y="1981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156960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7262455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718625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7309360" y="19925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7272345" y="16496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7491055" y="16877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7542552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6698150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6803645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6727445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6850550" y="1981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909095" y="16877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6974206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8080737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818623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8110032" y="1981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8233137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829168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7621927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7727422" y="166218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7609411" y="19544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7774327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7832872" y="18401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7897983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956022" y="16877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8007519" y="19163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1555707" y="16115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179752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2121842" y="1682087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1233221" y="16002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133871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2615808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3044031" y="1700537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2367943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2379774" y="172303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3545072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365056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375601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3086262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4554634" y="16115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4574344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4679794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4010039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4115534" y="1676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5384711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549020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559565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571880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4925901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5031396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5136846" y="16115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6308488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6413983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6642583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5849678" y="1668439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6060623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7237752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734324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744869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6778942" y="1676400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688443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7113037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8161529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8239029" y="16877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7702719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7808214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7913664" y="1763973"/>
            <a:ext cx="102995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7" name="Curved Connector 546"/>
          <p:cNvCxnSpPr/>
          <p:nvPr/>
        </p:nvCxnSpPr>
        <p:spPr>
          <a:xfrm rot="5400000" flipH="1" flipV="1">
            <a:off x="6128944" y="2825118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urved Connector 554"/>
          <p:cNvCxnSpPr/>
          <p:nvPr/>
        </p:nvCxnSpPr>
        <p:spPr>
          <a:xfrm rot="5400000" flipH="1" flipV="1">
            <a:off x="7119544" y="28429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Curved Connector 555"/>
          <p:cNvCxnSpPr/>
          <p:nvPr/>
        </p:nvCxnSpPr>
        <p:spPr>
          <a:xfrm rot="5400000" flipH="1" flipV="1">
            <a:off x="5138344" y="281374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Curved Connector 556"/>
          <p:cNvCxnSpPr/>
          <p:nvPr/>
        </p:nvCxnSpPr>
        <p:spPr>
          <a:xfrm rot="5400000" flipH="1" flipV="1">
            <a:off x="3766743" y="28429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urved Connector 557"/>
          <p:cNvCxnSpPr/>
          <p:nvPr/>
        </p:nvCxnSpPr>
        <p:spPr>
          <a:xfrm rot="5400000" flipH="1" flipV="1">
            <a:off x="2928544" y="28429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Curved Connector 558"/>
          <p:cNvCxnSpPr/>
          <p:nvPr/>
        </p:nvCxnSpPr>
        <p:spPr>
          <a:xfrm rot="5400000" flipH="1" flipV="1">
            <a:off x="1979560" y="2825118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urved Connector 559"/>
          <p:cNvCxnSpPr/>
          <p:nvPr/>
        </p:nvCxnSpPr>
        <p:spPr>
          <a:xfrm rot="5400000" flipH="1" flipV="1">
            <a:off x="6011128" y="4120518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Curved Connector 560"/>
          <p:cNvCxnSpPr/>
          <p:nvPr/>
        </p:nvCxnSpPr>
        <p:spPr>
          <a:xfrm rot="5400000" flipH="1" flipV="1">
            <a:off x="7001728" y="41383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Curved Connector 561"/>
          <p:cNvCxnSpPr/>
          <p:nvPr/>
        </p:nvCxnSpPr>
        <p:spPr>
          <a:xfrm rot="5400000" flipH="1" flipV="1">
            <a:off x="5062144" y="41383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Curved Connector 562"/>
          <p:cNvCxnSpPr/>
          <p:nvPr/>
        </p:nvCxnSpPr>
        <p:spPr>
          <a:xfrm rot="5400000" flipH="1" flipV="1">
            <a:off x="3690543" y="41383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Curved Connector 563"/>
          <p:cNvCxnSpPr/>
          <p:nvPr/>
        </p:nvCxnSpPr>
        <p:spPr>
          <a:xfrm rot="5400000" flipH="1" flipV="1">
            <a:off x="2852344" y="4138315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Curved Connector 564"/>
          <p:cNvCxnSpPr/>
          <p:nvPr/>
        </p:nvCxnSpPr>
        <p:spPr>
          <a:xfrm rot="5400000" flipH="1" flipV="1">
            <a:off x="1861744" y="4120518"/>
            <a:ext cx="33397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TextBox 568"/>
          <p:cNvSpPr txBox="1"/>
          <p:nvPr/>
        </p:nvSpPr>
        <p:spPr>
          <a:xfrm>
            <a:off x="85629" y="4539915"/>
            <a:ext cx="103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Particles deform</a:t>
            </a:r>
            <a:endParaRPr lang="en-US" b="1" dirty="0"/>
          </a:p>
        </p:txBody>
      </p:sp>
      <p:sp>
        <p:nvSpPr>
          <p:cNvPr id="570" name="TextBox 569"/>
          <p:cNvSpPr txBox="1"/>
          <p:nvPr/>
        </p:nvSpPr>
        <p:spPr>
          <a:xfrm>
            <a:off x="-100902" y="3048000"/>
            <a:ext cx="139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evaporates off</a:t>
            </a:r>
            <a:endParaRPr lang="en-US" b="1" dirty="0"/>
          </a:p>
        </p:txBody>
      </p:sp>
      <p:pic>
        <p:nvPicPr>
          <p:cNvPr id="546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"/>
            <a:ext cx="114300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43000"/>
            <a:ext cx="8001001" cy="2429934"/>
          </a:xfrm>
        </p:spPr>
        <p:txBody>
          <a:bodyPr>
            <a:normAutofit/>
          </a:bodyPr>
          <a:lstStyle/>
          <a:p>
            <a:r>
              <a:rPr lang="en-US" sz="2400" dirty="0"/>
              <a:t>Latex membranes </a:t>
            </a:r>
            <a:r>
              <a:rPr lang="en-US" sz="2400" dirty="0" smtClean="0"/>
              <a:t>have smoother </a:t>
            </a:r>
            <a:r>
              <a:rPr lang="en-US" sz="2400" dirty="0"/>
              <a:t>surfaces due to the deformation of </a:t>
            </a:r>
            <a:r>
              <a:rPr lang="en-US" sz="2400" dirty="0" smtClean="0"/>
              <a:t>particles into a continuous film.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4596120"/>
            <a:ext cx="8001000" cy="61088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Khosravi</a:t>
            </a:r>
            <a:r>
              <a:rPr lang="en-US" dirty="0" smtClean="0"/>
              <a:t> et. al, </a:t>
            </a:r>
            <a:r>
              <a:rPr lang="en-US" i="1" dirty="0" smtClean="0"/>
              <a:t>Latex Barrier Thin Film Formation on Porous Substrates. </a:t>
            </a:r>
            <a:r>
              <a:rPr lang="en-US" dirty="0" smtClean="0"/>
              <a:t>Langmuir. 13994-14003.</a:t>
            </a:r>
            <a:r>
              <a:rPr lang="en-US" dirty="0"/>
              <a:t> 2014.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-1"/>
          <a:stretch/>
        </p:blipFill>
        <p:spPr bwMode="auto">
          <a:xfrm>
            <a:off x="685800" y="1404407"/>
            <a:ext cx="7848600" cy="31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3507</TotalTime>
  <Words>1111</Words>
  <Application>Microsoft Office PowerPoint</Application>
  <PresentationFormat>On-screen Show (4:3)</PresentationFormat>
  <Paragraphs>133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Waveform</vt:lpstr>
      <vt:lpstr>Document</vt:lpstr>
      <vt:lpstr>The Effect of Polymer Film Roughness on the Performance of Polyamide Reverse Osmosis Membranes</vt:lpstr>
      <vt:lpstr>1. Goals and Objectives 2. Background 3.Methodology 4.Results 5.Recommendations</vt:lpstr>
      <vt:lpstr>Goals and Objectives</vt:lpstr>
      <vt:lpstr>Background</vt:lpstr>
      <vt:lpstr>Background</vt:lpstr>
      <vt:lpstr>PowerPoint Presentation</vt:lpstr>
      <vt:lpstr>PowerPoint Presentation</vt:lpstr>
      <vt:lpstr>PowerPoint Presentation</vt:lpstr>
      <vt:lpstr>Latex membranes have smoother surfaces due to the deformation of particles into a continuous film.</vt:lpstr>
      <vt:lpstr>Polyamide latex particles from literature</vt:lpstr>
      <vt:lpstr>Methodology</vt:lpstr>
      <vt:lpstr>Results</vt:lpstr>
      <vt:lpstr>PowerPoint Presentation</vt:lpstr>
      <vt:lpstr>PowerPoint Presentation</vt:lpstr>
      <vt:lpstr>PowerPoint Presentation</vt:lpstr>
      <vt:lpstr>Results</vt:lpstr>
      <vt:lpstr>Results</vt:lpstr>
      <vt:lpstr>PowerPoint Presentation</vt:lpstr>
      <vt:lpstr>Results</vt:lpstr>
      <vt:lpstr>PowerPoint Presentation</vt:lpstr>
      <vt:lpstr>Results</vt:lpstr>
      <vt:lpstr>PowerPoint Presentation</vt:lpstr>
      <vt:lpstr>PowerPoint Presentation</vt:lpstr>
      <vt:lpstr>Recommendations</vt:lpstr>
      <vt:lpstr>Recommendations</vt:lpstr>
      <vt:lpstr>Recommendations</vt:lpstr>
      <vt:lpstr>Recommendations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Cailen</dc:creator>
  <cp:lastModifiedBy>Cailen</cp:lastModifiedBy>
  <cp:revision>98</cp:revision>
  <cp:lastPrinted>2015-04-02T16:00:20Z</cp:lastPrinted>
  <dcterms:created xsi:type="dcterms:W3CDTF">2015-03-31T20:33:26Z</dcterms:created>
  <dcterms:modified xsi:type="dcterms:W3CDTF">2015-04-04T04:37:48Z</dcterms:modified>
</cp:coreProperties>
</file>