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6.xml" ContentType="application/vnd.openxmlformats-officedocument.presentationml.notesSlide+xml"/>
  <Default Extension="gif" ContentType="image/gif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6" r:id="rId3"/>
    <p:sldId id="265" r:id="rId4"/>
    <p:sldId id="257" r:id="rId5"/>
    <p:sldId id="259" r:id="rId6"/>
    <p:sldId id="260" r:id="rId7"/>
    <p:sldId id="261" r:id="rId8"/>
    <p:sldId id="262" r:id="rId9"/>
    <p:sldId id="270" r:id="rId10"/>
    <p:sldId id="264" r:id="rId11"/>
    <p:sldId id="272" r:id="rId12"/>
    <p:sldId id="269" r:id="rId13"/>
    <p:sldId id="268" r:id="rId14"/>
    <p:sldId id="271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="" xmlns:p15="http://schemas.microsoft.com/office/powerpoint/2012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80840" autoAdjust="0"/>
  </p:normalViewPr>
  <p:slideViewPr>
    <p:cSldViewPr snapToGrid="0" snapToObjects="1">
      <p:cViewPr varScale="1">
        <p:scale>
          <a:sx n="79" d="100"/>
          <a:sy n="79" d="100"/>
        </p:scale>
        <p:origin x="-14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E934E-048C-5D44-B968-6E75A637F18E}" type="datetimeFigureOut">
              <a:rPr lang="en-US" smtClean="0"/>
              <a:pPr/>
              <a:t>4/3/15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3CE1C-3095-0042-A30B-3DEC60B9D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178526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FA486-3A86-485E-B282-B2C3C84197B9}" type="datetimeFigureOut">
              <a:rPr lang="en-US" smtClean="0"/>
              <a:pPr/>
              <a:t>4/3/15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3CFAA-C722-4CF4-8F96-8569FEE48A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212543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3CFAA-C722-4CF4-8F96-8569FEE48AB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2167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JL: see</a:t>
            </a:r>
            <a:r>
              <a:rPr lang="en-US" baseline="0" dirty="0" smtClean="0"/>
              <a:t> the figure I attached. Shows stall as well. Reference your 320 book. Go quickly here. I changed title to “Example”. I think you can leave this slide out if you are short on time. Can just skip to the next one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Separation is associated with losses, including loss of lift and drag increase.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3CFAA-C722-4CF4-8F96-8569FEE48AB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4578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Put it at the 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3CFAA-C722-4CF4-8F96-8569FEE48AB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JL: Just spend 30 seconds </a:t>
            </a:r>
            <a:r>
              <a:rPr lang="en-US" b="1" baseline="0" dirty="0" smtClean="0"/>
              <a:t>or less</a:t>
            </a:r>
            <a:r>
              <a:rPr lang="en-US" baseline="0" dirty="0" smtClean="0"/>
              <a:t>, refer back to Tia. May even remove if short on time</a:t>
            </a:r>
          </a:p>
          <a:p>
            <a:endParaRPr lang="en-US" baseline="0" dirty="0" smtClean="0"/>
          </a:p>
          <a:p>
            <a:r>
              <a:rPr lang="en-US" baseline="0" dirty="0" smtClean="0"/>
              <a:t>JL  I switched this with original slide 8 since they may not be able to understand without seeing the figure first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3CFAA-C722-4CF4-8F96-8569FEE48AB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72804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3CFAA-C722-4CF4-8F96-8569FEE48AB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84859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3CFAA-C722-4CF4-8F96-8569FEE48AB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3141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Actuators have been proven in reattaching separated flow on airfoils thus preventing stall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These actuators have limited amplitude by the available power supply and actuator material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3CFAA-C722-4CF4-8F96-8569FEE48AB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69111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We </a:t>
            </a:r>
            <a:r>
              <a:rPr lang="en-US" baseline="0" dirty="0" smtClean="0"/>
              <a:t>are studying mixing layers since they are a simple model for flow over an </a:t>
            </a:r>
            <a:r>
              <a:rPr lang="en-US" baseline="0" dirty="0" smtClean="0"/>
              <a:t>airfoil. </a:t>
            </a:r>
          </a:p>
          <a:p>
            <a:r>
              <a:rPr lang="en-US" baseline="0" dirty="0" smtClean="0"/>
              <a:t>Mixing </a:t>
            </a:r>
            <a:r>
              <a:rPr lang="en-US" baseline="0" dirty="0" smtClean="0"/>
              <a:t>layer showing baseline and control. Note that the structure is organized and the mixing layer is thicker in the control case.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The </a:t>
            </a:r>
            <a:r>
              <a:rPr lang="en-US" baseline="0" dirty="0" smtClean="0"/>
              <a:t>increased thickness (higher velocity) is what you measured with the </a:t>
            </a:r>
            <a:r>
              <a:rPr lang="en-US" baseline="0" dirty="0" err="1" smtClean="0"/>
              <a:t>pitot</a:t>
            </a:r>
            <a:r>
              <a:rPr lang="en-US" baseline="0" dirty="0" smtClean="0"/>
              <a:t> </a:t>
            </a:r>
            <a:r>
              <a:rPr lang="en-US" baseline="0" dirty="0" smtClean="0"/>
              <a:t>probe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Laser produced plasmas have similar effects and are not as limited in terms of amplitude.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Lasers are limited in frequency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3CFAA-C722-4CF4-8F96-8569FEE48AB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31974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3CFAA-C722-4CF4-8F96-8569FEE48AB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84034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3CFAA-C722-4CF4-8F96-8569FEE48AB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49572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3CFAA-C722-4CF4-8F96-8569FEE48AB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8874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baseline="0" dirty="0" smtClean="0"/>
              <a:t>Plasma actuator (Thermal Actuator, NS DBD Actuator)</a:t>
            </a:r>
          </a:p>
          <a:p>
            <a:r>
              <a:rPr lang="en-US" baseline="0" dirty="0" smtClean="0"/>
              <a:t>Momentum Base Actuator (AC DBD Actuator)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3CFAA-C722-4CF4-8F96-8569FEE48AB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7026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F5D6-6821-4E41-9AA6-24E880466AEC}" type="datetime1">
              <a:rPr lang="en-US" smtClean="0"/>
              <a:pPr/>
              <a:t>4/3/15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6ADF-E1AC-074B-A429-80CC05DDE8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C9776-CB8D-1243-B1F9-0EC9AFC2F012}" type="datetime1">
              <a:rPr lang="en-US" smtClean="0"/>
              <a:pPr/>
              <a:t>4/3/15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6ADF-E1AC-074B-A429-80CC05DDE8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EAE0-0671-5F45-AC3B-267550F0786C}" type="datetime1">
              <a:rPr lang="en-US" smtClean="0"/>
              <a:pPr/>
              <a:t>4/3/15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6ADF-E1AC-074B-A429-80CC05DDE8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D6701-C36D-2A4B-ADB6-BF916AA78F70}" type="datetime1">
              <a:rPr lang="en-US" smtClean="0"/>
              <a:pPr/>
              <a:t>4/3/15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6ADF-E1AC-074B-A429-80CC05DDE8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B1C0-D13F-184E-BC2C-E70B1FE6B6C5}" type="datetime1">
              <a:rPr lang="en-US" smtClean="0"/>
              <a:pPr/>
              <a:t>4/3/15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6ADF-E1AC-074B-A429-80CC05DDE8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2CB1-5FB8-F24B-9058-A8E3D58824CB}" type="datetime1">
              <a:rPr lang="en-US" smtClean="0"/>
              <a:pPr/>
              <a:t>4/3/15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6ADF-E1AC-074B-A429-80CC05DDE8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30C3-25C4-5842-9403-941B79402F37}" type="datetime1">
              <a:rPr lang="en-US" smtClean="0"/>
              <a:pPr/>
              <a:t>4/3/15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6ADF-E1AC-074B-A429-80CC05DDE8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55CD2-BA08-734C-85D1-ECC368E99270}" type="datetime1">
              <a:rPr lang="en-US" smtClean="0"/>
              <a:pPr/>
              <a:t>4/3/15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6ADF-E1AC-074B-A429-80CC05DDE8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7493-6DF4-9345-A517-D779657124E0}" type="datetime1">
              <a:rPr lang="en-US" smtClean="0"/>
              <a:pPr/>
              <a:t>4/3/15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6ADF-E1AC-074B-A429-80CC05DDE8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B6BD4-B12A-1341-8F51-EC13A5E5ED0F}" type="datetime1">
              <a:rPr lang="en-US" smtClean="0"/>
              <a:pPr/>
              <a:t>4/3/15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6ADF-E1AC-074B-A429-80CC05DDE8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0407-99BF-F440-9DF3-DA1B648AD532}" type="datetime1">
              <a:rPr lang="en-US" smtClean="0"/>
              <a:pPr/>
              <a:t>4/3/15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6ADF-E1AC-074B-A429-80CC05DDE8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CFFFE-640A-FC4E-AC90-4D96A5C46304}" type="datetime1">
              <a:rPr lang="en-US" smtClean="0"/>
              <a:pPr/>
              <a:t>4/3/15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F6ADF-E1AC-074B-A429-80CC05DDE8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6.gif"/><Relationship Id="rId7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Laser Energy Deposition for Control of Turbulent Mixing Layers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65437"/>
            <a:ext cx="6400800" cy="27733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Liliana Saldana</a:t>
            </a:r>
          </a:p>
          <a:p>
            <a:r>
              <a:rPr lang="en-US" sz="2323" dirty="0" smtClean="0">
                <a:solidFill>
                  <a:schemeClr val="tx1"/>
                </a:solidFill>
              </a:rPr>
              <a:t>University of Arizona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Advisor: Dr. Jesse Little</a:t>
            </a:r>
          </a:p>
          <a:p>
            <a:r>
              <a:rPr lang="en-US" sz="2323" dirty="0" smtClean="0">
                <a:solidFill>
                  <a:schemeClr val="tx1"/>
                </a:solidFill>
              </a:rPr>
              <a:t>Assistant Professor, Department of Aerospace and Mechanical Engineering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Arizona Space Grant Consortium</a:t>
            </a:r>
          </a:p>
          <a:p>
            <a:r>
              <a:rPr lang="en-US" sz="2118" dirty="0" smtClean="0">
                <a:solidFill>
                  <a:schemeClr val="tx1"/>
                </a:solidFill>
              </a:rPr>
              <a:t>April </a:t>
            </a:r>
            <a:r>
              <a:rPr lang="en-US" sz="2118" dirty="0" smtClean="0">
                <a:solidFill>
                  <a:schemeClr val="tx1"/>
                </a:solidFill>
              </a:rPr>
              <a:t>18, </a:t>
            </a:r>
            <a:r>
              <a:rPr lang="en-US" sz="2118" dirty="0" smtClean="0">
                <a:solidFill>
                  <a:schemeClr val="tx1"/>
                </a:solidFill>
              </a:rPr>
              <a:t>2015</a:t>
            </a:r>
          </a:p>
          <a:p>
            <a:r>
              <a:rPr lang="en-US" sz="2118" dirty="0" smtClean="0">
                <a:solidFill>
                  <a:schemeClr val="tx1"/>
                </a:solidFill>
              </a:rPr>
              <a:t>Tucson, AZ</a:t>
            </a:r>
            <a:endParaRPr lang="en-US" sz="2118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6ADF-E1AC-074B-A429-80CC05DDE830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070" y="5881195"/>
            <a:ext cx="980033" cy="905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6820" y="5881196"/>
            <a:ext cx="1086658" cy="9055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209" y="5881195"/>
            <a:ext cx="584227" cy="905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Future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Perform PIV (Particle Image Velocimetry) experiments</a:t>
            </a:r>
          </a:p>
          <a:p>
            <a:r>
              <a:rPr lang="en-US" sz="3400" dirty="0" smtClean="0"/>
              <a:t>Find a new ablation material that will last longer</a:t>
            </a:r>
            <a:endParaRPr lang="en-US" sz="3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071" y="6126163"/>
            <a:ext cx="714916" cy="6605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820" y="6187078"/>
            <a:ext cx="719600" cy="5996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0210" y="6030438"/>
            <a:ext cx="487940" cy="75630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6ADF-E1AC-074B-A429-80CC05DDE83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1626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Thank you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6ADF-E1AC-074B-A429-80CC05DDE83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071" y="6126163"/>
            <a:ext cx="714916" cy="6605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820" y="6187078"/>
            <a:ext cx="719600" cy="5996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0210" y="6030438"/>
            <a:ext cx="487940" cy="756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Greenblatt</a:t>
            </a:r>
            <a:r>
              <a:rPr lang="en-US" dirty="0"/>
              <a:t>, D. and </a:t>
            </a:r>
            <a:r>
              <a:rPr lang="en-US" dirty="0" err="1"/>
              <a:t>Wygnanski</a:t>
            </a:r>
            <a:r>
              <a:rPr lang="en-US" dirty="0"/>
              <a:t>, I., "The Control of Flow Separation by Periodic Excitation," </a:t>
            </a:r>
            <a:r>
              <a:rPr lang="en-US" i="1" dirty="0"/>
              <a:t>Progress in Aerospace Sciences, Vol. 36, 2000, pp. 487-545.</a:t>
            </a:r>
            <a:r>
              <a:rPr lang="en-US" i="1" dirty="0" smtClean="0"/>
              <a:t> </a:t>
            </a:r>
          </a:p>
          <a:p>
            <a:r>
              <a:rPr lang="en-US" dirty="0" smtClean="0"/>
              <a:t>Ely</a:t>
            </a:r>
            <a:r>
              <a:rPr lang="en-US" dirty="0"/>
              <a:t>, R. and Little, J., "Mixing Layer Excitation by Dielectric Barrier Discharge Plasma Actuators," AIAA Paper 2013-1012, 2013.</a:t>
            </a:r>
            <a:r>
              <a:rPr lang="en-US" dirty="0" smtClean="0"/>
              <a:t> </a:t>
            </a:r>
          </a:p>
          <a:p>
            <a:r>
              <a:rPr lang="en-US" dirty="0" smtClean="0"/>
              <a:t>Anderson, John D. Fundamentals of Aerodynamics. </a:t>
            </a:r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edition. </a:t>
            </a:r>
            <a:r>
              <a:rPr lang="en-US" dirty="0" err="1" smtClean="0"/>
              <a:t>N.p.:McGraw</a:t>
            </a:r>
            <a:r>
              <a:rPr lang="en-US" dirty="0" smtClean="0"/>
              <a:t>-Hill, 2005. N. Print</a:t>
            </a:r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recreationalflying.com/tutorials/groundschool/index.html</a:t>
            </a:r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071" y="6126163"/>
            <a:ext cx="714916" cy="6605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820" y="6187078"/>
            <a:ext cx="719600" cy="5996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0210" y="6030438"/>
            <a:ext cx="487940" cy="75630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6ADF-E1AC-074B-A429-80CC05DDE83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74"/>
            <a:ext cx="8229600" cy="88035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Example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4125"/>
            <a:ext cx="8481814" cy="2225652"/>
          </a:xfrm>
        </p:spPr>
        <p:txBody>
          <a:bodyPr>
            <a:normAutofit/>
          </a:bodyPr>
          <a:lstStyle/>
          <a:p>
            <a:r>
              <a:rPr lang="en-US" dirty="0" smtClean="0"/>
              <a:t>Flow</a:t>
            </a:r>
            <a:r>
              <a:rPr lang="en-US" dirty="0" smtClean="0"/>
              <a:t> separation </a:t>
            </a:r>
            <a:r>
              <a:rPr lang="en-US" dirty="0" smtClean="0"/>
              <a:t>is caused by adverse pressure gradient and/or geometrical aberration</a:t>
            </a:r>
            <a:r>
              <a:rPr lang="en-US" dirty="0" smtClean="0"/>
              <a:t>.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071" y="6126163"/>
            <a:ext cx="714916" cy="6605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6820" y="6187078"/>
            <a:ext cx="719600" cy="5996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210" y="6030438"/>
            <a:ext cx="487940" cy="75630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6ADF-E1AC-074B-A429-80CC05DDE83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" name="Picture 8" descr="and98101_040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623" y="2041869"/>
            <a:ext cx="7887177" cy="48161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43830" y="6352143"/>
            <a:ext cx="3109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Anderson, Aerodynamics 5</a:t>
            </a:r>
            <a:r>
              <a:rPr lang="en-US" baseline="30000" dirty="0" smtClean="0"/>
              <a:t>th</a:t>
            </a:r>
            <a:r>
              <a:rPr lang="en-US" dirty="0" smtClean="0"/>
              <a:t> 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3611"/>
            <a:ext cx="8229600" cy="4405585"/>
          </a:xfrm>
        </p:spPr>
        <p:txBody>
          <a:bodyPr/>
          <a:lstStyle/>
          <a:p>
            <a:r>
              <a:rPr lang="en-US" dirty="0" smtClean="0"/>
              <a:t>Test Section of the wind tunnel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6ADF-E1AC-074B-A429-80CC05DDE83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82071" y="5865766"/>
            <a:ext cx="3218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Image from Little and Ely 2013 (Modified)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071" y="6126163"/>
            <a:ext cx="714916" cy="6605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6820" y="6187078"/>
            <a:ext cx="719600" cy="5996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210" y="6030438"/>
            <a:ext cx="487940" cy="7563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09744" y="1841985"/>
            <a:ext cx="5362556" cy="4012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23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Laser Produced Plasma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5143"/>
            <a:ext cx="8229600" cy="4525963"/>
          </a:xfrm>
        </p:spPr>
        <p:txBody>
          <a:bodyPr/>
          <a:lstStyle/>
          <a:p>
            <a:r>
              <a:rPr lang="en-US" dirty="0" smtClean="0"/>
              <a:t>The laser superheats the aluminum trailing edge turning the surface into plasma.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071" y="6126163"/>
            <a:ext cx="714916" cy="6605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6820" y="6187078"/>
            <a:ext cx="719600" cy="5996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210" y="6030438"/>
            <a:ext cx="487940" cy="756307"/>
          </a:xfrm>
          <a:prstGeom prst="rect">
            <a:avLst/>
          </a:prstGeom>
        </p:spPr>
      </p:pic>
      <p:pic>
        <p:nvPicPr>
          <p:cNvPr id="7" name="Picture 6" descr="Delay180Voltage154image9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274" y="2728304"/>
            <a:ext cx="3360630" cy="2518139"/>
          </a:xfrm>
          <a:prstGeom prst="rect">
            <a:avLst/>
          </a:prstGeom>
        </p:spPr>
      </p:pic>
      <p:pic>
        <p:nvPicPr>
          <p:cNvPr id="8" name="Picture 7" descr="Delay210Voltage154image45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8369" y="2728304"/>
            <a:ext cx="3360631" cy="25181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96987" y="5661106"/>
            <a:ext cx="2483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  Images from Tierra Roller</a:t>
            </a:r>
            <a:endParaRPr lang="en-US" sz="1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6ADF-E1AC-074B-A429-80CC05DDE83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197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Acknowledgments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0302"/>
            <a:ext cx="8229600" cy="4775862"/>
          </a:xfrm>
        </p:spPr>
        <p:txBody>
          <a:bodyPr/>
          <a:lstStyle/>
          <a:p>
            <a:r>
              <a:rPr lang="en-US" dirty="0" smtClean="0"/>
              <a:t>Research Advisor: Dr. Jesse Little</a:t>
            </a:r>
          </a:p>
          <a:p>
            <a:r>
              <a:rPr lang="en-US" dirty="0" smtClean="0"/>
              <a:t>NASA Space Grant Manager: Susan Brew</a:t>
            </a:r>
          </a:p>
          <a:p>
            <a:r>
              <a:rPr lang="en-US" dirty="0" smtClean="0"/>
              <a:t>Research Group, including:</a:t>
            </a:r>
          </a:p>
          <a:p>
            <a:pPr lvl="1"/>
            <a:r>
              <a:rPr lang="en-US" dirty="0" smtClean="0"/>
              <a:t>Clark Pederson</a:t>
            </a:r>
          </a:p>
          <a:p>
            <a:pPr lvl="1"/>
            <a:r>
              <a:rPr lang="en-US" dirty="0" smtClean="0"/>
              <a:t>Tierra Roller</a:t>
            </a:r>
          </a:p>
          <a:p>
            <a:pPr lvl="1"/>
            <a:r>
              <a:rPr lang="en-US" dirty="0" smtClean="0"/>
              <a:t>David Akins</a:t>
            </a:r>
          </a:p>
          <a:p>
            <a:r>
              <a:rPr lang="en-US" dirty="0" smtClean="0"/>
              <a:t>Air Force Office of Scientific Research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071" y="6126163"/>
            <a:ext cx="714916" cy="6605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6820" y="6187078"/>
            <a:ext cx="719600" cy="5996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210" y="6030438"/>
            <a:ext cx="487940" cy="75630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6ADF-E1AC-074B-A429-80CC05DDE83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41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Importance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US" dirty="0" smtClean="0"/>
              <a:t>Aerodynamic flow control can be used to improve performance and/or efficiency of flight systems. </a:t>
            </a:r>
          </a:p>
          <a:p>
            <a:r>
              <a:rPr lang="en-US" dirty="0" smtClean="0"/>
              <a:t>Applications:</a:t>
            </a:r>
          </a:p>
          <a:p>
            <a:pPr lvl="1"/>
            <a:r>
              <a:rPr lang="en-US" dirty="0" smtClean="0"/>
              <a:t>Greater range of maneuvers in military aircraft</a:t>
            </a:r>
          </a:p>
          <a:p>
            <a:pPr lvl="1"/>
            <a:r>
              <a:rPr lang="en-US" dirty="0" smtClean="0"/>
              <a:t>Shorter take-off and landing</a:t>
            </a:r>
          </a:p>
          <a:p>
            <a:pPr lvl="1"/>
            <a:r>
              <a:rPr lang="en-US" dirty="0" smtClean="0"/>
              <a:t>More efficient compressor blades for turbine engines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6ADF-E1AC-074B-A429-80CC05DDE83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071" y="6126163"/>
            <a:ext cx="714916" cy="6605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6820" y="6187078"/>
            <a:ext cx="719600" cy="5996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210" y="6030438"/>
            <a:ext cx="487940" cy="756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627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Background of Plasma Actuators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117" y="916275"/>
            <a:ext cx="3890722" cy="5116914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dirty="0" smtClean="0"/>
              <a:t>Plasma </a:t>
            </a:r>
            <a:r>
              <a:rPr lang="en-US" dirty="0" smtClean="0"/>
              <a:t>actuators use high voltage pulses to generate coherent spanwise </a:t>
            </a:r>
            <a:r>
              <a:rPr lang="en-US" dirty="0" smtClean="0"/>
              <a:t>vortices</a:t>
            </a:r>
          </a:p>
          <a:p>
            <a:r>
              <a:rPr lang="en-US" dirty="0" smtClean="0"/>
              <a:t>These </a:t>
            </a:r>
            <a:r>
              <a:rPr lang="en-US" dirty="0" smtClean="0"/>
              <a:t>actuators have limited </a:t>
            </a:r>
            <a:r>
              <a:rPr lang="en-US" dirty="0" smtClean="0"/>
              <a:t>amplitude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8554" y="766556"/>
            <a:ext cx="5349292" cy="2869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705"/>
          <a:stretch/>
        </p:blipFill>
        <p:spPr bwMode="auto">
          <a:xfrm>
            <a:off x="3926561" y="3636176"/>
            <a:ext cx="5253278" cy="284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33234" y="916275"/>
            <a:ext cx="3595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Vorticity of an Airfoil without Plasma Actuator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33234" y="3959342"/>
            <a:ext cx="3447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Vorticity of an Airfoil with Plasma Actuator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453300" y="6550223"/>
            <a:ext cx="2675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Images from Little 2012</a:t>
            </a:r>
            <a:endParaRPr lang="en-US" sz="14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6ADF-E1AC-074B-A429-80CC05DDE83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41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Objective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4125"/>
            <a:ext cx="8229600" cy="4525963"/>
          </a:xfrm>
        </p:spPr>
        <p:txBody>
          <a:bodyPr>
            <a:normAutofit/>
          </a:bodyPr>
          <a:lstStyle/>
          <a:p>
            <a:r>
              <a:rPr lang="en-US" sz="3400" dirty="0"/>
              <a:t>U</a:t>
            </a:r>
            <a:r>
              <a:rPr lang="en-US" sz="3400" dirty="0" smtClean="0"/>
              <a:t>se </a:t>
            </a:r>
            <a:r>
              <a:rPr lang="en-US" sz="3400" dirty="0"/>
              <a:t>laser energy deposition to study flow control at amplitudes that are not currently possible with plasma actuators.</a:t>
            </a:r>
            <a:r>
              <a:rPr lang="en-US" sz="3400" dirty="0" smtClean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071" y="6126163"/>
            <a:ext cx="714916" cy="6605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6820" y="6187078"/>
            <a:ext cx="719600" cy="5996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210" y="6030438"/>
            <a:ext cx="487940" cy="75630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6ADF-E1AC-074B-A429-80CC05DDE83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2691807"/>
            <a:ext cx="5980210" cy="2718281"/>
          </a:xfrm>
          <a:prstGeom prst="rect">
            <a:avLst/>
          </a:prstGeom>
        </p:spPr>
      </p:pic>
      <p:pic>
        <p:nvPicPr>
          <p:cNvPr id="11" name="Picture 2" descr="C:\Users\Scott\Downloads\oie_22232512AViLR4rf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8388" y="2941726"/>
            <a:ext cx="4455612" cy="246836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862204" y="5529803"/>
            <a:ext cx="17120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Videos from Dr. Little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787791" y="3134626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Baseline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494515" y="3134626"/>
            <a:ext cx="971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Control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0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Experimental Setup: Schematic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071" y="6126163"/>
            <a:ext cx="714916" cy="6605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6820" y="6187078"/>
            <a:ext cx="719600" cy="5996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210" y="6030438"/>
            <a:ext cx="487940" cy="756307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6ADF-E1AC-074B-A429-80CC05DDE83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" name="Picture 9" descr="Isometric Vie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868050"/>
            <a:ext cx="8229600" cy="5162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Results: Pressure Vs. Time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071" y="6126163"/>
            <a:ext cx="714916" cy="6605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6820" y="6187078"/>
            <a:ext cx="719600" cy="5996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210" y="6030438"/>
            <a:ext cx="487940" cy="756307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6ADF-E1AC-074B-A429-80CC05DDE83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479" y="868050"/>
            <a:ext cx="7275975" cy="5162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Results: Comparison with Actuator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071" y="6126163"/>
            <a:ext cx="714916" cy="6605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6820" y="6187078"/>
            <a:ext cx="719600" cy="5996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210" y="6030438"/>
            <a:ext cx="487940" cy="7563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96987" y="5633162"/>
            <a:ext cx="33335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Images from Little and Ely 2013 (Modified) </a:t>
            </a:r>
            <a:endParaRPr 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6ADF-E1AC-074B-A429-80CC05DDE83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915137"/>
            <a:ext cx="9144000" cy="3533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31" y="0"/>
            <a:ext cx="8229600" cy="900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Conclusion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64901"/>
            <a:ext cx="8229600" cy="2697163"/>
          </a:xfrm>
        </p:spPr>
        <p:txBody>
          <a:bodyPr>
            <a:noAutofit/>
          </a:bodyPr>
          <a:lstStyle/>
          <a:p>
            <a:r>
              <a:rPr lang="en-US" dirty="0" smtClean="0"/>
              <a:t>Laser: increase of 49% from baseline</a:t>
            </a:r>
          </a:p>
          <a:p>
            <a:r>
              <a:rPr lang="en-US" dirty="0" smtClean="0"/>
              <a:t>Actuator: did not increase</a:t>
            </a:r>
          </a:p>
          <a:p>
            <a:r>
              <a:rPr lang="en-US" dirty="0"/>
              <a:t>This shows the capability of laser energy deposition and can be used to </a:t>
            </a:r>
            <a:r>
              <a:rPr lang="en-US" dirty="0" smtClean="0"/>
              <a:t>examine </a:t>
            </a:r>
            <a:r>
              <a:rPr lang="en-US" dirty="0"/>
              <a:t>the physics behind flow control using thermal perturbations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071" y="6126163"/>
            <a:ext cx="714916" cy="6605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6820" y="6187078"/>
            <a:ext cx="719600" cy="5996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210" y="6030438"/>
            <a:ext cx="487940" cy="756307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6ADF-E1AC-074B-A429-80CC05DDE830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57200" y="1149461"/>
          <a:ext cx="8353195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2675"/>
                <a:gridCol w="1525160"/>
                <a:gridCol w="1581118"/>
                <a:gridCol w="2008881"/>
                <a:gridCol w="19453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Method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Frequency (Hz)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Y-location (mm)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Dimensionless</a:t>
                      </a:r>
                    </a:p>
                    <a:p>
                      <a:pPr algn="ctr"/>
                      <a:r>
                        <a:rPr lang="en-US" sz="2200" dirty="0" smtClean="0"/>
                        <a:t>Baseline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Dimensionless</a:t>
                      </a:r>
                    </a:p>
                    <a:p>
                      <a:pPr algn="ctr"/>
                      <a:r>
                        <a:rPr lang="en-US" sz="2200" dirty="0" smtClean="0"/>
                        <a:t>Control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Laser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 10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-30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0.09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0.139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Actuator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-25.4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0.1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0.1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4083</TotalTime>
  <Words>710</Words>
  <Application>Microsoft Macintosh PowerPoint</Application>
  <PresentationFormat>On-screen Show (4:3)</PresentationFormat>
  <Paragraphs>127</Paragraphs>
  <Slides>15</Slides>
  <Notes>12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Laser Energy Deposition for Control of Turbulent Mixing Layers</vt:lpstr>
      <vt:lpstr>Acknowledgments</vt:lpstr>
      <vt:lpstr>Importance</vt:lpstr>
      <vt:lpstr>Background of Plasma Actuators</vt:lpstr>
      <vt:lpstr>Objective</vt:lpstr>
      <vt:lpstr>Experimental Setup: Schematic</vt:lpstr>
      <vt:lpstr>Results: Pressure Vs. Time</vt:lpstr>
      <vt:lpstr>Results: Comparison with Actuator</vt:lpstr>
      <vt:lpstr>Conclusion</vt:lpstr>
      <vt:lpstr>Future Research</vt:lpstr>
      <vt:lpstr>Thank you</vt:lpstr>
      <vt:lpstr>References</vt:lpstr>
      <vt:lpstr>Example</vt:lpstr>
      <vt:lpstr>Experimental Setup</vt:lpstr>
      <vt:lpstr>Laser Produced Plasma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Laser Energy Deposition for Control of Turbulent Mixing Layers</dc:title>
  <dc:creator>Liliana Saldaña</dc:creator>
  <cp:lastModifiedBy>Liliana Saldaña</cp:lastModifiedBy>
  <cp:revision>18</cp:revision>
  <dcterms:created xsi:type="dcterms:W3CDTF">2015-04-04T01:17:08Z</dcterms:created>
  <dcterms:modified xsi:type="dcterms:W3CDTF">2015-04-04T06:39:29Z</dcterms:modified>
</cp:coreProperties>
</file>