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0" r:id="rId4"/>
    <p:sldId id="272" r:id="rId5"/>
    <p:sldId id="267" r:id="rId6"/>
    <p:sldId id="274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  <p:embeddedFont>
      <p:font typeface="Proxima Nova" panose="020B0604020202020204" charset="0"/>
      <p:regular r:id="rId17"/>
      <p:bold r:id="rId18"/>
      <p:italic r:id="rId19"/>
      <p:boldItalic r:id="rId20"/>
    </p:embeddedFont>
    <p:embeddedFont>
      <p:font typeface="Proxima Nova ExCn" panose="020B0604020202020204" charset="0"/>
      <p:regular r:id="rId21"/>
      <p:bold r:id="rId22"/>
      <p:italic r:id="rId23"/>
      <p:boldItalic r:id="rId24"/>
    </p:embeddedFont>
    <p:embeddedFont>
      <p:font typeface="Proxima Nova Medium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288"/>
    <a:srgbClr val="AB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5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26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869A0-BD32-40FB-84A8-A59A3E862C0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254EC-0DC2-40CB-B6D5-93CC70F6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2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2320337" y="9398094"/>
            <a:ext cx="5967663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2261573"/>
          </a:xfrm>
        </p:spPr>
        <p:txBody>
          <a:bodyPr anchor="b">
            <a:normAutofit/>
          </a:bodyPr>
          <a:lstStyle>
            <a:lvl1pPr algn="ctr">
              <a:defRPr sz="6600" b="1" cap="all" baseline="0"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171361"/>
            <a:ext cx="13716000" cy="371534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83853" y="8968831"/>
            <a:ext cx="2784089" cy="1079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B7AAF2-F0B1-4E86-ADD9-575E43C402BD}"/>
              </a:ext>
            </a:extLst>
          </p:cNvPr>
          <p:cNvSpPr/>
          <p:nvPr userDrawn="1"/>
        </p:nvSpPr>
        <p:spPr>
          <a:xfrm>
            <a:off x="541509" y="8949559"/>
            <a:ext cx="1076771" cy="133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ECABE-84D7-479D-ABA3-63E4296F9797}"/>
              </a:ext>
            </a:extLst>
          </p:cNvPr>
          <p:cNvSpPr/>
          <p:nvPr userDrawn="1"/>
        </p:nvSpPr>
        <p:spPr>
          <a:xfrm>
            <a:off x="6836602" y="979170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DE88E40-CC15-4684-A4CF-1DE2E7BD8E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59" y="8975085"/>
            <a:ext cx="4774456" cy="10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2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2" y="685800"/>
            <a:ext cx="638801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1" y="685802"/>
            <a:ext cx="9791324" cy="81057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022" y="3086100"/>
            <a:ext cx="638801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2" y="685800"/>
            <a:ext cx="638801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1" y="685802"/>
            <a:ext cx="9791324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022" y="3086100"/>
            <a:ext cx="638801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nc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E3CD47-1147-43F4-93BE-169DF2ABAD40}"/>
              </a:ext>
            </a:extLst>
          </p:cNvPr>
          <p:cNvSpPr/>
          <p:nvPr userDrawn="1"/>
        </p:nvSpPr>
        <p:spPr>
          <a:xfrm>
            <a:off x="-1" y="0"/>
            <a:ext cx="9144002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75172-DA93-4373-86EA-1662533C300E}"/>
              </a:ext>
            </a:extLst>
          </p:cNvPr>
          <p:cNvGrpSpPr/>
          <p:nvPr userDrawn="1"/>
        </p:nvGrpSpPr>
        <p:grpSpPr>
          <a:xfrm>
            <a:off x="-5" y="0"/>
            <a:ext cx="9144000" cy="10287000"/>
            <a:chOff x="1040442" y="-4668387"/>
            <a:chExt cx="15414778" cy="17341624"/>
          </a:xfrm>
        </p:grpSpPr>
        <p:pic>
          <p:nvPicPr>
            <p:cNvPr id="22" name="Google Shape;8;p2">
              <a:extLst>
                <a:ext uri="{FF2B5EF4-FFF2-40B4-BE49-F238E27FC236}">
                  <a16:creationId xmlns:a16="http://schemas.microsoft.com/office/drawing/2014/main" id="{A84CF904-AEB6-44CA-A036-9816FD75C9E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7000"/>
            </a:blip>
            <a:srcRect l="52153"/>
            <a:stretch/>
          </p:blipFill>
          <p:spPr>
            <a:xfrm>
              <a:off x="1040442" y="-4568027"/>
              <a:ext cx="8195541" cy="171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;p2">
              <a:extLst>
                <a:ext uri="{FF2B5EF4-FFF2-40B4-BE49-F238E27FC236}">
                  <a16:creationId xmlns:a16="http://schemas.microsoft.com/office/drawing/2014/main" id="{EB7B8606-D82C-4A18-BBCE-1789A96D662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 amt="7000"/>
            </a:blip>
            <a:srcRect t="4632" r="48462" b="632"/>
            <a:stretch/>
          </p:blipFill>
          <p:spPr>
            <a:xfrm>
              <a:off x="7021224" y="-4668387"/>
              <a:ext cx="9433996" cy="17341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6002000" y="9398094"/>
            <a:ext cx="2286000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7449" y="8968832"/>
            <a:ext cx="2753114" cy="10672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5A129E-8830-4AA2-BBE0-A5F212A4620F}"/>
              </a:ext>
            </a:extLst>
          </p:cNvPr>
          <p:cNvSpPr/>
          <p:nvPr userDrawn="1"/>
        </p:nvSpPr>
        <p:spPr>
          <a:xfrm>
            <a:off x="-2" y="2365559"/>
            <a:ext cx="9144000" cy="555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D85B45B-F550-43AD-8C82-6BE7CB3E8F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439" y="8968830"/>
            <a:ext cx="5583570" cy="106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887" y="2694885"/>
            <a:ext cx="8342220" cy="2263140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87" y="5308163"/>
            <a:ext cx="8342220" cy="1664138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ncy 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E3CD47-1147-43F4-93BE-169DF2ABAD40}"/>
              </a:ext>
            </a:extLst>
          </p:cNvPr>
          <p:cNvSpPr/>
          <p:nvPr userDrawn="1"/>
        </p:nvSpPr>
        <p:spPr>
          <a:xfrm>
            <a:off x="-1" y="0"/>
            <a:ext cx="914400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75172-DA93-4373-86EA-1662533C300E}"/>
              </a:ext>
            </a:extLst>
          </p:cNvPr>
          <p:cNvGrpSpPr/>
          <p:nvPr userDrawn="1"/>
        </p:nvGrpSpPr>
        <p:grpSpPr>
          <a:xfrm>
            <a:off x="-5" y="0"/>
            <a:ext cx="9144000" cy="10287000"/>
            <a:chOff x="1040442" y="-4668387"/>
            <a:chExt cx="15414778" cy="17341624"/>
          </a:xfrm>
        </p:grpSpPr>
        <p:pic>
          <p:nvPicPr>
            <p:cNvPr id="22" name="Google Shape;8;p2">
              <a:extLst>
                <a:ext uri="{FF2B5EF4-FFF2-40B4-BE49-F238E27FC236}">
                  <a16:creationId xmlns:a16="http://schemas.microsoft.com/office/drawing/2014/main" id="{A84CF904-AEB6-44CA-A036-9816FD75C9E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7000"/>
            </a:blip>
            <a:srcRect l="52153"/>
            <a:stretch/>
          </p:blipFill>
          <p:spPr>
            <a:xfrm>
              <a:off x="1040442" y="-4568027"/>
              <a:ext cx="8195541" cy="171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;p2">
              <a:extLst>
                <a:ext uri="{FF2B5EF4-FFF2-40B4-BE49-F238E27FC236}">
                  <a16:creationId xmlns:a16="http://schemas.microsoft.com/office/drawing/2014/main" id="{EB7B8606-D82C-4A18-BBCE-1789A96D662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 amt="7000"/>
            </a:blip>
            <a:srcRect t="4632" r="48462" b="632"/>
            <a:stretch/>
          </p:blipFill>
          <p:spPr>
            <a:xfrm>
              <a:off x="7021224" y="-4668387"/>
              <a:ext cx="9433996" cy="17341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6002000" y="9398094"/>
            <a:ext cx="2286000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7449" y="8968832"/>
            <a:ext cx="2753114" cy="10672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5A129E-8830-4AA2-BBE0-A5F212A4620F}"/>
              </a:ext>
            </a:extLst>
          </p:cNvPr>
          <p:cNvSpPr/>
          <p:nvPr userDrawn="1"/>
        </p:nvSpPr>
        <p:spPr>
          <a:xfrm>
            <a:off x="-2" y="2365559"/>
            <a:ext cx="9144000" cy="555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D85B45B-F550-43AD-8C82-6BE7CB3E8F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439" y="8968830"/>
            <a:ext cx="5583570" cy="106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887" y="2694885"/>
            <a:ext cx="8342220" cy="2263140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87" y="5308163"/>
            <a:ext cx="8342220" cy="1664138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3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45" y="2641601"/>
            <a:ext cx="16728909" cy="4402478"/>
          </a:xfrm>
        </p:spPr>
        <p:txBody>
          <a:bodyPr anchor="b">
            <a:normAutofit/>
          </a:bodyPr>
          <a:lstStyle>
            <a:lvl1pPr>
              <a:defRPr sz="6600" b="1" cap="all" baseline="0"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545" y="7212621"/>
            <a:ext cx="16728909" cy="182977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598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259680" cy="7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299" y="1668545"/>
            <a:ext cx="8259680" cy="7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7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299" y="16685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92664-7B12-4F7D-843E-1C24CFCC9AD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0021" y="55573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98CAE4-ACF1-454F-BB19-1B33DEA28A8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58299" y="55573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7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52723" cy="992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022" y="1703600"/>
            <a:ext cx="8226342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022" y="3103027"/>
            <a:ext cx="8226342" cy="6181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299" y="1703600"/>
            <a:ext cx="8264444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299" y="3103027"/>
            <a:ext cx="8264444" cy="6181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5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021" y="1679365"/>
            <a:ext cx="16747959" cy="7586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56871" y="9534526"/>
            <a:ext cx="333862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4"/>
                </a:solidFill>
                <a:latin typeface="Proxima Nova" panose="02000506030000020004" pitchFamily="50" charset="0"/>
                <a:ea typeface="Verdana" panose="020B0604030504040204" pitchFamily="34" charset="0"/>
                <a:cs typeface="Proxima Nova" panose="02000506030000020004" pitchFamily="50" charset="0"/>
              </a:defRPr>
            </a:lvl1pPr>
          </a:lstStyle>
          <a:p>
            <a:fld id="{8577A166-03AD-4D82-8196-D7567E7FBBEA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5304" y="9534526"/>
            <a:ext cx="980278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4"/>
                </a:solidFill>
                <a:latin typeface="Proxima Nova" panose="02000506030000020004" pitchFamily="50" charset="0"/>
                <a:ea typeface="Verdana" panose="020B0604030504040204" pitchFamily="34" charset="0"/>
                <a:cs typeface="Proxima Nova" panose="02000506030000020004" pitchFamily="50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FAE6D-0A13-4C4C-9688-E626617A88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108687" y="9535209"/>
            <a:ext cx="1409294" cy="546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E545E-C4CA-4CDE-9B63-72B564B1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0245"/>
          <a:stretch/>
        </p:blipFill>
        <p:spPr>
          <a:xfrm>
            <a:off x="770021" y="9534525"/>
            <a:ext cx="672092" cy="54021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1673E1-C773-45D5-970A-D4473F0F1A68}"/>
              </a:ext>
            </a:extLst>
          </p:cNvPr>
          <p:cNvSpPr/>
          <p:nvPr userDrawn="1"/>
        </p:nvSpPr>
        <p:spPr>
          <a:xfrm>
            <a:off x="0" y="1030345"/>
            <a:ext cx="453905" cy="907927"/>
          </a:xfrm>
          <a:custGeom>
            <a:avLst/>
            <a:gdLst>
              <a:gd name="connsiteX0" fmla="*/ 0 w 453905"/>
              <a:gd name="connsiteY0" fmla="*/ 0 h 907927"/>
              <a:gd name="connsiteX1" fmla="*/ 11084 w 453905"/>
              <a:gd name="connsiteY1" fmla="*/ 135 h 907927"/>
              <a:gd name="connsiteX2" fmla="*/ 55513 w 453905"/>
              <a:gd name="connsiteY2" fmla="*/ 3413 h 907927"/>
              <a:gd name="connsiteX3" fmla="*/ 99407 w 453905"/>
              <a:gd name="connsiteY3" fmla="*/ 11029 h 907927"/>
              <a:gd name="connsiteX4" fmla="*/ 142343 w 453905"/>
              <a:gd name="connsiteY4" fmla="*/ 22912 h 907927"/>
              <a:gd name="connsiteX5" fmla="*/ 183908 w 453905"/>
              <a:gd name="connsiteY5" fmla="*/ 38945 h 907927"/>
              <a:gd name="connsiteX6" fmla="*/ 223701 w 453905"/>
              <a:gd name="connsiteY6" fmla="*/ 58976 h 907927"/>
              <a:gd name="connsiteX7" fmla="*/ 261339 w 453905"/>
              <a:gd name="connsiteY7" fmla="*/ 82810 h 907927"/>
              <a:gd name="connsiteX8" fmla="*/ 296460 w 453905"/>
              <a:gd name="connsiteY8" fmla="*/ 110219 h 907927"/>
              <a:gd name="connsiteX9" fmla="*/ 328725 w 453905"/>
              <a:gd name="connsiteY9" fmla="*/ 140939 h 907927"/>
              <a:gd name="connsiteX10" fmla="*/ 357823 w 453905"/>
              <a:gd name="connsiteY10" fmla="*/ 174672 h 907927"/>
              <a:gd name="connsiteX11" fmla="*/ 383475 w 453905"/>
              <a:gd name="connsiteY11" fmla="*/ 211096 h 907927"/>
              <a:gd name="connsiteX12" fmla="*/ 405434 w 453905"/>
              <a:gd name="connsiteY12" fmla="*/ 249859 h 907927"/>
              <a:gd name="connsiteX13" fmla="*/ 423487 w 453905"/>
              <a:gd name="connsiteY13" fmla="*/ 290587 h 907927"/>
              <a:gd name="connsiteX14" fmla="*/ 437461 w 453905"/>
              <a:gd name="connsiteY14" fmla="*/ 332888 h 907927"/>
              <a:gd name="connsiteX15" fmla="*/ 447222 w 453905"/>
              <a:gd name="connsiteY15" fmla="*/ 376356 h 907927"/>
              <a:gd name="connsiteX16" fmla="*/ 452675 w 453905"/>
              <a:gd name="connsiteY16" fmla="*/ 420571 h 907927"/>
              <a:gd name="connsiteX17" fmla="*/ 453905 w 453905"/>
              <a:gd name="connsiteY17" fmla="*/ 453964 h 907927"/>
              <a:gd name="connsiteX18" fmla="*/ 453768 w 453905"/>
              <a:gd name="connsiteY18" fmla="*/ 465108 h 907927"/>
              <a:gd name="connsiteX19" fmla="*/ 450490 w 453905"/>
              <a:gd name="connsiteY19" fmla="*/ 509537 h 907927"/>
              <a:gd name="connsiteX20" fmla="*/ 442874 w 453905"/>
              <a:gd name="connsiteY20" fmla="*/ 553431 h 907927"/>
              <a:gd name="connsiteX21" fmla="*/ 430991 w 453905"/>
              <a:gd name="connsiteY21" fmla="*/ 596367 h 907927"/>
              <a:gd name="connsiteX22" fmla="*/ 414958 w 453905"/>
              <a:gd name="connsiteY22" fmla="*/ 637932 h 907927"/>
              <a:gd name="connsiteX23" fmla="*/ 394927 w 453905"/>
              <a:gd name="connsiteY23" fmla="*/ 677725 h 907927"/>
              <a:gd name="connsiteX24" fmla="*/ 371093 w 453905"/>
              <a:gd name="connsiteY24" fmla="*/ 715363 h 907927"/>
              <a:gd name="connsiteX25" fmla="*/ 343684 w 453905"/>
              <a:gd name="connsiteY25" fmla="*/ 750484 h 907927"/>
              <a:gd name="connsiteX26" fmla="*/ 312964 w 453905"/>
              <a:gd name="connsiteY26" fmla="*/ 782749 h 907927"/>
              <a:gd name="connsiteX27" fmla="*/ 279231 w 453905"/>
              <a:gd name="connsiteY27" fmla="*/ 811847 h 907927"/>
              <a:gd name="connsiteX28" fmla="*/ 242807 w 453905"/>
              <a:gd name="connsiteY28" fmla="*/ 837499 h 907927"/>
              <a:gd name="connsiteX29" fmla="*/ 204044 w 453905"/>
              <a:gd name="connsiteY29" fmla="*/ 859458 h 907927"/>
              <a:gd name="connsiteX30" fmla="*/ 163316 w 453905"/>
              <a:gd name="connsiteY30" fmla="*/ 877511 h 907927"/>
              <a:gd name="connsiteX31" fmla="*/ 121015 w 453905"/>
              <a:gd name="connsiteY31" fmla="*/ 891485 h 907927"/>
              <a:gd name="connsiteX32" fmla="*/ 77547 w 453905"/>
              <a:gd name="connsiteY32" fmla="*/ 901246 h 907927"/>
              <a:gd name="connsiteX33" fmla="*/ 33332 w 453905"/>
              <a:gd name="connsiteY33" fmla="*/ 906699 h 907927"/>
              <a:gd name="connsiteX34" fmla="*/ 0 w 453905"/>
              <a:gd name="connsiteY34" fmla="*/ 907927 h 90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3905" h="907927">
                <a:moveTo>
                  <a:pt x="0" y="0"/>
                </a:moveTo>
                <a:lnTo>
                  <a:pt x="11084" y="135"/>
                </a:lnTo>
                <a:lnTo>
                  <a:pt x="55513" y="3413"/>
                </a:lnTo>
                <a:lnTo>
                  <a:pt x="99407" y="11029"/>
                </a:lnTo>
                <a:lnTo>
                  <a:pt x="142343" y="22912"/>
                </a:lnTo>
                <a:lnTo>
                  <a:pt x="183908" y="38945"/>
                </a:lnTo>
                <a:lnTo>
                  <a:pt x="223701" y="58976"/>
                </a:lnTo>
                <a:lnTo>
                  <a:pt x="261339" y="82810"/>
                </a:lnTo>
                <a:lnTo>
                  <a:pt x="296460" y="110219"/>
                </a:lnTo>
                <a:lnTo>
                  <a:pt x="328725" y="140939"/>
                </a:lnTo>
                <a:lnTo>
                  <a:pt x="357823" y="174672"/>
                </a:lnTo>
                <a:lnTo>
                  <a:pt x="383475" y="211096"/>
                </a:lnTo>
                <a:lnTo>
                  <a:pt x="405434" y="249859"/>
                </a:lnTo>
                <a:lnTo>
                  <a:pt x="423487" y="290587"/>
                </a:lnTo>
                <a:lnTo>
                  <a:pt x="437461" y="332888"/>
                </a:lnTo>
                <a:lnTo>
                  <a:pt x="447222" y="376356"/>
                </a:lnTo>
                <a:lnTo>
                  <a:pt x="452675" y="420571"/>
                </a:lnTo>
                <a:lnTo>
                  <a:pt x="453905" y="453964"/>
                </a:lnTo>
                <a:lnTo>
                  <a:pt x="453768" y="465108"/>
                </a:lnTo>
                <a:lnTo>
                  <a:pt x="450490" y="509537"/>
                </a:lnTo>
                <a:lnTo>
                  <a:pt x="442874" y="553431"/>
                </a:lnTo>
                <a:lnTo>
                  <a:pt x="430991" y="596367"/>
                </a:lnTo>
                <a:lnTo>
                  <a:pt x="414958" y="637932"/>
                </a:lnTo>
                <a:lnTo>
                  <a:pt x="394927" y="677725"/>
                </a:lnTo>
                <a:lnTo>
                  <a:pt x="371093" y="715363"/>
                </a:lnTo>
                <a:lnTo>
                  <a:pt x="343684" y="750484"/>
                </a:lnTo>
                <a:lnTo>
                  <a:pt x="312964" y="782749"/>
                </a:lnTo>
                <a:lnTo>
                  <a:pt x="279231" y="811847"/>
                </a:lnTo>
                <a:lnTo>
                  <a:pt x="242807" y="837499"/>
                </a:lnTo>
                <a:lnTo>
                  <a:pt x="204044" y="859458"/>
                </a:lnTo>
                <a:lnTo>
                  <a:pt x="163316" y="877511"/>
                </a:lnTo>
                <a:lnTo>
                  <a:pt x="121015" y="891485"/>
                </a:lnTo>
                <a:lnTo>
                  <a:pt x="77547" y="901246"/>
                </a:lnTo>
                <a:lnTo>
                  <a:pt x="33332" y="906699"/>
                </a:lnTo>
                <a:lnTo>
                  <a:pt x="0" y="90792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1" r:id="rId4"/>
    <p:sldLayoutId id="2147483650" r:id="rId5"/>
    <p:sldLayoutId id="2147483652" r:id="rId6"/>
    <p:sldLayoutId id="2147483658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AB0520"/>
          </a:solidFill>
          <a:latin typeface="Proxima Nova Medium" panose="02000506030000020004" pitchFamily="50" charset="0"/>
          <a:ea typeface="Verdana" panose="020B0604030504040204" pitchFamily="34" charset="0"/>
          <a:cs typeface="Proxima Nova Medium" panose="02000506030000020004" pitchFamily="50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2"/>
        </a:buClr>
        <a:buSzPct val="150000"/>
        <a:buFont typeface="Proxima Nova" panose="02000506030000020004" pitchFamily="50" charset="0"/>
        <a:buChar char="•"/>
        <a:defRPr sz="36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0E0DE2B-E248-4075-BA1E-22C6659A79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and Implementation of a Focused Laser Differential Interferometer for Hypersonic Boundary Layer Transition Measurements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4DBAA0A-3407-4FC9-A92E-BE5D8FF3EB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Jackson Barger</a:t>
            </a:r>
          </a:p>
          <a:p>
            <a:r>
              <a:rPr lang="en-US" dirty="0"/>
              <a:t>Mentored by Dr. Alex Craig and John Flood</a:t>
            </a:r>
          </a:p>
          <a:p>
            <a:r>
              <a:rPr lang="en-US" dirty="0"/>
              <a:t>University of Arizona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8001C2A-192F-9E19-F8B5-3599E807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306" y="7582829"/>
            <a:ext cx="2112877" cy="222556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3B40183-F7C2-5F12-CD69-D8D8E7A3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816" y="7079506"/>
            <a:ext cx="1958342" cy="2614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529F7-DBDE-3E14-A3DC-522D6964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183" y="8148688"/>
            <a:ext cx="3385633" cy="15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B1CC-0B91-CFC6-1A31-920207D9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2" y="337710"/>
            <a:ext cx="8690501" cy="1424354"/>
          </a:xfrm>
        </p:spPr>
        <p:txBody>
          <a:bodyPr anchor="ctr">
            <a:normAutofit/>
          </a:bodyPr>
          <a:lstStyle/>
          <a:p>
            <a:r>
              <a:rPr lang="en-US" sz="5400" dirty="0"/>
              <a:t>Boundary Layer Transition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CA4A806-B6D0-EEE5-FE77-7FB7E5535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676" y="2632502"/>
            <a:ext cx="9791324" cy="384309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9146-DD87-B7F6-B679-AF39DDB0F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021" y="1915532"/>
            <a:ext cx="8373978" cy="5717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Laminar vs Turbulent Boundary Layers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3000" dirty="0"/>
              <a:t>Flow Instabilities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Thermal heating and Shear Forces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3000" dirty="0"/>
              <a:t>Structural failure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Hypersonic Flight (M&gt;5)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Mach 5 </a:t>
            </a:r>
            <a:r>
              <a:rPr lang="en-US" sz="3600" dirty="0" err="1"/>
              <a:t>Ludwieg</a:t>
            </a:r>
            <a:r>
              <a:rPr lang="en-US" sz="3600" dirty="0"/>
              <a:t> Tube (LT5)</a:t>
            </a:r>
          </a:p>
          <a:p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1612925-9BC2-8903-FF1C-323F2B984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" t="10596" r="2117" b="9256"/>
          <a:stretch/>
        </p:blipFill>
        <p:spPr>
          <a:xfrm>
            <a:off x="1345222" y="6475598"/>
            <a:ext cx="14894170" cy="3056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B103D-45B3-6EAA-BDAC-D8D857775B4C}"/>
              </a:ext>
            </a:extLst>
          </p:cNvPr>
          <p:cNvSpPr txBox="1"/>
          <p:nvPr/>
        </p:nvSpPr>
        <p:spPr>
          <a:xfrm>
            <a:off x="7835368" y="9531720"/>
            <a:ext cx="1322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Flood, J. et al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7935A-A808-82DE-8E35-9299E454A7A1}"/>
              </a:ext>
            </a:extLst>
          </p:cNvPr>
          <p:cNvSpPr txBox="1"/>
          <p:nvPr/>
        </p:nvSpPr>
        <p:spPr>
          <a:xfrm>
            <a:off x="16239392" y="6475598"/>
            <a:ext cx="12785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Grasacoustics.com</a:t>
            </a:r>
          </a:p>
        </p:txBody>
      </p:sp>
    </p:spTree>
    <p:extLst>
      <p:ext uri="{BB962C8B-B14F-4D97-AF65-F5344CB8AC3E}">
        <p14:creationId xmlns:p14="http://schemas.microsoft.com/office/powerpoint/2010/main" val="75462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1BF1-4CA6-CE97-65F1-7143D8AE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Laser Differential Interferometry (FLDI)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0191D-D5B7-C41A-CD0F-AD5E730A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FLDI is a non-intrusive laser-based optical measurement system</a:t>
            </a:r>
          </a:p>
          <a:p>
            <a:r>
              <a:rPr lang="en-US" dirty="0"/>
              <a:t>Insensitive to density gradients outside the focused region</a:t>
            </a:r>
          </a:p>
          <a:p>
            <a:r>
              <a:rPr lang="en-US" dirty="0"/>
              <a:t>Expand, Polarize, Split, Focus </a:t>
            </a:r>
          </a:p>
          <a:p>
            <a:r>
              <a:rPr lang="en-US" dirty="0"/>
              <a:t>Can calculate density gradients to categorize flow instabilities</a:t>
            </a:r>
          </a:p>
          <a:p>
            <a:pPr lvl="1"/>
            <a:r>
              <a:rPr lang="en-US" dirty="0"/>
              <a:t>Phase difference between signals</a:t>
            </a:r>
          </a:p>
          <a:p>
            <a:pPr lvl="1"/>
            <a:r>
              <a:rPr lang="en-US" dirty="0"/>
              <a:t>Gladstone-Dale Relationship</a:t>
            </a:r>
          </a:p>
          <a:p>
            <a:endParaRPr lang="en-US" dirty="0"/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4EB3D9F5-F92B-D332-CDC4-4A8EEA797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t="1449" b="1726"/>
          <a:stretch/>
        </p:blipFill>
        <p:spPr>
          <a:xfrm>
            <a:off x="2335427" y="5436973"/>
            <a:ext cx="10295166" cy="455964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63E9681-AF9D-4375-3571-277E6D5EB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594" y="6400801"/>
            <a:ext cx="5413958" cy="2837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71D705-4BD4-F2C0-4000-3CEB6F5F69E2}"/>
              </a:ext>
            </a:extLst>
          </p:cNvPr>
          <p:cNvSpPr txBox="1"/>
          <p:nvPr/>
        </p:nvSpPr>
        <p:spPr>
          <a:xfrm>
            <a:off x="4669971" y="9908638"/>
            <a:ext cx="447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Schmidt, Applied Optics 2015</a:t>
            </a:r>
          </a:p>
        </p:txBody>
      </p:sp>
    </p:spTree>
    <p:extLst>
      <p:ext uri="{BB962C8B-B14F-4D97-AF65-F5344CB8AC3E}">
        <p14:creationId xmlns:p14="http://schemas.microsoft.com/office/powerpoint/2010/main" val="577343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3D8B-1794-3472-7C31-45928C27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5126-B666-B779-2F31-4F54E97F0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Lens Equation and Lens Geometry</a:t>
            </a:r>
          </a:p>
          <a:p>
            <a:pPr lvl="1"/>
            <a:r>
              <a:rPr lang="en-US" dirty="0"/>
              <a:t>Lens Spacing</a:t>
            </a:r>
          </a:p>
          <a:p>
            <a:r>
              <a:rPr lang="en-US" dirty="0"/>
              <a:t>Physical Tunnel Constraints </a:t>
            </a:r>
          </a:p>
          <a:p>
            <a:r>
              <a:rPr lang="en-US" dirty="0"/>
              <a:t>Parts</a:t>
            </a:r>
          </a:p>
          <a:p>
            <a:pPr lvl="1"/>
            <a:r>
              <a:rPr lang="en-US" dirty="0"/>
              <a:t>100mW 532nm Laser, -6mm focal length </a:t>
            </a:r>
            <a:r>
              <a:rPr lang="en-US" dirty="0" err="1"/>
              <a:t>plano</a:t>
            </a:r>
            <a:r>
              <a:rPr lang="en-US" dirty="0"/>
              <a:t>-concave lens, linear polarizer, 2-arcminute Wollaston Prism, 300mm focal length achromatic lens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, indoor, floor, kitchen&#10;&#10;Description automatically generated">
            <a:extLst>
              <a:ext uri="{FF2B5EF4-FFF2-40B4-BE49-F238E27FC236}">
                <a16:creationId xmlns:a16="http://schemas.microsoft.com/office/drawing/2014/main" id="{16633735-D7A7-BA3B-0366-AD582C19E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43" b="42863"/>
          <a:stretch/>
        </p:blipFill>
        <p:spPr>
          <a:xfrm>
            <a:off x="4123985" y="5687535"/>
            <a:ext cx="10040029" cy="44375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A6569A-CBDC-6D9F-763F-C5995F59015B}"/>
              </a:ext>
            </a:extLst>
          </p:cNvPr>
          <p:cNvCxnSpPr/>
          <p:nvPr/>
        </p:nvCxnSpPr>
        <p:spPr>
          <a:xfrm flipV="1">
            <a:off x="6115049" y="6622255"/>
            <a:ext cx="3028950" cy="471488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A7CD53-4E05-9EC3-48DA-F42B113BAFE5}"/>
              </a:ext>
            </a:extLst>
          </p:cNvPr>
          <p:cNvCxnSpPr>
            <a:cxnSpLocks/>
          </p:cNvCxnSpPr>
          <p:nvPr/>
        </p:nvCxnSpPr>
        <p:spPr>
          <a:xfrm flipV="1">
            <a:off x="9143999" y="6455200"/>
            <a:ext cx="2214562" cy="334111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C5496AF-7B02-5AB1-71B0-4DFF768A5D4A}"/>
              </a:ext>
            </a:extLst>
          </p:cNvPr>
          <p:cNvSpPr/>
          <p:nvPr/>
        </p:nvSpPr>
        <p:spPr>
          <a:xfrm>
            <a:off x="7453603" y="5857050"/>
            <a:ext cx="9804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b="0" cap="none" spc="0" baseline="-25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97BB7E-0E28-96DA-2808-12781574739E}"/>
              </a:ext>
            </a:extLst>
          </p:cNvPr>
          <p:cNvSpPr/>
          <p:nvPr/>
        </p:nvSpPr>
        <p:spPr>
          <a:xfrm>
            <a:off x="9492110" y="5698925"/>
            <a:ext cx="825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baseline="-25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4276A-812C-FA49-FCBB-19EEE036FEC5}"/>
                  </a:ext>
                </a:extLst>
              </p:cNvPr>
              <p:cNvSpPr txBox="1"/>
              <p:nvPr/>
            </p:nvSpPr>
            <p:spPr>
              <a:xfrm>
                <a:off x="14497836" y="7118512"/>
                <a:ext cx="3530241" cy="13612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Thin Lens Equation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4276A-812C-FA49-FCBB-19EEE036F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836" y="7118512"/>
                <a:ext cx="3530241" cy="1361270"/>
              </a:xfrm>
              <a:prstGeom prst="rect">
                <a:avLst/>
              </a:prstGeom>
              <a:blipFill>
                <a:blip r:embed="rId3"/>
                <a:stretch>
                  <a:fillRect t="-4587" b="-6422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803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367B-62B2-7D32-0C5B-04F4707D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07" y="193431"/>
            <a:ext cx="6388017" cy="185667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Benchtop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8FD53-9830-0550-9DC4-F9665DBF8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607" y="1753226"/>
            <a:ext cx="12343365" cy="5717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Built, calibrated, and validated on benchtop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Nitrogen jet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3000" dirty="0"/>
              <a:t>Changed Reynold’s number of a nitrogen jet to observe laminar to turbulent jet transition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26C80EF-E28C-47D5-CD0C-106D4B48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38" b="10930"/>
          <a:stretch/>
        </p:blipFill>
        <p:spPr>
          <a:xfrm rot="5400000">
            <a:off x="10613371" y="2600699"/>
            <a:ext cx="10299072" cy="50735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6901D0DD-C744-D423-EFBC-99FECAD4F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39" y="4070660"/>
            <a:ext cx="9066769" cy="62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5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367B-62B2-7D32-0C5B-04F4707D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228600"/>
            <a:ext cx="7230978" cy="185667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Wind Tunnel Testing</a:t>
            </a:r>
          </a:p>
        </p:txBody>
      </p:sp>
      <p:pic>
        <p:nvPicPr>
          <p:cNvPr id="7" name="Picture Placeholder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97D81249-9402-7948-35F1-E58FCB57E5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774" r="18958" b="4073"/>
          <a:stretch/>
        </p:blipFill>
        <p:spPr>
          <a:xfrm rot="16200000">
            <a:off x="12981742" y="-744190"/>
            <a:ext cx="4569616" cy="6057996"/>
          </a:xfrm>
          <a:ln w="28575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8FD53-9830-0550-9DC4-F9665DBF8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021" y="1801219"/>
            <a:ext cx="11295309" cy="55377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Hypersonic wind tunnel test at Mach 5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3000" dirty="0"/>
              <a:t>7-degree cone with sharp tip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Measured boundary layer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00" dirty="0"/>
          </a:p>
          <a:p>
            <a:endParaRPr lang="en-US" dirty="0"/>
          </a:p>
        </p:txBody>
      </p:sp>
      <p:pic>
        <p:nvPicPr>
          <p:cNvPr id="13" name="Picture 1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ACE9E6B-B49B-7098-4683-B9A09EFF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71842" y="5363296"/>
            <a:ext cx="5627091" cy="42203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7ECB-E164-2524-204D-8AF3E9029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0" t="982" r="9081" b="1464"/>
          <a:stretch/>
        </p:blipFill>
        <p:spPr>
          <a:xfrm>
            <a:off x="1496292" y="4268385"/>
            <a:ext cx="10319656" cy="60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952B-AC92-CC32-A268-8BB1A6B9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1466F-9701-A8FB-40BB-4E222752A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0956541" cy="7598572"/>
          </a:xfrm>
        </p:spPr>
        <p:txBody>
          <a:bodyPr/>
          <a:lstStyle/>
          <a:p>
            <a:r>
              <a:rPr lang="en-US" dirty="0"/>
              <a:t>Developed cutting-edge diagnostic for BLST lab</a:t>
            </a:r>
          </a:p>
          <a:p>
            <a:r>
              <a:rPr lang="en-US" dirty="0"/>
              <a:t>Successfully measured laminar-turbulent jet transition and measured boundary layer in wind tunnel test</a:t>
            </a:r>
          </a:p>
          <a:p>
            <a:r>
              <a:rPr lang="en-US" dirty="0"/>
              <a:t>Investigate Two Point and Multi-Point FLDI</a:t>
            </a:r>
          </a:p>
          <a:p>
            <a:r>
              <a:rPr lang="en-US" dirty="0"/>
              <a:t>Integrate with Schlieren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92763-4BC0-B6A7-5027-9E127A552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4" r="6599" b="11553"/>
          <a:stretch/>
        </p:blipFill>
        <p:spPr>
          <a:xfrm>
            <a:off x="11507637" y="1513003"/>
            <a:ext cx="6780363" cy="746533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69D8555-7458-2127-EA60-04B68334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9541"/>
            <a:ext cx="11533142" cy="3374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B5C90-C9DC-B2D1-9B4F-3FDC5151332F}"/>
              </a:ext>
            </a:extLst>
          </p:cNvPr>
          <p:cNvSpPr txBox="1"/>
          <p:nvPr/>
        </p:nvSpPr>
        <p:spPr>
          <a:xfrm>
            <a:off x="4106174" y="8620092"/>
            <a:ext cx="2674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Bathel</a:t>
            </a:r>
            <a:r>
              <a:rPr lang="en-US" sz="1400" dirty="0"/>
              <a:t> et al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75C17-E77C-2EDB-877C-1C4C8D6A12FA}"/>
              </a:ext>
            </a:extLst>
          </p:cNvPr>
          <p:cNvSpPr txBox="1"/>
          <p:nvPr/>
        </p:nvSpPr>
        <p:spPr>
          <a:xfrm>
            <a:off x="13767758" y="8968003"/>
            <a:ext cx="226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Davenport et al 2023</a:t>
            </a:r>
          </a:p>
        </p:txBody>
      </p:sp>
    </p:spTree>
    <p:extLst>
      <p:ext uri="{BB962C8B-B14F-4D97-AF65-F5344CB8AC3E}">
        <p14:creationId xmlns:p14="http://schemas.microsoft.com/office/powerpoint/2010/main" val="106082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7727-B131-D2A3-6B32-D2F7106E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C39F2-DCE6-6EA8-0D3D-1960513F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2" y="1666875"/>
            <a:ext cx="10448106" cy="7598572"/>
          </a:xfrm>
        </p:spPr>
        <p:txBody>
          <a:bodyPr/>
          <a:lstStyle/>
          <a:p>
            <a:r>
              <a:rPr lang="en-US" dirty="0"/>
              <a:t>NASA Space Grant</a:t>
            </a:r>
          </a:p>
          <a:p>
            <a:r>
              <a:rPr lang="en-US" dirty="0"/>
              <a:t>My mentor, Dr. Alex Craig and everyone else in the Boundary-Layer Stability and Transition Laboratory</a:t>
            </a:r>
          </a:p>
          <a:p>
            <a:r>
              <a:rPr lang="en-US" dirty="0"/>
              <a:t>Office of Naval Research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kitchenware, metal, steel&#10;&#10;Description automatically generated">
            <a:extLst>
              <a:ext uri="{FF2B5EF4-FFF2-40B4-BE49-F238E27FC236}">
                <a16:creationId xmlns:a16="http://schemas.microsoft.com/office/drawing/2014/main" id="{3CB7C02B-17F8-7F5B-11C9-72109D3C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39815" y="1171134"/>
            <a:ext cx="9426498" cy="70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3DEA-1967-B75A-F140-89FCD72F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545" y="4193210"/>
            <a:ext cx="16728909" cy="1900579"/>
          </a:xfrm>
        </p:spPr>
        <p:txBody>
          <a:bodyPr anchor="ctr">
            <a:normAutofit/>
          </a:bodyPr>
          <a:lstStyle/>
          <a:p>
            <a:pPr algn="ctr"/>
            <a:r>
              <a:rPr lang="en-US" sz="10000" dirty="0"/>
              <a:t>Thank You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4D2CF08-340A-7C48-753E-D82213FB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32" y="8862314"/>
            <a:ext cx="1352550" cy="142468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7237D5B-4C33-3BE9-F740-3C3C39BC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815" y="8481345"/>
            <a:ext cx="1352550" cy="1805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AC45E-7A8C-6A19-9FA8-88FBE72BB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182" y="8741795"/>
            <a:ext cx="3385633" cy="15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8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C234B"/>
      </a:dk1>
      <a:lt1>
        <a:srgbClr val="FFFFFF"/>
      </a:lt1>
      <a:dk2>
        <a:srgbClr val="AB0520"/>
      </a:dk2>
      <a:lt2>
        <a:srgbClr val="E2E9EB"/>
      </a:lt2>
      <a:accent1>
        <a:srgbClr val="F4EDE5"/>
      </a:accent1>
      <a:accent2>
        <a:srgbClr val="70B865"/>
      </a:accent2>
      <a:accent3>
        <a:srgbClr val="007D84"/>
      </a:accent3>
      <a:accent4>
        <a:srgbClr val="9EABAE"/>
      </a:accent4>
      <a:accent5>
        <a:srgbClr val="A95C42"/>
      </a:accent5>
      <a:accent6>
        <a:srgbClr val="000000"/>
      </a:accent6>
      <a:hlink>
        <a:srgbClr val="007D84"/>
      </a:hlink>
      <a:folHlink>
        <a:srgbClr val="70B86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BLST.potx" id="{8DE63490-B8F3-4D30-9F69-749A4F3F734F}" vid="{D3EBCBBC-F584-421D-802D-E9F074489E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5790</TotalTime>
  <Words>279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Proxima Nova ExCn</vt:lpstr>
      <vt:lpstr>Arial</vt:lpstr>
      <vt:lpstr>Proxima Nova</vt:lpstr>
      <vt:lpstr>Cambria Math</vt:lpstr>
      <vt:lpstr>Calibri</vt:lpstr>
      <vt:lpstr>Proxima Nova Medium</vt:lpstr>
      <vt:lpstr>Office Theme</vt:lpstr>
      <vt:lpstr>Design and Implementation of a Focused Laser Differential Interferometer for Hypersonic Boundary Layer Transition Measurements</vt:lpstr>
      <vt:lpstr>Boundary Layer Transition</vt:lpstr>
      <vt:lpstr>Focused Laser Differential Interferometry (FLDI)</vt:lpstr>
      <vt:lpstr>Design</vt:lpstr>
      <vt:lpstr>Benchtop Testing</vt:lpstr>
      <vt:lpstr>Wind Tunnel Testing</vt:lpstr>
      <vt:lpstr>Conclusions and Future Applications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Implementation of a Focused Laser Differential Interferometer for Hypersonic Boundary Layer Transition Measurements</dc:title>
  <dc:creator>Jackson Barger</dc:creator>
  <cp:lastModifiedBy>Coe, Michelle A - (macoe)</cp:lastModifiedBy>
  <cp:revision>65</cp:revision>
  <dcterms:created xsi:type="dcterms:W3CDTF">2023-03-21T18:50:23Z</dcterms:created>
  <dcterms:modified xsi:type="dcterms:W3CDTF">2023-04-14T21:11:56Z</dcterms:modified>
</cp:coreProperties>
</file>