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05" r:id="rId3"/>
    <p:sldId id="309" r:id="rId4"/>
    <p:sldId id="323" r:id="rId5"/>
    <p:sldId id="321" r:id="rId6"/>
    <p:sldId id="322" r:id="rId7"/>
    <p:sldId id="307" r:id="rId8"/>
    <p:sldId id="320" r:id="rId9"/>
    <p:sldId id="304" r:id="rId10"/>
    <p:sldId id="259" r:id="rId11"/>
    <p:sldId id="261" r:id="rId12"/>
    <p:sldId id="264" r:id="rId13"/>
    <p:sldId id="317" r:id="rId14"/>
    <p:sldId id="299" r:id="rId15"/>
    <p:sldId id="318" r:id="rId16"/>
    <p:sldId id="297" r:id="rId17"/>
    <p:sldId id="269" r:id="rId18"/>
    <p:sldId id="266" r:id="rId19"/>
    <p:sldId id="302" r:id="rId20"/>
    <p:sldId id="280" r:id="rId21"/>
    <p:sldId id="281" r:id="rId22"/>
    <p:sldId id="282" r:id="rId23"/>
    <p:sldId id="315" r:id="rId24"/>
    <p:sldId id="316" r:id="rId25"/>
    <p:sldId id="293" r:id="rId2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C9"/>
    <a:srgbClr val="7777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1633" autoAdjust="0"/>
  </p:normalViewPr>
  <p:slideViewPr>
    <p:cSldViewPr>
      <p:cViewPr varScale="1">
        <p:scale>
          <a:sx n="103" d="100"/>
          <a:sy n="103" d="100"/>
        </p:scale>
        <p:origin x="2424" y="1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CCE60FB0-1FD4-4E58-ACC2-AD423ABBC481}" type="datetimeFigureOut">
              <a:rPr lang="en-US" smtClean="0"/>
              <a:t>3/8/21</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DF65889F-7F01-4917-8F05-B8BB871E4826}" type="slidenum">
              <a:rPr lang="en-US" smtClean="0"/>
              <a:t>‹#›</a:t>
            </a:fld>
            <a:endParaRPr lang="en-US"/>
          </a:p>
        </p:txBody>
      </p:sp>
    </p:spTree>
    <p:extLst>
      <p:ext uri="{BB962C8B-B14F-4D97-AF65-F5344CB8AC3E}">
        <p14:creationId xmlns:p14="http://schemas.microsoft.com/office/powerpoint/2010/main" val="427163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pPr>
              <a:defRPr/>
            </a:pPr>
            <a:fld id="{E316153D-99FA-4979-9BE1-6F8DCE518114}" type="datetimeFigureOut">
              <a:rPr lang="en-US"/>
              <a:pPr>
                <a:defRPr/>
              </a:pPr>
              <a:t>3/8/21</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pPr>
              <a:defRPr/>
            </a:pPr>
            <a:fld id="{E089E055-FEAA-4BD4-BA8A-D66490A0233A}" type="slidenum">
              <a:rPr lang="en-US"/>
              <a:pPr>
                <a:defRPr/>
              </a:pPr>
              <a:t>‹#›</a:t>
            </a:fld>
            <a:endParaRPr lang="en-US"/>
          </a:p>
        </p:txBody>
      </p:sp>
    </p:spTree>
    <p:extLst>
      <p:ext uri="{BB962C8B-B14F-4D97-AF65-F5344CB8AC3E}">
        <p14:creationId xmlns:p14="http://schemas.microsoft.com/office/powerpoint/2010/main" val="82854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2</a:t>
            </a:fld>
            <a:endParaRPr lang="en-US"/>
          </a:p>
        </p:txBody>
      </p:sp>
    </p:spTree>
    <p:extLst>
      <p:ext uri="{BB962C8B-B14F-4D97-AF65-F5344CB8AC3E}">
        <p14:creationId xmlns:p14="http://schemas.microsoft.com/office/powerpoint/2010/main" val="382615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3</a:t>
            </a:fld>
            <a:endParaRPr lang="en-US"/>
          </a:p>
        </p:txBody>
      </p:sp>
    </p:spTree>
    <p:extLst>
      <p:ext uri="{BB962C8B-B14F-4D97-AF65-F5344CB8AC3E}">
        <p14:creationId xmlns:p14="http://schemas.microsoft.com/office/powerpoint/2010/main" val="354111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0E3EF19-C1AA-47C2-990A-DF495560FF1E}" type="slidenum">
              <a:rPr lang="en-US" smtClean="0"/>
              <a:pPr eaLnBrk="1" hangingPunct="1"/>
              <a:t>9</a:t>
            </a:fld>
            <a:endParaRPr lang="en-US"/>
          </a:p>
        </p:txBody>
      </p:sp>
    </p:spTree>
    <p:extLst>
      <p:ext uri="{BB962C8B-B14F-4D97-AF65-F5344CB8AC3E}">
        <p14:creationId xmlns:p14="http://schemas.microsoft.com/office/powerpoint/2010/main" val="971741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FF2BA-3355-46A5-9BF1-20F75A47B6B9}" type="slidenum">
              <a:rPr lang="en-US"/>
              <a:pPr>
                <a:defRPr/>
              </a:pPr>
              <a:t>‹#›</a:t>
            </a:fld>
            <a:endParaRPr lang="en-US"/>
          </a:p>
        </p:txBody>
      </p:sp>
    </p:spTree>
    <p:extLst>
      <p:ext uri="{BB962C8B-B14F-4D97-AF65-F5344CB8AC3E}">
        <p14:creationId xmlns:p14="http://schemas.microsoft.com/office/powerpoint/2010/main" val="29671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DAC5F-F1B2-4925-BFBF-835B5DF6D9DF}" type="slidenum">
              <a:rPr lang="en-US"/>
              <a:pPr>
                <a:defRPr/>
              </a:pPr>
              <a:t>‹#›</a:t>
            </a:fld>
            <a:endParaRPr lang="en-US"/>
          </a:p>
        </p:txBody>
      </p:sp>
    </p:spTree>
    <p:extLst>
      <p:ext uri="{BB962C8B-B14F-4D97-AF65-F5344CB8AC3E}">
        <p14:creationId xmlns:p14="http://schemas.microsoft.com/office/powerpoint/2010/main" val="2669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9BB85-57F6-4E14-A23D-1A94EAA7F8EE}" type="slidenum">
              <a:rPr lang="en-US"/>
              <a:pPr>
                <a:defRPr/>
              </a:pPr>
              <a:t>‹#›</a:t>
            </a:fld>
            <a:endParaRPr lang="en-US"/>
          </a:p>
        </p:txBody>
      </p:sp>
    </p:spTree>
    <p:extLst>
      <p:ext uri="{BB962C8B-B14F-4D97-AF65-F5344CB8AC3E}">
        <p14:creationId xmlns:p14="http://schemas.microsoft.com/office/powerpoint/2010/main" val="40862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253AC-65A5-4A22-A818-B0C5084ED87B}" type="slidenum">
              <a:rPr lang="en-US"/>
              <a:pPr>
                <a:defRPr/>
              </a:pPr>
              <a:t>‹#›</a:t>
            </a:fld>
            <a:endParaRPr lang="en-US"/>
          </a:p>
        </p:txBody>
      </p:sp>
    </p:spTree>
    <p:extLst>
      <p:ext uri="{BB962C8B-B14F-4D97-AF65-F5344CB8AC3E}">
        <p14:creationId xmlns:p14="http://schemas.microsoft.com/office/powerpoint/2010/main" val="78518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5C244-655F-4FDF-B231-A98E81720F0C}" type="slidenum">
              <a:rPr lang="en-US"/>
              <a:pPr>
                <a:defRPr/>
              </a:pPr>
              <a:t>‹#›</a:t>
            </a:fld>
            <a:endParaRPr lang="en-US"/>
          </a:p>
        </p:txBody>
      </p:sp>
    </p:spTree>
    <p:extLst>
      <p:ext uri="{BB962C8B-B14F-4D97-AF65-F5344CB8AC3E}">
        <p14:creationId xmlns:p14="http://schemas.microsoft.com/office/powerpoint/2010/main" val="247270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F9838-3E24-426B-A23C-F8DCED9482FD}" type="slidenum">
              <a:rPr lang="en-US"/>
              <a:pPr>
                <a:defRPr/>
              </a:pPr>
              <a:t>‹#›</a:t>
            </a:fld>
            <a:endParaRPr lang="en-US"/>
          </a:p>
        </p:txBody>
      </p:sp>
    </p:spTree>
    <p:extLst>
      <p:ext uri="{BB962C8B-B14F-4D97-AF65-F5344CB8AC3E}">
        <p14:creationId xmlns:p14="http://schemas.microsoft.com/office/powerpoint/2010/main" val="23545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63235E-5874-48EE-93B0-8D2F3E5EF064}" type="slidenum">
              <a:rPr lang="en-US"/>
              <a:pPr>
                <a:defRPr/>
              </a:pPr>
              <a:t>‹#›</a:t>
            </a:fld>
            <a:endParaRPr lang="en-US"/>
          </a:p>
        </p:txBody>
      </p:sp>
    </p:spTree>
    <p:extLst>
      <p:ext uri="{BB962C8B-B14F-4D97-AF65-F5344CB8AC3E}">
        <p14:creationId xmlns:p14="http://schemas.microsoft.com/office/powerpoint/2010/main" val="99219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DC450-19D3-4337-875C-A2CCE6161FC3}" type="slidenum">
              <a:rPr lang="en-US"/>
              <a:pPr>
                <a:defRPr/>
              </a:pPr>
              <a:t>‹#›</a:t>
            </a:fld>
            <a:endParaRPr lang="en-US"/>
          </a:p>
        </p:txBody>
      </p:sp>
    </p:spTree>
    <p:extLst>
      <p:ext uri="{BB962C8B-B14F-4D97-AF65-F5344CB8AC3E}">
        <p14:creationId xmlns:p14="http://schemas.microsoft.com/office/powerpoint/2010/main" val="112451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144686-98E3-4874-B2E7-E4DA29C45BC9}" type="slidenum">
              <a:rPr lang="en-US"/>
              <a:pPr>
                <a:defRPr/>
              </a:pPr>
              <a:t>‹#›</a:t>
            </a:fld>
            <a:endParaRPr lang="en-US"/>
          </a:p>
        </p:txBody>
      </p:sp>
    </p:spTree>
    <p:extLst>
      <p:ext uri="{BB962C8B-B14F-4D97-AF65-F5344CB8AC3E}">
        <p14:creationId xmlns:p14="http://schemas.microsoft.com/office/powerpoint/2010/main" val="306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B6B2-2284-467E-B554-06832EAA8B94}" type="slidenum">
              <a:rPr lang="en-US"/>
              <a:pPr>
                <a:defRPr/>
              </a:pPr>
              <a:t>‹#›</a:t>
            </a:fld>
            <a:endParaRPr lang="en-US"/>
          </a:p>
        </p:txBody>
      </p:sp>
    </p:spTree>
    <p:extLst>
      <p:ext uri="{BB962C8B-B14F-4D97-AF65-F5344CB8AC3E}">
        <p14:creationId xmlns:p14="http://schemas.microsoft.com/office/powerpoint/2010/main" val="18129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351FDE-A56A-4F25-80B6-3DA23F78CA41}" type="slidenum">
              <a:rPr lang="en-US"/>
              <a:pPr>
                <a:defRPr/>
              </a:pPr>
              <a:t>‹#›</a:t>
            </a:fld>
            <a:endParaRPr lang="en-US"/>
          </a:p>
        </p:txBody>
      </p:sp>
    </p:spTree>
    <p:extLst>
      <p:ext uri="{BB962C8B-B14F-4D97-AF65-F5344CB8AC3E}">
        <p14:creationId xmlns:p14="http://schemas.microsoft.com/office/powerpoint/2010/main" val="289163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F9CEB5A-51B3-4AB5-A56B-9FE5D718D364}" type="slidenum">
              <a:rPr lang="en-US"/>
              <a:pPr>
                <a:defRPr/>
              </a:pPr>
              <a:t>‹#›</a:t>
            </a:fld>
            <a:endParaRPr lang="en-US"/>
          </a:p>
        </p:txBody>
      </p:sp>
      <p:pic>
        <p:nvPicPr>
          <p:cNvPr id="1031" name="Picture 7" descr="ua_logo_l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ZSGC_sunset"/>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nasa-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hyperlink" Target="https://spacegrant.arizona.edu/about/logo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spacegrant.arizona.edu/students/symposium/presentation" TargetMode="External"/><Relationship Id="rId2" Type="http://schemas.openxmlformats.org/officeDocument/2006/relationships/hyperlink" Target="https://sgsymposium.lpl.arizona.edu/abstract-rsvp-for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Tips for Creating Your Abstracts &amp; Presentations</a:t>
            </a:r>
          </a:p>
        </p:txBody>
      </p:sp>
      <p:sp>
        <p:nvSpPr>
          <p:cNvPr id="2051" name="Rectangle 3"/>
          <p:cNvSpPr>
            <a:spLocks noGrp="1" noChangeArrowheads="1"/>
          </p:cNvSpPr>
          <p:nvPr>
            <p:ph type="subTitle" idx="1"/>
          </p:nvPr>
        </p:nvSpPr>
        <p:spPr>
          <a:xfrm>
            <a:off x="1371600" y="2184400"/>
            <a:ext cx="6400800" cy="2054225"/>
          </a:xfrm>
        </p:spPr>
        <p:txBody>
          <a:bodyPr/>
          <a:lstStyle/>
          <a:p>
            <a:pPr eaLnBrk="1" hangingPunct="1"/>
            <a:r>
              <a:rPr lang="en-US" dirty="0"/>
              <a:t>Preparing for the </a:t>
            </a:r>
          </a:p>
          <a:p>
            <a:pPr eaLnBrk="1" hangingPunct="1"/>
            <a:r>
              <a:rPr lang="en-US" dirty="0"/>
              <a:t>Annual Arizona NASA Space Grant Consortium Symposium</a:t>
            </a:r>
          </a:p>
        </p:txBody>
      </p:sp>
      <p:pic>
        <p:nvPicPr>
          <p:cNvPr id="2053" name="Picture 5" descr="AZSGC_sunse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7654337" y="4589462"/>
            <a:ext cx="1154702"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 name="Picture 2" descr="NASA Insignia Color">
            <a:extLst>
              <a:ext uri="{FF2B5EF4-FFF2-40B4-BE49-F238E27FC236}">
                <a16:creationId xmlns:a16="http://schemas.microsoft.com/office/drawing/2014/main" id="{FBE771A4-A8B2-084F-9303-B12AF819F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4722"/>
            <a:ext cx="1714500" cy="1805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sz="4000" b="1" dirty="0"/>
              <a:t>Presentation Tips</a:t>
            </a:r>
          </a:p>
        </p:txBody>
      </p:sp>
      <p:sp>
        <p:nvSpPr>
          <p:cNvPr id="12291" name="Rectangle 3"/>
          <p:cNvSpPr>
            <a:spLocks noGrp="1" noChangeArrowheads="1"/>
          </p:cNvSpPr>
          <p:nvPr>
            <p:ph type="body" idx="1"/>
          </p:nvPr>
        </p:nvSpPr>
        <p:spPr>
          <a:xfrm>
            <a:off x="457200" y="1371600"/>
            <a:ext cx="8458200" cy="4648200"/>
          </a:xfrm>
        </p:spPr>
        <p:txBody>
          <a:bodyPr/>
          <a:lstStyle/>
          <a:p>
            <a:pPr eaLnBrk="1" hangingPunct="1"/>
            <a:r>
              <a:rPr lang="en-US" sz="2600" dirty="0"/>
              <a:t>All presentations (no exceptions) must be in PowerPoint format.</a:t>
            </a:r>
          </a:p>
          <a:p>
            <a:pPr eaLnBrk="1" hangingPunct="1"/>
            <a:r>
              <a:rPr lang="en-US" sz="2600" dirty="0"/>
              <a:t>File size matters– compress images in PowerPoint.</a:t>
            </a:r>
          </a:p>
          <a:p>
            <a:pPr eaLnBrk="1" hangingPunct="1"/>
            <a:r>
              <a:rPr lang="en-US" sz="2600" dirty="0"/>
              <a:t>Do not submit your presentation late, and be sure it is complete. You cannot change your presentation after it is submitted.  </a:t>
            </a:r>
          </a:p>
          <a:p>
            <a:pPr eaLnBrk="1" hangingPunct="1"/>
            <a:r>
              <a:rPr lang="en-US" sz="2600" dirty="0"/>
              <a:t>Presentations are ~7 minutes long with 1-2 minutes for questions afterwards. </a:t>
            </a:r>
          </a:p>
          <a:p>
            <a:pPr eaLnBrk="1" hangingPunct="1"/>
            <a:endParaRPr lang="en-US" sz="2600" dirty="0"/>
          </a:p>
        </p:txBody>
      </p:sp>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16"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a:t>Presentation: Core Content</a:t>
            </a:r>
          </a:p>
        </p:txBody>
      </p:sp>
      <p:sp>
        <p:nvSpPr>
          <p:cNvPr id="13315" name="Rectangle 3"/>
          <p:cNvSpPr>
            <a:spLocks noGrp="1" noChangeArrowheads="1"/>
          </p:cNvSpPr>
          <p:nvPr>
            <p:ph type="body" idx="1"/>
          </p:nvPr>
        </p:nvSpPr>
        <p:spPr>
          <a:xfrm>
            <a:off x="469235" y="1291949"/>
            <a:ext cx="8229600" cy="4525963"/>
          </a:xfrm>
        </p:spPr>
        <p:txBody>
          <a:bodyPr/>
          <a:lstStyle/>
          <a:p>
            <a:pPr eaLnBrk="1" hangingPunct="1"/>
            <a:r>
              <a:rPr lang="en-US" sz="2600" dirty="0"/>
              <a:t>The core of your presentation will flow through </a:t>
            </a:r>
          </a:p>
          <a:p>
            <a:pPr lvl="1" eaLnBrk="1" hangingPunct="1"/>
            <a:r>
              <a:rPr lang="en-US" sz="2600" dirty="0"/>
              <a:t>Statement of the problem; </a:t>
            </a:r>
          </a:p>
          <a:p>
            <a:pPr lvl="1" eaLnBrk="1" hangingPunct="1"/>
            <a:r>
              <a:rPr lang="en-US" sz="2600" dirty="0"/>
              <a:t>Objectives; </a:t>
            </a:r>
          </a:p>
          <a:p>
            <a:pPr lvl="1" eaLnBrk="1" hangingPunct="1"/>
            <a:r>
              <a:rPr lang="en-US" sz="2600" dirty="0"/>
              <a:t>Methods/activities/analysis techniques;</a:t>
            </a:r>
          </a:p>
          <a:p>
            <a:pPr lvl="1" eaLnBrk="1" hangingPunct="1"/>
            <a:r>
              <a:rPr lang="en-US" sz="2600" dirty="0"/>
              <a:t>Results; and </a:t>
            </a:r>
          </a:p>
          <a:p>
            <a:pPr lvl="1" eaLnBrk="1" hangingPunct="1"/>
            <a:r>
              <a:rPr lang="en-US" sz="2600" dirty="0"/>
              <a:t>Interpretations of the results and their significance/use/impact.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b="1" dirty="0"/>
              <a:t>Opening Slide</a:t>
            </a:r>
          </a:p>
        </p:txBody>
      </p:sp>
      <p:sp>
        <p:nvSpPr>
          <p:cNvPr id="18435"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sz="2800" dirty="0"/>
              <a:t>Most presentations use the title slide to begin: </a:t>
            </a:r>
          </a:p>
          <a:p>
            <a:pPr lvl="1" eaLnBrk="1" hangingPunct="1">
              <a:lnSpc>
                <a:spcPct val="80000"/>
              </a:lnSpc>
            </a:pPr>
            <a:r>
              <a:rPr lang="en-US" dirty="0"/>
              <a:t>Title of presentation</a:t>
            </a:r>
          </a:p>
          <a:p>
            <a:pPr lvl="1" eaLnBrk="1" hangingPunct="1">
              <a:lnSpc>
                <a:spcPct val="80000"/>
              </a:lnSpc>
            </a:pPr>
            <a:r>
              <a:rPr lang="en-US" dirty="0"/>
              <a:t>Your name</a:t>
            </a:r>
          </a:p>
          <a:p>
            <a:pPr lvl="1" eaLnBrk="1" hangingPunct="1">
              <a:lnSpc>
                <a:spcPct val="80000"/>
              </a:lnSpc>
            </a:pPr>
            <a:r>
              <a:rPr lang="en-US" dirty="0"/>
              <a:t>Your mentor's name / school or industry affiliation, and people who worked with you directly</a:t>
            </a:r>
          </a:p>
          <a:p>
            <a:pPr lvl="1" eaLnBrk="1" hangingPunct="1">
              <a:lnSpc>
                <a:spcPct val="80000"/>
              </a:lnSpc>
            </a:pPr>
            <a:r>
              <a:rPr lang="en-US" dirty="0"/>
              <a:t>Name of the symposium</a:t>
            </a:r>
          </a:p>
          <a:p>
            <a:pPr lvl="1" eaLnBrk="1" hangingPunct="1">
              <a:lnSpc>
                <a:spcPct val="80000"/>
              </a:lnSpc>
            </a:pPr>
            <a:r>
              <a:rPr lang="en-US" dirty="0"/>
              <a:t>Date</a:t>
            </a:r>
          </a:p>
        </p:txBody>
      </p:sp>
      <p:pic>
        <p:nvPicPr>
          <p:cNvPr id="4" name="Picture 4" descr="ua_logo_lg">
            <a:extLst>
              <a:ext uri="{FF2B5EF4-FFF2-40B4-BE49-F238E27FC236}">
                <a16:creationId xmlns:a16="http://schemas.microsoft.com/office/drawing/2014/main" id="{6A99EC7A-38A8-C748-8B48-370B933EF2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13626"/>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a:extLst>
              <a:ext uri="{FF2B5EF4-FFF2-40B4-BE49-F238E27FC236}">
                <a16:creationId xmlns:a16="http://schemas.microsoft.com/office/drawing/2014/main" id="{7084C4E3-3AA1-3645-9A40-994D5B7A55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422" y="56022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a:extLst>
              <a:ext uri="{FF2B5EF4-FFF2-40B4-BE49-F238E27FC236}">
                <a16:creationId xmlns:a16="http://schemas.microsoft.com/office/drawing/2014/main" id="{55AFDFC8-A27D-EB4C-817F-5F416A27AC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29600" y="5486400"/>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Logos &amp; Attribution</a:t>
            </a:r>
            <a:endParaRPr lang="en-US" dirty="0"/>
          </a:p>
        </p:txBody>
      </p:sp>
      <p:sp>
        <p:nvSpPr>
          <p:cNvPr id="3" name="Content Placeholder 2"/>
          <p:cNvSpPr>
            <a:spLocks noGrp="1"/>
          </p:cNvSpPr>
          <p:nvPr>
            <p:ph idx="1"/>
          </p:nvPr>
        </p:nvSpPr>
        <p:spPr/>
        <p:txBody>
          <a:bodyPr/>
          <a:lstStyle/>
          <a:p>
            <a:r>
              <a:rPr lang="en-US" sz="2800" dirty="0"/>
              <a:t>Somewhere on the edges of the title slide put logos of organizations </a:t>
            </a:r>
            <a:r>
              <a:rPr lang="en-US" sz="2800" i="1" dirty="0"/>
              <a:t>key</a:t>
            </a:r>
            <a:r>
              <a:rPr lang="en-US" sz="2800" dirty="0"/>
              <a:t> to the research (the department, NASA, etc.). </a:t>
            </a:r>
          </a:p>
          <a:p>
            <a:r>
              <a:rPr lang="en-US" sz="2800" dirty="0"/>
              <a:t>If Space Grant is the primary sponsor / funding you to perform this research, place the Space Grant logo in the bottom corner of </a:t>
            </a:r>
            <a:r>
              <a:rPr lang="en-US" sz="2800" i="1" dirty="0"/>
              <a:t>all</a:t>
            </a:r>
            <a:r>
              <a:rPr lang="en-US" sz="2800" dirty="0"/>
              <a:t> subsequent slides.</a:t>
            </a:r>
          </a:p>
          <a:p>
            <a:r>
              <a:rPr lang="en-US" sz="2800" b="1" dirty="0"/>
              <a:t>Find Logos Here:</a:t>
            </a:r>
            <a:endParaRPr lang="en-US" sz="2800" b="1" dirty="0">
              <a:hlinkClick r:id="rId2">
                <a:extLst>
                  <a:ext uri="{A12FA001-AC4F-418D-AE19-62706E023703}">
                    <ahyp:hlinkClr xmlns:ahyp="http://schemas.microsoft.com/office/drawing/2018/hyperlinkcolor" val="tx"/>
                  </a:ext>
                </a:extLst>
              </a:hlinkClick>
            </a:endParaRPr>
          </a:p>
          <a:p>
            <a:pPr marL="0" indent="0">
              <a:buNone/>
            </a:pPr>
            <a:r>
              <a:rPr lang="en-US" sz="2800" dirty="0">
                <a:hlinkClick r:id="rId2">
                  <a:extLst>
                    <a:ext uri="{A12FA001-AC4F-418D-AE19-62706E023703}">
                      <ahyp:hlinkClr xmlns:ahyp="http://schemas.microsoft.com/office/drawing/2018/hyperlinkcolor" val="tx"/>
                    </a:ext>
                  </a:extLst>
                </a:hlinkClick>
              </a:rPr>
              <a:t>https://spacegrant.arizona.edu/about/logos</a:t>
            </a:r>
            <a:r>
              <a:rPr lang="en-US" sz="2800" dirty="0"/>
              <a:t> </a:t>
            </a:r>
          </a:p>
          <a:p>
            <a:endParaRPr lang="en-US" sz="2800" dirty="0"/>
          </a:p>
          <a:p>
            <a:endParaRPr lang="en-US" sz="2800" dirty="0"/>
          </a:p>
          <a:p>
            <a:endParaRPr lang="en-US" sz="2800" dirty="0"/>
          </a:p>
        </p:txBody>
      </p:sp>
    </p:spTree>
    <p:extLst>
      <p:ext uri="{BB962C8B-B14F-4D97-AF65-F5344CB8AC3E}">
        <p14:creationId xmlns:p14="http://schemas.microsoft.com/office/powerpoint/2010/main" val="389441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sz="4000" b="1" dirty="0"/>
              <a:t>Effectively Communicating</a:t>
            </a:r>
          </a:p>
        </p:txBody>
      </p:sp>
      <p:sp>
        <p:nvSpPr>
          <p:cNvPr id="3" name="Content Placeholder 2"/>
          <p:cNvSpPr>
            <a:spLocks noGrp="1"/>
          </p:cNvSpPr>
          <p:nvPr>
            <p:ph idx="1"/>
          </p:nvPr>
        </p:nvSpPr>
        <p:spPr>
          <a:xfrm>
            <a:off x="457200" y="1265238"/>
            <a:ext cx="8229600" cy="4525962"/>
          </a:xfrm>
        </p:spPr>
        <p:txBody>
          <a:bodyPr/>
          <a:lstStyle/>
          <a:p>
            <a:pPr eaLnBrk="1" hangingPunct="1">
              <a:lnSpc>
                <a:spcPct val="90000"/>
              </a:lnSpc>
              <a:defRPr/>
            </a:pPr>
            <a:r>
              <a:rPr lang="en-US" sz="2800" dirty="0"/>
              <a:t>Though scientifically aware, some of your audience </a:t>
            </a:r>
            <a:r>
              <a:rPr lang="en-US" sz="2800" i="1" dirty="0"/>
              <a:t>may not </a:t>
            </a:r>
            <a:r>
              <a:rPr lang="en-US" sz="2800" dirty="0"/>
              <a:t>necessarily be versed in the technical terms of your specific topic or discipline. </a:t>
            </a:r>
          </a:p>
          <a:p>
            <a:pPr lvl="1" eaLnBrk="1" hangingPunct="1">
              <a:lnSpc>
                <a:spcPct val="90000"/>
              </a:lnSpc>
              <a:defRPr/>
            </a:pPr>
            <a:r>
              <a:rPr lang="en-US" b="1" dirty="0">
                <a:solidFill>
                  <a:srgbClr val="0070C0"/>
                </a:solidFill>
              </a:rPr>
              <a:t>Define technical terms</a:t>
            </a:r>
          </a:p>
          <a:p>
            <a:pPr lvl="1" eaLnBrk="1" hangingPunct="1">
              <a:lnSpc>
                <a:spcPct val="90000"/>
              </a:lnSpc>
              <a:defRPr/>
            </a:pPr>
            <a:r>
              <a:rPr lang="en-US" b="1" dirty="0">
                <a:solidFill>
                  <a:srgbClr val="0070C0"/>
                </a:solidFill>
              </a:rPr>
              <a:t>Spell out acronyms</a:t>
            </a:r>
          </a:p>
          <a:p>
            <a:pPr marL="0" indent="0">
              <a:buFontTx/>
              <a:buNone/>
              <a:defRPr/>
            </a:pPr>
            <a:endParaRPr lang="en-US" sz="2800"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686175"/>
            <a:ext cx="3048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Box 3"/>
          <p:cNvSpPr txBox="1">
            <a:spLocks noChangeArrowheads="1"/>
          </p:cNvSpPr>
          <p:nvPr/>
        </p:nvSpPr>
        <p:spPr bwMode="auto">
          <a:xfrm>
            <a:off x="5943600" y="64293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Source: Blogging Innovation</a:t>
            </a: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4439443"/>
            <a:ext cx="3124200"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Content Placeholder 2"/>
          <p:cNvSpPr txBox="1">
            <a:spLocks/>
          </p:cNvSpPr>
          <p:nvPr/>
        </p:nvSpPr>
        <p:spPr bwMode="auto">
          <a:xfrm>
            <a:off x="457200" y="3918404"/>
            <a:ext cx="320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0000"/>
              </a:lnSpc>
              <a:spcBef>
                <a:spcPct val="20000"/>
              </a:spcBef>
              <a:buFontTx/>
              <a:buChar char="–"/>
            </a:pPr>
            <a:r>
              <a:rPr lang="en-US" sz="2800" b="1" dirty="0">
                <a:solidFill>
                  <a:srgbClr val="0070C0"/>
                </a:solidFill>
              </a:rPr>
              <a:t>Avoid jargon</a:t>
            </a:r>
          </a:p>
          <a:p>
            <a:pPr>
              <a:spcBef>
                <a:spcPct val="20000"/>
              </a:spcBef>
            </a:pP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4191000"/>
            <a:ext cx="22098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24400" y="3733800"/>
            <a:ext cx="32004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Be Careful Of…</a:t>
            </a:r>
          </a:p>
        </p:txBody>
      </p:sp>
      <p:sp>
        <p:nvSpPr>
          <p:cNvPr id="3" name="Content Placeholder 2"/>
          <p:cNvSpPr>
            <a:spLocks noGrp="1"/>
          </p:cNvSpPr>
          <p:nvPr>
            <p:ph idx="1"/>
          </p:nvPr>
        </p:nvSpPr>
        <p:spPr>
          <a:ln>
            <a:noFill/>
          </a:ln>
        </p:spPr>
        <p:txBody>
          <a:bodyPr/>
          <a:lstStyle/>
          <a:p>
            <a:r>
              <a:rPr lang="en-US" dirty="0"/>
              <a:t>Background Colors</a:t>
            </a:r>
          </a:p>
          <a:p>
            <a:pPr lvl="1"/>
            <a:r>
              <a:rPr lang="en-US" dirty="0"/>
              <a:t>Choose simple backgrounds (white with black text or dark blue with white text).</a:t>
            </a:r>
          </a:p>
          <a:p>
            <a:r>
              <a:rPr lang="en-US" dirty="0"/>
              <a:t>Text colors: </a:t>
            </a:r>
            <a:r>
              <a:rPr lang="en-US" dirty="0">
                <a:solidFill>
                  <a:srgbClr val="FF0000"/>
                </a:solidFill>
              </a:rPr>
              <a:t>Do </a:t>
            </a:r>
            <a:r>
              <a:rPr lang="en-US" dirty="0"/>
              <a:t>not</a:t>
            </a:r>
            <a:r>
              <a:rPr lang="en-US" dirty="0">
                <a:solidFill>
                  <a:srgbClr val="FF0000"/>
                </a:solidFill>
              </a:rPr>
              <a:t> use red</a:t>
            </a:r>
            <a:r>
              <a:rPr lang="en-US" dirty="0"/>
              <a:t>.</a:t>
            </a:r>
            <a:r>
              <a:rPr lang="en-US" dirty="0">
                <a:solidFill>
                  <a:srgbClr val="777777"/>
                </a:solidFill>
              </a:rPr>
              <a:t> Light text on light background</a:t>
            </a:r>
            <a:r>
              <a:rPr lang="en-US" dirty="0"/>
              <a:t> and dark text on dark background should be avoided.</a:t>
            </a:r>
          </a:p>
          <a:p>
            <a:r>
              <a:rPr lang="en-US" dirty="0"/>
              <a:t>Animations.</a:t>
            </a:r>
          </a:p>
          <a:p>
            <a:endParaRPr lang="en-US" dirty="0"/>
          </a:p>
          <a:p>
            <a:endParaRPr lang="en-US" dirty="0"/>
          </a:p>
          <a:p>
            <a:endParaRPr lang="en-US" dirty="0"/>
          </a:p>
        </p:txBody>
      </p:sp>
      <p:sp>
        <p:nvSpPr>
          <p:cNvPr id="6" name="TextBox 5"/>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7"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2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pPr eaLnBrk="1" hangingPunct="1"/>
            <a:r>
              <a:rPr lang="en-US" sz="4000" b="1" dirty="0"/>
              <a:t>Which Font &amp; What Size?</a:t>
            </a:r>
          </a:p>
        </p:txBody>
      </p:sp>
      <p:sp>
        <p:nvSpPr>
          <p:cNvPr id="36867" name="Rectangle 3"/>
          <p:cNvSpPr>
            <a:spLocks noGrp="1" noChangeArrowheads="1"/>
          </p:cNvSpPr>
          <p:nvPr>
            <p:ph type="body" idx="1"/>
          </p:nvPr>
        </p:nvSpPr>
        <p:spPr>
          <a:xfrm>
            <a:off x="457200" y="990600"/>
            <a:ext cx="8229600" cy="4525963"/>
          </a:xfrm>
        </p:spPr>
        <p:txBody>
          <a:bodyPr/>
          <a:lstStyle/>
          <a:p>
            <a:pPr eaLnBrk="1" hangingPunct="1"/>
            <a:r>
              <a:rPr lang="en-US" sz="2800" b="1" dirty="0"/>
              <a:t>Sans Serif Fonts </a:t>
            </a:r>
          </a:p>
          <a:p>
            <a:pPr eaLnBrk="1" hangingPunct="1"/>
            <a:r>
              <a:rPr lang="en-US" sz="2800" dirty="0"/>
              <a:t>These include, among many others, Arial and Tahoma.</a:t>
            </a:r>
          </a:p>
          <a:p>
            <a:pPr eaLnBrk="1" hangingPunct="1"/>
            <a:r>
              <a:rPr lang="en-US" sz="2800" dirty="0"/>
              <a:t>Generally, slide titles should be larger (e.g. 40pt), while bullets can be smaller 32 or 28pt.</a:t>
            </a:r>
            <a:r>
              <a:rPr lang="en-US" sz="2400" dirty="0"/>
              <a:t> </a:t>
            </a:r>
          </a:p>
          <a:p>
            <a:pPr eaLnBrk="1" hangingPunct="1"/>
            <a:endParaRPr lang="en-US" sz="2800" dirty="0"/>
          </a:p>
        </p:txBody>
      </p:sp>
      <p:pic>
        <p:nvPicPr>
          <p:cNvPr id="368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685119"/>
            <a:ext cx="2175701" cy="2296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685119"/>
            <a:ext cx="3146393" cy="213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838200"/>
          </a:xfrm>
        </p:spPr>
        <p:txBody>
          <a:bodyPr/>
          <a:lstStyle/>
          <a:p>
            <a:pPr eaLnBrk="1" hangingPunct="1"/>
            <a:r>
              <a:rPr lang="en-US" sz="4000" b="1" dirty="0"/>
              <a:t>Images</a:t>
            </a:r>
          </a:p>
        </p:txBody>
      </p:sp>
      <p:sp>
        <p:nvSpPr>
          <p:cNvPr id="23555" name="Rectangle 3"/>
          <p:cNvSpPr>
            <a:spLocks noGrp="1" noChangeArrowheads="1"/>
          </p:cNvSpPr>
          <p:nvPr>
            <p:ph type="body" idx="1"/>
          </p:nvPr>
        </p:nvSpPr>
        <p:spPr>
          <a:xfrm>
            <a:off x="304800" y="914400"/>
            <a:ext cx="8229600" cy="5105400"/>
          </a:xfrm>
        </p:spPr>
        <p:txBody>
          <a:bodyPr/>
          <a:lstStyle/>
          <a:p>
            <a:pPr eaLnBrk="1" hangingPunct="1"/>
            <a:r>
              <a:rPr lang="en-US" sz="2800" dirty="0"/>
              <a:t>Images are excellent, particularly if they aid comprehension. </a:t>
            </a:r>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eaLnBrk="1" hangingPunct="1"/>
            <a:r>
              <a:rPr lang="en-US" sz="2800" dirty="0"/>
              <a:t>NOTE: It is very important that you credit the source of the image on your slide (usually in smaller font below the image).</a:t>
            </a:r>
          </a:p>
        </p:txBody>
      </p:sp>
      <p:sp>
        <p:nvSpPr>
          <p:cNvPr id="23556" name="TextBox 1"/>
          <p:cNvSpPr txBox="1">
            <a:spLocks noChangeArrowheads="1"/>
          </p:cNvSpPr>
          <p:nvPr/>
        </p:nvSpPr>
        <p:spPr bwMode="auto">
          <a:xfrm>
            <a:off x="3505200" y="36576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Source: openscience.org</a:t>
            </a: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158" y="2057400"/>
            <a:ext cx="41021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7" name="Picture 4"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6" descr="nas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a:t>Closing Slide(s) </a:t>
            </a:r>
          </a:p>
        </p:txBody>
      </p:sp>
      <p:sp>
        <p:nvSpPr>
          <p:cNvPr id="20483" name="Rectangle 3"/>
          <p:cNvSpPr>
            <a:spLocks noGrp="1" noChangeArrowheads="1"/>
          </p:cNvSpPr>
          <p:nvPr>
            <p:ph type="body" idx="1"/>
          </p:nvPr>
        </p:nvSpPr>
        <p:spPr>
          <a:xfrm>
            <a:off x="457200" y="914400"/>
            <a:ext cx="8229600" cy="5287963"/>
          </a:xfrm>
        </p:spPr>
        <p:txBody>
          <a:bodyPr/>
          <a:lstStyle/>
          <a:p>
            <a:pPr eaLnBrk="1" hangingPunct="1">
              <a:lnSpc>
                <a:spcPct val="90000"/>
              </a:lnSpc>
            </a:pPr>
            <a:r>
              <a:rPr lang="en-US" sz="2800" dirty="0"/>
              <a:t>Conclusions: generally the </a:t>
            </a:r>
            <a:r>
              <a:rPr lang="en-US" sz="2800" i="1" dirty="0"/>
              <a:t>second to last slide </a:t>
            </a:r>
            <a:endParaRPr lang="en-US" sz="2800" dirty="0"/>
          </a:p>
          <a:p>
            <a:pPr lvl="1" eaLnBrk="1" hangingPunct="1">
              <a:lnSpc>
                <a:spcPct val="90000"/>
              </a:lnSpc>
            </a:pPr>
            <a:r>
              <a:rPr lang="en-US" sz="2400" dirty="0"/>
              <a:t>Discuss interpretations and give some insight of future directions. </a:t>
            </a:r>
          </a:p>
          <a:p>
            <a:pPr marL="457200" lvl="1" indent="0" eaLnBrk="1" hangingPunct="1">
              <a:lnSpc>
                <a:spcPct val="90000"/>
              </a:lnSpc>
              <a:buNone/>
            </a:pPr>
            <a:endParaRPr lang="en-US" sz="2800" dirty="0"/>
          </a:p>
          <a:p>
            <a:pPr eaLnBrk="1" hangingPunct="1">
              <a:lnSpc>
                <a:spcPct val="90000"/>
              </a:lnSpc>
            </a:pPr>
            <a:r>
              <a:rPr lang="en-US" sz="2800" dirty="0"/>
              <a:t>End with a more detailed Acknowledgements Slide. </a:t>
            </a:r>
          </a:p>
          <a:p>
            <a:pPr lvl="1" eaLnBrk="1" hangingPunct="1">
              <a:lnSpc>
                <a:spcPct val="90000"/>
              </a:lnSpc>
            </a:pPr>
            <a:r>
              <a:rPr lang="en-US" sz="2400" dirty="0"/>
              <a:t>Remember your mentor, any graduate students, the funding agency, the Department, the name of the grant, etc. have all helped you get to this point.</a:t>
            </a:r>
          </a:p>
          <a:p>
            <a:pPr eaLnBrk="1" hangingPunct="1">
              <a:lnSpc>
                <a:spcPct val="90000"/>
              </a:lnSpc>
            </a:pPr>
            <a:endParaRPr lang="en-US" sz="2800" dirty="0"/>
          </a:p>
          <a:p>
            <a:pPr eaLnBrk="1" hangingPunct="1">
              <a:lnSpc>
                <a:spcPct val="90000"/>
              </a:lnSpc>
            </a:pPr>
            <a:r>
              <a:rPr lang="en-US" sz="2800" dirty="0"/>
              <a:t>A final slide for questions should be a simple “Thank You”</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b="1" dirty="0"/>
              <a:t>How Do I Field Questions?</a:t>
            </a:r>
          </a:p>
        </p:txBody>
      </p:sp>
      <p:sp>
        <p:nvSpPr>
          <p:cNvPr id="21507" name="Content Placeholder 2"/>
          <p:cNvSpPr>
            <a:spLocks noGrp="1"/>
          </p:cNvSpPr>
          <p:nvPr>
            <p:ph idx="1"/>
          </p:nvPr>
        </p:nvSpPr>
        <p:spPr>
          <a:xfrm>
            <a:off x="457200" y="1722437"/>
            <a:ext cx="8534400" cy="4525963"/>
          </a:xfrm>
        </p:spPr>
        <p:txBody>
          <a:bodyPr/>
          <a:lstStyle/>
          <a:p>
            <a:pPr marL="0" indent="0" eaLnBrk="1" hangingPunct="1">
              <a:lnSpc>
                <a:spcPct val="90000"/>
              </a:lnSpc>
              <a:buNone/>
            </a:pPr>
            <a:r>
              <a:rPr lang="en-US" sz="2800" dirty="0"/>
              <a:t>The moderators will </a:t>
            </a:r>
          </a:p>
          <a:p>
            <a:pPr eaLnBrk="1" hangingPunct="1">
              <a:lnSpc>
                <a:spcPct val="90000"/>
              </a:lnSpc>
            </a:pPr>
            <a:r>
              <a:rPr lang="en-US" sz="2800" dirty="0"/>
              <a:t>Asks the audience for questions if there is remaining time</a:t>
            </a:r>
          </a:p>
          <a:p>
            <a:pPr eaLnBrk="1" hangingPunct="1">
              <a:lnSpc>
                <a:spcPct val="90000"/>
              </a:lnSpc>
            </a:pPr>
            <a:r>
              <a:rPr lang="en-US" sz="2800" dirty="0"/>
              <a:t>Field the questions for you so that you don’t have to scramble to find who asked a question first</a:t>
            </a:r>
            <a:br>
              <a:rPr lang="en-US" sz="2800" dirty="0"/>
            </a:br>
            <a:endParaRPr lang="en-US" sz="2800" b="1" dirty="0">
              <a:solidFill>
                <a:srgbClr val="0070C0"/>
              </a:solidFill>
            </a:endParaRP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sz="4000" b="1" dirty="0"/>
              <a:t>Symposium Due Dates</a:t>
            </a:r>
          </a:p>
        </p:txBody>
      </p:sp>
      <p:sp>
        <p:nvSpPr>
          <p:cNvPr id="4099" name="Content Placeholder 2"/>
          <p:cNvSpPr>
            <a:spLocks noGrp="1"/>
          </p:cNvSpPr>
          <p:nvPr>
            <p:ph idx="1"/>
          </p:nvPr>
        </p:nvSpPr>
        <p:spPr>
          <a:xfrm>
            <a:off x="304800" y="1134553"/>
            <a:ext cx="8229600" cy="3818447"/>
          </a:xfrm>
        </p:spPr>
        <p:txBody>
          <a:bodyPr/>
          <a:lstStyle/>
          <a:p>
            <a:r>
              <a:rPr lang="en-US" sz="2200" i="1" dirty="0"/>
              <a:t>March 19</a:t>
            </a:r>
            <a:r>
              <a:rPr lang="en-US" sz="2200" i="1" baseline="30000" dirty="0"/>
              <a:t>th</a:t>
            </a:r>
            <a:r>
              <a:rPr lang="en-US" sz="2200" i="1" dirty="0"/>
              <a:t>, 2021</a:t>
            </a:r>
            <a:endParaRPr lang="en-US" sz="2200" dirty="0"/>
          </a:p>
          <a:p>
            <a:pPr lvl="1"/>
            <a:r>
              <a:rPr lang="en-US" sz="2000" dirty="0"/>
              <a:t>Symposium Abstracts &amp; Student RSVPs</a:t>
            </a:r>
          </a:p>
          <a:p>
            <a:r>
              <a:rPr lang="en-US" sz="2200" i="1" dirty="0"/>
              <a:t>April 2</a:t>
            </a:r>
            <a:r>
              <a:rPr lang="en-US" sz="2200" i="1" baseline="30000" dirty="0"/>
              <a:t>nd</a:t>
            </a:r>
            <a:r>
              <a:rPr lang="en-US" sz="2200" i="1" dirty="0"/>
              <a:t>, 2021</a:t>
            </a:r>
            <a:r>
              <a:rPr lang="en-US" sz="2200" dirty="0"/>
              <a:t> </a:t>
            </a:r>
          </a:p>
          <a:p>
            <a:pPr lvl="1"/>
            <a:r>
              <a:rPr lang="en-US" sz="2000" dirty="0"/>
              <a:t>Symposium PowerPoints (Interns)</a:t>
            </a:r>
          </a:p>
          <a:p>
            <a:r>
              <a:rPr lang="en-US" sz="2200" i="1" dirty="0"/>
              <a:t>April 5</a:t>
            </a:r>
            <a:r>
              <a:rPr lang="en-US" sz="2200" i="1" baseline="30000" dirty="0"/>
              <a:t>th</a:t>
            </a:r>
            <a:r>
              <a:rPr lang="en-US" sz="2200" i="1" dirty="0"/>
              <a:t>, 2021</a:t>
            </a:r>
            <a:endParaRPr lang="en-US" sz="2200" dirty="0"/>
          </a:p>
          <a:p>
            <a:pPr lvl="1"/>
            <a:r>
              <a:rPr lang="en-US" sz="2000" dirty="0"/>
              <a:t>Spring Graduating Seniors, Degree Completion Form</a:t>
            </a:r>
          </a:p>
          <a:p>
            <a:r>
              <a:rPr lang="en-US" sz="2200" i="1" dirty="0"/>
              <a:t>April 9</a:t>
            </a:r>
            <a:r>
              <a:rPr lang="en-US" sz="2200" i="1" baseline="30000" dirty="0"/>
              <a:t>th</a:t>
            </a:r>
            <a:r>
              <a:rPr lang="en-US" sz="2200" i="1" dirty="0"/>
              <a:t> , 2021</a:t>
            </a:r>
            <a:endParaRPr lang="en-US" sz="2200" dirty="0"/>
          </a:p>
          <a:p>
            <a:pPr lvl="1"/>
            <a:r>
              <a:rPr lang="en-US" sz="2000" dirty="0"/>
              <a:t>Symposium PowerPoints (ASCEND Scholars)</a:t>
            </a:r>
          </a:p>
          <a:p>
            <a:r>
              <a:rPr lang="en-US" sz="2200" i="1" dirty="0"/>
              <a:t>April 10</a:t>
            </a:r>
            <a:r>
              <a:rPr lang="en-US" sz="2200" i="1" baseline="30000" dirty="0"/>
              <a:t>th</a:t>
            </a:r>
            <a:r>
              <a:rPr lang="en-US" sz="2200" i="1" dirty="0"/>
              <a:t>, 2021</a:t>
            </a:r>
          </a:p>
          <a:p>
            <a:pPr lvl="1"/>
            <a:r>
              <a:rPr lang="en-US" sz="2000" dirty="0"/>
              <a:t>Mentor &amp; Guest RSVPs </a:t>
            </a:r>
            <a:r>
              <a:rPr lang="en-US" sz="2000" i="1" dirty="0"/>
              <a:t>(you do not need to RSVP for your mentor)</a:t>
            </a:r>
            <a:endParaRPr lang="en-US" sz="2000" dirty="0"/>
          </a:p>
          <a:p>
            <a:r>
              <a:rPr lang="en-US" sz="2200" i="1" dirty="0"/>
              <a:t>April 17</a:t>
            </a:r>
            <a:r>
              <a:rPr lang="en-US" sz="2200" i="1" baseline="30000" dirty="0"/>
              <a:t>th</a:t>
            </a:r>
            <a:r>
              <a:rPr lang="en-US" sz="2200" i="1" dirty="0"/>
              <a:t>, 2021</a:t>
            </a:r>
            <a:r>
              <a:rPr lang="en-US" sz="2200" dirty="0"/>
              <a:t> </a:t>
            </a:r>
          </a:p>
          <a:p>
            <a:pPr lvl="1"/>
            <a:r>
              <a:rPr lang="en-US" sz="2000" dirty="0"/>
              <a:t>Symposium!</a:t>
            </a:r>
          </a:p>
          <a:p>
            <a:endParaRPr lang="en-US" sz="2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r>
              <a:rPr lang="en-US" sz="4000" b="1" dirty="0"/>
              <a:t>Strong Beginning, Strong Finish</a:t>
            </a:r>
          </a:p>
        </p:txBody>
      </p:sp>
      <p:sp>
        <p:nvSpPr>
          <p:cNvPr id="41987" name="Rectangle 3"/>
          <p:cNvSpPr>
            <a:spLocks noGrp="1" noChangeArrowheads="1"/>
          </p:cNvSpPr>
          <p:nvPr>
            <p:ph type="body" idx="1"/>
          </p:nvPr>
        </p:nvSpPr>
        <p:spPr/>
        <p:txBody>
          <a:bodyPr/>
          <a:lstStyle/>
          <a:p>
            <a:pPr eaLnBrk="1" hangingPunct="1"/>
            <a:r>
              <a:rPr lang="en-US" sz="2800" dirty="0"/>
              <a:t>Memorization rarely if ever helps a presentation. </a:t>
            </a:r>
          </a:p>
          <a:p>
            <a:pPr eaLnBrk="1" hangingPunct="1"/>
            <a:r>
              <a:rPr lang="en-US" sz="2800" dirty="0"/>
              <a:t>However, having a strong beginning and strong finish can make a world of difference. </a:t>
            </a:r>
          </a:p>
          <a:p>
            <a:pPr eaLnBrk="1" hangingPunct="1"/>
            <a:r>
              <a:rPr lang="en-US" sz="2800" dirty="0"/>
              <a:t>These get you rolling, reduce nerves because you are rolling, and help you gracefully off the stage!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229600" cy="1143000"/>
          </a:xfrm>
        </p:spPr>
        <p:txBody>
          <a:bodyPr/>
          <a:lstStyle/>
          <a:p>
            <a:pPr eaLnBrk="1" hangingPunct="1"/>
            <a:r>
              <a:rPr lang="en-US" sz="4000" b="1" dirty="0"/>
              <a:t>Transition Tips </a:t>
            </a:r>
          </a:p>
        </p:txBody>
      </p:sp>
      <p:sp>
        <p:nvSpPr>
          <p:cNvPr id="43011" name="Rectangle 3"/>
          <p:cNvSpPr>
            <a:spLocks noGrp="1" noChangeArrowheads="1"/>
          </p:cNvSpPr>
          <p:nvPr>
            <p:ph type="body" idx="1"/>
          </p:nvPr>
        </p:nvSpPr>
        <p:spPr>
          <a:xfrm>
            <a:off x="457200" y="1341438"/>
            <a:ext cx="8229600" cy="4525962"/>
          </a:xfrm>
        </p:spPr>
        <p:txBody>
          <a:bodyPr/>
          <a:lstStyle/>
          <a:p>
            <a:pPr eaLnBrk="1" hangingPunct="1">
              <a:lnSpc>
                <a:spcPct val="90000"/>
              </a:lnSpc>
            </a:pPr>
            <a:r>
              <a:rPr lang="en-US" sz="2800" dirty="0"/>
              <a:t>Memorize ONLY your introduction and conclusion…and identify the transitions you want </a:t>
            </a:r>
            <a:r>
              <a:rPr lang="en-US" sz="2800" i="1" dirty="0"/>
              <a:t>between </a:t>
            </a:r>
            <a:r>
              <a:rPr lang="en-US" sz="2800" dirty="0"/>
              <a:t>slides. </a:t>
            </a:r>
          </a:p>
          <a:p>
            <a:pPr eaLnBrk="1" hangingPunct="1">
              <a:lnSpc>
                <a:spcPct val="90000"/>
              </a:lnSpc>
            </a:pPr>
            <a:r>
              <a:rPr lang="en-US" sz="2800" dirty="0"/>
              <a:t>Two complimentary methods work well: </a:t>
            </a:r>
          </a:p>
          <a:p>
            <a:pPr lvl="1" eaLnBrk="1" hangingPunct="1">
              <a:lnSpc>
                <a:spcPct val="90000"/>
              </a:lnSpc>
            </a:pPr>
            <a:r>
              <a:rPr lang="en-US" sz="2400" dirty="0"/>
              <a:t>a) plan for the last thing you say on a slide to be the opening for the next slide, and/or </a:t>
            </a:r>
          </a:p>
          <a:p>
            <a:pPr lvl="1" eaLnBrk="1" hangingPunct="1">
              <a:lnSpc>
                <a:spcPct val="90000"/>
              </a:lnSpc>
            </a:pPr>
            <a:r>
              <a:rPr lang="en-US" sz="2400" dirty="0"/>
              <a:t>b) place something on the slide (a word in the last bullet or an image) that </a:t>
            </a:r>
            <a:r>
              <a:rPr lang="en-US" sz="3600" b="1" dirty="0"/>
              <a:t>cues</a:t>
            </a:r>
            <a:r>
              <a:rPr lang="en-US" sz="2400" dirty="0"/>
              <a:t> you as to what is coming next. </a:t>
            </a:r>
          </a:p>
          <a:p>
            <a:pPr eaLnBrk="1" hangingPunct="1">
              <a:lnSpc>
                <a:spcPct val="90000"/>
              </a:lnSpc>
            </a:pPr>
            <a:r>
              <a:rPr lang="en-US" sz="2800" dirty="0"/>
              <a:t>Good transitions lead to good presentations and are much more effective than rote memorization.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8229600" cy="1143000"/>
          </a:xfrm>
        </p:spPr>
        <p:txBody>
          <a:bodyPr/>
          <a:lstStyle/>
          <a:p>
            <a:pPr eaLnBrk="1" hangingPunct="1"/>
            <a:r>
              <a:rPr lang="en-US" sz="4000" b="1" dirty="0"/>
              <a:t>Delivery</a:t>
            </a:r>
          </a:p>
        </p:txBody>
      </p:sp>
      <p:sp>
        <p:nvSpPr>
          <p:cNvPr id="44035" name="Rectangle 3"/>
          <p:cNvSpPr>
            <a:spLocks noGrp="1" noChangeArrowheads="1"/>
          </p:cNvSpPr>
          <p:nvPr>
            <p:ph type="body" idx="1"/>
          </p:nvPr>
        </p:nvSpPr>
        <p:spPr>
          <a:xfrm>
            <a:off x="457200" y="1219200"/>
            <a:ext cx="8229600" cy="5334000"/>
          </a:xfrm>
        </p:spPr>
        <p:txBody>
          <a:bodyPr/>
          <a:lstStyle/>
          <a:p>
            <a:pPr eaLnBrk="1" hangingPunct="1"/>
            <a:r>
              <a:rPr lang="en-US" sz="2600" dirty="0"/>
              <a:t>Turn on your camera, if able.</a:t>
            </a:r>
          </a:p>
          <a:p>
            <a:pPr eaLnBrk="1" hangingPunct="1"/>
            <a:r>
              <a:rPr lang="en-US" sz="2600" dirty="0"/>
              <a:t>Do not read your slides, they should speak for themselves.</a:t>
            </a:r>
          </a:p>
          <a:p>
            <a:pPr eaLnBrk="1" hangingPunct="1"/>
            <a:r>
              <a:rPr lang="en-US" sz="2600" dirty="0"/>
              <a:t>Eye contact is very helpful for communication.</a:t>
            </a:r>
          </a:p>
          <a:p>
            <a:pPr lvl="1" eaLnBrk="1" hangingPunct="1"/>
            <a:r>
              <a:rPr lang="en-US" sz="2000" dirty="0"/>
              <a:t>Even though this is a virtual presentation, look into the camera and not away.</a:t>
            </a:r>
          </a:p>
          <a:p>
            <a:pPr eaLnBrk="1" hangingPunct="1"/>
            <a:r>
              <a:rPr lang="en-US" sz="2600" dirty="0"/>
              <a:t>Some movement (hand gestures, etc.) is ok, but keep this at a minimum (too much can be distracting).</a:t>
            </a:r>
          </a:p>
          <a:p>
            <a:pPr eaLnBrk="1" hangingPunct="1"/>
            <a:r>
              <a:rPr lang="en-US" sz="2600" dirty="0"/>
              <a:t>Keep background noise to a minimum if able and speak loudly and clearly.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r>
              <a:rPr lang="en-US" sz="4000" b="1" dirty="0"/>
              <a:t>Tips for Writing Abstracts</a:t>
            </a:r>
          </a:p>
        </p:txBody>
      </p:sp>
      <p:sp>
        <p:nvSpPr>
          <p:cNvPr id="8195" name="Rectangle 3"/>
          <p:cNvSpPr>
            <a:spLocks noGrp="1" noChangeArrowheads="1"/>
          </p:cNvSpPr>
          <p:nvPr>
            <p:ph type="body" idx="1"/>
          </p:nvPr>
        </p:nvSpPr>
        <p:spPr>
          <a:xfrm>
            <a:off x="457200" y="1143000"/>
            <a:ext cx="8229600" cy="4724400"/>
          </a:xfrm>
        </p:spPr>
        <p:txBody>
          <a:bodyPr/>
          <a:lstStyle/>
          <a:p>
            <a:pPr eaLnBrk="1" hangingPunct="1">
              <a:lnSpc>
                <a:spcPct val="90000"/>
              </a:lnSpc>
            </a:pPr>
            <a:r>
              <a:rPr lang="en-US" sz="2800" dirty="0"/>
              <a:t>Be concise. Focus only on the major elements  (150 word max. limit)</a:t>
            </a:r>
          </a:p>
          <a:p>
            <a:pPr eaLnBrk="1" hangingPunct="1">
              <a:lnSpc>
                <a:spcPct val="90000"/>
              </a:lnSpc>
            </a:pPr>
            <a:r>
              <a:rPr lang="en-US" sz="2800" dirty="0"/>
              <a:t>A science abstract is like a formula – it almost always contains the same elements in the same order.</a:t>
            </a:r>
          </a:p>
          <a:p>
            <a:pPr eaLnBrk="1" hangingPunct="1">
              <a:lnSpc>
                <a:spcPct val="90000"/>
              </a:lnSpc>
            </a:pPr>
            <a:r>
              <a:rPr lang="en-US" sz="2800" dirty="0"/>
              <a:t>Begin by capturing the problem / question(s) you have been trying to address as well as your objective(s).</a:t>
            </a:r>
          </a:p>
          <a:p>
            <a:pPr eaLnBrk="1" hangingPunct="1">
              <a:lnSpc>
                <a:spcPct val="90000"/>
              </a:lnSpc>
            </a:pPr>
            <a:r>
              <a:rPr lang="en-US" sz="2800" dirty="0"/>
              <a:t>After, you can link the problem to the purpose of your project/research, etc.</a:t>
            </a:r>
          </a:p>
        </p:txBody>
      </p:sp>
      <p:pic>
        <p:nvPicPr>
          <p:cNvPr id="8196" name="Picture 4" descr="ua_logo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8" name="Picture 4" descr="ua_logo_l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761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4000" b="1" dirty="0"/>
              <a:t>Abstract Tips</a:t>
            </a:r>
          </a:p>
        </p:txBody>
      </p:sp>
      <p:sp>
        <p:nvSpPr>
          <p:cNvPr id="9219" name="Rectangle 3"/>
          <p:cNvSpPr>
            <a:spLocks noGrp="1" noChangeArrowheads="1"/>
          </p:cNvSpPr>
          <p:nvPr>
            <p:ph type="body" idx="1"/>
          </p:nvPr>
        </p:nvSpPr>
        <p:spPr>
          <a:xfrm>
            <a:off x="468923" y="1131277"/>
            <a:ext cx="8229600" cy="5181600"/>
          </a:xfrm>
        </p:spPr>
        <p:txBody>
          <a:bodyPr/>
          <a:lstStyle/>
          <a:p>
            <a:pPr eaLnBrk="1" hangingPunct="1">
              <a:lnSpc>
                <a:spcPct val="90000"/>
              </a:lnSpc>
            </a:pPr>
            <a:r>
              <a:rPr lang="en-US" sz="2800" dirty="0"/>
              <a:t>Next, summarize the methods and activities pursued to address the problem.</a:t>
            </a:r>
          </a:p>
          <a:p>
            <a:pPr eaLnBrk="1" hangingPunct="1">
              <a:lnSpc>
                <a:spcPct val="90000"/>
              </a:lnSpc>
            </a:pPr>
            <a:r>
              <a:rPr lang="en-US" sz="2800" dirty="0"/>
              <a:t>Then, summarize your results and accomplishments.</a:t>
            </a:r>
          </a:p>
          <a:p>
            <a:pPr eaLnBrk="1" hangingPunct="1">
              <a:lnSpc>
                <a:spcPct val="90000"/>
              </a:lnSpc>
            </a:pPr>
            <a:r>
              <a:rPr lang="en-US" sz="2800" dirty="0"/>
              <a:t>Finally, conclude with interpretations of those results and their significance. </a:t>
            </a:r>
          </a:p>
          <a:p>
            <a:pPr eaLnBrk="1" hangingPunct="1">
              <a:lnSpc>
                <a:spcPct val="90000"/>
              </a:lnSpc>
            </a:pPr>
            <a:r>
              <a:rPr lang="en-US" sz="2800" dirty="0"/>
              <a:t>In the case of R&amp;D work, science education, or science writing, conclude with your interpretations of the potential utility and impact the product,  activities, and/or articles will have. </a:t>
            </a:r>
          </a:p>
        </p:txBody>
      </p:sp>
    </p:spTree>
    <p:extLst>
      <p:ext uri="{BB962C8B-B14F-4D97-AF65-F5344CB8AC3E}">
        <p14:creationId xmlns:p14="http://schemas.microsoft.com/office/powerpoint/2010/main" val="3997132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43000"/>
          </a:xfrm>
        </p:spPr>
        <p:txBody>
          <a:bodyPr/>
          <a:lstStyle/>
          <a:p>
            <a:r>
              <a:rPr lang="en-US" sz="4000" b="1" dirty="0"/>
              <a:t>Ensuring Quality &amp; </a:t>
            </a:r>
            <a:br>
              <a:rPr lang="en-US" sz="4000" b="1" dirty="0"/>
            </a:br>
            <a:r>
              <a:rPr lang="en-US" sz="4000" b="1" dirty="0"/>
              <a:t>Professionalism</a:t>
            </a:r>
          </a:p>
        </p:txBody>
      </p:sp>
      <p:sp>
        <p:nvSpPr>
          <p:cNvPr id="7171" name="Content Placeholder 2"/>
          <p:cNvSpPr>
            <a:spLocks noGrp="1"/>
          </p:cNvSpPr>
          <p:nvPr>
            <p:ph idx="1"/>
          </p:nvPr>
        </p:nvSpPr>
        <p:spPr>
          <a:xfrm>
            <a:off x="457200" y="1874837"/>
            <a:ext cx="8229600" cy="4754563"/>
          </a:xfrm>
        </p:spPr>
        <p:txBody>
          <a:bodyPr/>
          <a:lstStyle/>
          <a:p>
            <a:r>
              <a:rPr lang="en-US" sz="2800" dirty="0"/>
              <a:t>Make sure your mentor reads and approves your abstract before it is submitted! </a:t>
            </a:r>
          </a:p>
          <a:p>
            <a:endParaRPr lang="en-US" sz="2800" dirty="0"/>
          </a:p>
          <a:p>
            <a:r>
              <a:rPr lang="en-US" sz="2800" dirty="0"/>
              <a:t>Do not submit your abstract late. </a:t>
            </a:r>
          </a:p>
          <a:p>
            <a:endParaRPr lang="en-US" sz="2800" dirty="0"/>
          </a:p>
          <a:p>
            <a:r>
              <a:rPr lang="en-US" sz="2800" dirty="0"/>
              <a:t>You may not change your abstract after the final submission online.</a:t>
            </a:r>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8600"/>
            <a:ext cx="8229600" cy="884238"/>
          </a:xfrm>
        </p:spPr>
        <p:txBody>
          <a:bodyPr/>
          <a:lstStyle/>
          <a:p>
            <a:r>
              <a:rPr lang="en-US" sz="4000" b="1" dirty="0"/>
              <a:t>Find Updates on the </a:t>
            </a:r>
            <a:br>
              <a:rPr lang="en-US" sz="4000" b="1" dirty="0"/>
            </a:br>
            <a:r>
              <a:rPr lang="en-US" sz="4000" b="1" dirty="0"/>
              <a:t>Space Grant Website</a:t>
            </a:r>
          </a:p>
        </p:txBody>
      </p:sp>
      <p:pic>
        <p:nvPicPr>
          <p:cNvPr id="5" name="Picture 4" descr="Graphical user interface, application, Teams&#10;&#10;Description automatically generated">
            <a:extLst>
              <a:ext uri="{FF2B5EF4-FFF2-40B4-BE49-F238E27FC236}">
                <a16:creationId xmlns:a16="http://schemas.microsoft.com/office/drawing/2014/main" id="{3E9C517B-C924-8E4E-95C6-C18FCF175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81" y="1600200"/>
            <a:ext cx="9017638" cy="3091318"/>
          </a:xfrm>
          <a:prstGeom prst="rect">
            <a:avLst/>
          </a:prstGeom>
        </p:spPr>
      </p:pic>
      <p:cxnSp>
        <p:nvCxnSpPr>
          <p:cNvPr id="4" name="Straight Arrow Connector 3">
            <a:extLst>
              <a:ext uri="{FF2B5EF4-FFF2-40B4-BE49-F238E27FC236}">
                <a16:creationId xmlns:a16="http://schemas.microsoft.com/office/drawing/2014/main" id="{262D8630-0B4B-EA4E-AAB0-8273A344D242}"/>
              </a:ext>
            </a:extLst>
          </p:cNvPr>
          <p:cNvCxnSpPr>
            <a:cxnSpLocks/>
          </p:cNvCxnSpPr>
          <p:nvPr/>
        </p:nvCxnSpPr>
        <p:spPr>
          <a:xfrm>
            <a:off x="3886200" y="1600200"/>
            <a:ext cx="718457" cy="381000"/>
          </a:xfrm>
          <a:prstGeom prst="straightConnector1">
            <a:avLst/>
          </a:prstGeom>
          <a:ln w="82550">
            <a:solidFill>
              <a:srgbClr val="FF0000"/>
            </a:solidFill>
            <a:tailEnd type="triangle"/>
          </a:ln>
        </p:spPr>
        <p:style>
          <a:lnRef idx="3">
            <a:schemeClr val="accent6"/>
          </a:lnRef>
          <a:fillRef idx="0">
            <a:schemeClr val="accent6"/>
          </a:fillRef>
          <a:effectRef idx="2">
            <a:schemeClr val="accent6"/>
          </a:effectRef>
          <a:fontRef idx="minor">
            <a:schemeClr val="tx1"/>
          </a:fontRef>
        </p:style>
      </p:cxnSp>
      <p:sp>
        <p:nvSpPr>
          <p:cNvPr id="7" name="TextBox 6">
            <a:extLst>
              <a:ext uri="{FF2B5EF4-FFF2-40B4-BE49-F238E27FC236}">
                <a16:creationId xmlns:a16="http://schemas.microsoft.com/office/drawing/2014/main" id="{37AEEE6A-EADA-1740-AC75-8E7071F4008F}"/>
              </a:ext>
            </a:extLst>
          </p:cNvPr>
          <p:cNvSpPr txBox="1"/>
          <p:nvPr/>
        </p:nvSpPr>
        <p:spPr>
          <a:xfrm>
            <a:off x="260190" y="5077180"/>
            <a:ext cx="8623619" cy="707886"/>
          </a:xfrm>
          <a:prstGeom prst="rect">
            <a:avLst/>
          </a:prstGeom>
          <a:noFill/>
        </p:spPr>
        <p:txBody>
          <a:bodyPr wrap="square" rtlCol="0">
            <a:spAutoFit/>
          </a:bodyPr>
          <a:lstStyle/>
          <a:p>
            <a:pPr algn="ctr"/>
            <a:r>
              <a:rPr lang="en-US" sz="2000" dirty="0"/>
              <a:t>The website will have the latest Symposium information, </a:t>
            </a:r>
          </a:p>
          <a:p>
            <a:pPr algn="ctr"/>
            <a:r>
              <a:rPr lang="en-US" sz="2000" dirty="0"/>
              <a:t>dates, deadlines, and forms!</a:t>
            </a:r>
          </a:p>
        </p:txBody>
      </p:sp>
      <p:sp>
        <p:nvSpPr>
          <p:cNvPr id="8" name="Frame 7">
            <a:extLst>
              <a:ext uri="{FF2B5EF4-FFF2-40B4-BE49-F238E27FC236}">
                <a16:creationId xmlns:a16="http://schemas.microsoft.com/office/drawing/2014/main" id="{0CE1C2F7-9180-4B41-B052-50BA433F3AD4}"/>
              </a:ext>
            </a:extLst>
          </p:cNvPr>
          <p:cNvSpPr/>
          <p:nvPr/>
        </p:nvSpPr>
        <p:spPr>
          <a:xfrm>
            <a:off x="63181" y="1600200"/>
            <a:ext cx="2222819" cy="304800"/>
          </a:xfrm>
          <a:prstGeom prst="fram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63324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3600" b="1" dirty="0"/>
              <a:t>Use the Website to Submit Your Files</a:t>
            </a:r>
          </a:p>
        </p:txBody>
      </p:sp>
      <p:sp>
        <p:nvSpPr>
          <p:cNvPr id="46083" name="Rectangle 3"/>
          <p:cNvSpPr>
            <a:spLocks noGrp="1" noChangeArrowheads="1"/>
          </p:cNvSpPr>
          <p:nvPr>
            <p:ph type="body" idx="1"/>
          </p:nvPr>
        </p:nvSpPr>
        <p:spPr>
          <a:xfrm>
            <a:off x="152400" y="1341437"/>
            <a:ext cx="8839200" cy="4525963"/>
          </a:xfrm>
        </p:spPr>
        <p:txBody>
          <a:bodyPr/>
          <a:lstStyle/>
          <a:p>
            <a:pPr marL="0" indent="0" eaLnBrk="1" hangingPunct="1">
              <a:lnSpc>
                <a:spcPct val="90000"/>
              </a:lnSpc>
              <a:buNone/>
            </a:pPr>
            <a:endParaRPr lang="en-US" sz="2400" dirty="0"/>
          </a:p>
          <a:p>
            <a:pPr eaLnBrk="1" hangingPunct="1">
              <a:lnSpc>
                <a:spcPct val="90000"/>
              </a:lnSpc>
            </a:pPr>
            <a:r>
              <a:rPr lang="en-US" sz="2400" dirty="0"/>
              <a:t>Submit abstracts and RSVPs here: </a:t>
            </a:r>
            <a:r>
              <a:rPr lang="en-US" sz="2400" dirty="0">
                <a:hlinkClick r:id="rId2"/>
              </a:rPr>
              <a:t>https://sgsymposium.lpl.arizona.edu/abstract-rsvp-form</a:t>
            </a:r>
            <a:r>
              <a:rPr lang="en-US" sz="2400" dirty="0"/>
              <a:t> </a:t>
            </a:r>
          </a:p>
          <a:p>
            <a:pPr marL="0" indent="0" eaLnBrk="1" hangingPunct="1">
              <a:lnSpc>
                <a:spcPct val="90000"/>
              </a:lnSpc>
              <a:buNone/>
            </a:pPr>
            <a:endParaRPr lang="en-US" sz="2400" dirty="0"/>
          </a:p>
          <a:p>
            <a:pPr eaLnBrk="1" hangingPunct="1">
              <a:lnSpc>
                <a:spcPct val="90000"/>
              </a:lnSpc>
            </a:pPr>
            <a:r>
              <a:rPr lang="en-US" sz="2400" dirty="0"/>
              <a:t>Submit PowerPoints here: </a:t>
            </a:r>
            <a:r>
              <a:rPr lang="en-US" sz="2400" dirty="0">
                <a:hlinkClick r:id="rId3"/>
              </a:rPr>
              <a:t>https://spacegrant.arizona.edu/students/symposium/presentation</a:t>
            </a:r>
            <a:r>
              <a:rPr lang="en-US" sz="2400" dirty="0"/>
              <a:t>. </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3155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3600" b="1" dirty="0"/>
              <a:t>Submitting an Abstract</a:t>
            </a:r>
          </a:p>
        </p:txBody>
      </p:sp>
      <p:sp>
        <p:nvSpPr>
          <p:cNvPr id="46083" name="Rectangle 3"/>
          <p:cNvSpPr>
            <a:spLocks noGrp="1" noChangeArrowheads="1"/>
          </p:cNvSpPr>
          <p:nvPr>
            <p:ph type="body" idx="1"/>
          </p:nvPr>
        </p:nvSpPr>
        <p:spPr>
          <a:xfrm>
            <a:off x="152400" y="1341437"/>
            <a:ext cx="8839200" cy="4525963"/>
          </a:xfrm>
        </p:spPr>
        <p:txBody>
          <a:bodyPr/>
          <a:lstStyle/>
          <a:p>
            <a:pPr eaLnBrk="1" hangingPunct="1">
              <a:lnSpc>
                <a:spcPct val="90000"/>
              </a:lnSpc>
            </a:pPr>
            <a:r>
              <a:rPr lang="en-US" sz="2400" dirty="0"/>
              <a:t>Abstracts and RSVPs are due by students presenting at the conference on March 19</a:t>
            </a:r>
            <a:r>
              <a:rPr lang="en-US" sz="2400" baseline="30000" dirty="0"/>
              <a:t>th</a:t>
            </a:r>
            <a:r>
              <a:rPr lang="en-US" sz="2400" dirty="0"/>
              <a:t>, no exceptions. </a:t>
            </a:r>
          </a:p>
          <a:p>
            <a:pPr eaLnBrk="1" hangingPunct="1">
              <a:lnSpc>
                <a:spcPct val="90000"/>
              </a:lnSpc>
            </a:pPr>
            <a:endParaRPr lang="en-US" sz="2400" dirty="0"/>
          </a:p>
          <a:p>
            <a:pPr lvl="1" eaLnBrk="1" hangingPunct="1">
              <a:lnSpc>
                <a:spcPct val="90000"/>
              </a:lnSpc>
            </a:pPr>
            <a:r>
              <a:rPr lang="en-US" sz="2000" dirty="0"/>
              <a:t>This is a professional conference and deadlines will not be extended.</a:t>
            </a:r>
          </a:p>
          <a:p>
            <a:pPr marL="0" indent="0" eaLnBrk="1" hangingPunct="1">
              <a:lnSpc>
                <a:spcPct val="90000"/>
              </a:lnSpc>
              <a:buNone/>
            </a:pPr>
            <a:endParaRPr lang="en-US" sz="2400" dirty="0"/>
          </a:p>
          <a:p>
            <a:pPr eaLnBrk="1" hangingPunct="1">
              <a:lnSpc>
                <a:spcPct val="90000"/>
              </a:lnSpc>
            </a:pPr>
            <a:r>
              <a:rPr lang="en-US" sz="2400" dirty="0"/>
              <a:t>Each individual should submit their own RSVP and Abstract form, regardless if you are part of a team presentation and sharing 1 team abstract. </a:t>
            </a:r>
          </a:p>
          <a:p>
            <a:pPr lvl="1" eaLnBrk="1" hangingPunct="1">
              <a:lnSpc>
                <a:spcPct val="90000"/>
              </a:lnSpc>
            </a:pPr>
            <a:r>
              <a:rPr lang="en-US" sz="2000" dirty="0"/>
              <a:t>Team presentations can share an abstract and do not have to create unique abstracts for each person on the team.</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18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3600" b="1" dirty="0"/>
              <a:t>Submitting an Abstract</a:t>
            </a:r>
          </a:p>
        </p:txBody>
      </p:sp>
      <p:sp>
        <p:nvSpPr>
          <p:cNvPr id="46083" name="Rectangle 3"/>
          <p:cNvSpPr>
            <a:spLocks noGrp="1" noChangeArrowheads="1"/>
          </p:cNvSpPr>
          <p:nvPr>
            <p:ph type="body" idx="1"/>
          </p:nvPr>
        </p:nvSpPr>
        <p:spPr>
          <a:xfrm>
            <a:off x="152400" y="1341437"/>
            <a:ext cx="8839200" cy="4525963"/>
          </a:xfrm>
        </p:spPr>
        <p:txBody>
          <a:bodyPr/>
          <a:lstStyle/>
          <a:p>
            <a:pPr eaLnBrk="1" hangingPunct="1">
              <a:lnSpc>
                <a:spcPct val="90000"/>
              </a:lnSpc>
            </a:pPr>
            <a:r>
              <a:rPr lang="en-US" sz="2400" dirty="0"/>
              <a:t>Students presenting at the conference: </a:t>
            </a:r>
          </a:p>
          <a:p>
            <a:pPr lvl="1" eaLnBrk="1" hangingPunct="1">
              <a:lnSpc>
                <a:spcPct val="90000"/>
              </a:lnSpc>
            </a:pPr>
            <a:r>
              <a:rPr lang="en-US" sz="2000" dirty="0"/>
              <a:t>Select “yes” to the question: “Are you currently part of the Arizona Space Grant Consortium.”</a:t>
            </a:r>
          </a:p>
          <a:p>
            <a:pPr lvl="1" eaLnBrk="1" hangingPunct="1">
              <a:lnSpc>
                <a:spcPct val="90000"/>
              </a:lnSpc>
            </a:pPr>
            <a:r>
              <a:rPr lang="en-US" sz="2000" dirty="0"/>
              <a:t>Select “undergraduate research intern” or “ASCEND Team Member” to have access to submitting an abstract. </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Graphical user interface, text, application, email&#10;&#10;Description automatically generated">
            <a:extLst>
              <a:ext uri="{FF2B5EF4-FFF2-40B4-BE49-F238E27FC236}">
                <a16:creationId xmlns:a16="http://schemas.microsoft.com/office/drawing/2014/main" id="{9304629B-ED94-E147-9C69-05AB7B80FD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855" y="3243670"/>
            <a:ext cx="4281246" cy="1384300"/>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EAD71BFE-6F47-7749-A879-53FC7CEEA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2101" y="3258868"/>
            <a:ext cx="4025900" cy="1303540"/>
          </a:xfrm>
          <a:prstGeom prst="rect">
            <a:avLst/>
          </a:prstGeom>
        </p:spPr>
      </p:pic>
    </p:spTree>
    <p:extLst>
      <p:ext uri="{BB962C8B-B14F-4D97-AF65-F5344CB8AC3E}">
        <p14:creationId xmlns:p14="http://schemas.microsoft.com/office/powerpoint/2010/main" val="2723341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74638"/>
            <a:ext cx="8771860" cy="1143000"/>
          </a:xfrm>
        </p:spPr>
        <p:txBody>
          <a:bodyPr/>
          <a:lstStyle/>
          <a:p>
            <a:pPr eaLnBrk="1" hangingPunct="1"/>
            <a:r>
              <a:rPr lang="en-US" sz="3600" b="1" dirty="0"/>
              <a:t>Submitting a PowerPoint</a:t>
            </a:r>
          </a:p>
        </p:txBody>
      </p:sp>
      <p:sp>
        <p:nvSpPr>
          <p:cNvPr id="46083" name="Rectangle 3"/>
          <p:cNvSpPr>
            <a:spLocks noGrp="1" noChangeArrowheads="1"/>
          </p:cNvSpPr>
          <p:nvPr>
            <p:ph type="body" idx="1"/>
          </p:nvPr>
        </p:nvSpPr>
        <p:spPr>
          <a:xfrm>
            <a:off x="152400" y="1417637"/>
            <a:ext cx="8839200" cy="4525963"/>
          </a:xfrm>
        </p:spPr>
        <p:txBody>
          <a:bodyPr/>
          <a:lstStyle/>
          <a:p>
            <a:pPr eaLnBrk="1" hangingPunct="1">
              <a:lnSpc>
                <a:spcPct val="90000"/>
              </a:lnSpc>
            </a:pPr>
            <a:r>
              <a:rPr lang="en-US" sz="2400" dirty="0"/>
              <a:t>Remember, you are uploading your PowerPoint presentation to a formal conference with over 100 presenters.</a:t>
            </a:r>
          </a:p>
          <a:p>
            <a:pPr marL="0" indent="0" eaLnBrk="1" hangingPunct="1">
              <a:lnSpc>
                <a:spcPct val="90000"/>
              </a:lnSpc>
              <a:buNone/>
            </a:pPr>
            <a:endParaRPr lang="en-US" sz="2400" dirty="0"/>
          </a:p>
          <a:p>
            <a:pPr eaLnBrk="1" hangingPunct="1">
              <a:lnSpc>
                <a:spcPct val="90000"/>
              </a:lnSpc>
            </a:pPr>
            <a:r>
              <a:rPr lang="en-US" sz="2400" dirty="0"/>
              <a:t>Your Filename should be: </a:t>
            </a:r>
            <a:r>
              <a:rPr lang="en-US" sz="2400" dirty="0" err="1">
                <a:solidFill>
                  <a:srgbClr val="0070C0"/>
                </a:solidFill>
              </a:rPr>
              <a:t>Lastname_Firstname</a:t>
            </a:r>
            <a:endParaRPr lang="en-US" sz="2400" dirty="0">
              <a:solidFill>
                <a:srgbClr val="0070C0"/>
              </a:solidFill>
            </a:endParaRPr>
          </a:p>
          <a:p>
            <a:pPr marL="0" indent="0" eaLnBrk="1" hangingPunct="1">
              <a:lnSpc>
                <a:spcPct val="90000"/>
              </a:lnSpc>
              <a:buNone/>
            </a:pPr>
            <a:endParaRPr lang="en-US" sz="2400" dirty="0"/>
          </a:p>
          <a:p>
            <a:pPr eaLnBrk="1" hangingPunct="1">
              <a:lnSpc>
                <a:spcPct val="90000"/>
              </a:lnSpc>
            </a:pPr>
            <a:r>
              <a:rPr lang="en-US" sz="2400" dirty="0"/>
              <a:t>Individual presenters should submit their own PowerPoint presentation. Team presentations only have to submit one PowerPoint (only one person from the team needs to submit the PowerPoint for the whole team).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What to Expect During the Symposium</a:t>
            </a:r>
          </a:p>
        </p:txBody>
      </p:sp>
      <p:sp>
        <p:nvSpPr>
          <p:cNvPr id="2051" name="Rectangle 3"/>
          <p:cNvSpPr>
            <a:spLocks noGrp="1" noChangeArrowheads="1"/>
          </p:cNvSpPr>
          <p:nvPr>
            <p:ph type="subTitle" idx="1"/>
          </p:nvPr>
        </p:nvSpPr>
        <p:spPr>
          <a:xfrm>
            <a:off x="1371600" y="2691039"/>
            <a:ext cx="6400800" cy="2054225"/>
          </a:xfrm>
        </p:spPr>
        <p:txBody>
          <a:bodyPr/>
          <a:lstStyle/>
          <a:p>
            <a:pPr eaLnBrk="1" hangingPunct="1"/>
            <a:r>
              <a:rPr lang="en-US" dirty="0"/>
              <a:t>Starting with the Symposium Presentations…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101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026" y="723900"/>
            <a:ext cx="182980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itle 4"/>
          <p:cNvSpPr>
            <a:spLocks noGrp="1"/>
          </p:cNvSpPr>
          <p:nvPr>
            <p:ph type="title"/>
          </p:nvPr>
        </p:nvSpPr>
        <p:spPr>
          <a:xfrm>
            <a:off x="457200" y="457200"/>
            <a:ext cx="8229600" cy="762000"/>
          </a:xfrm>
        </p:spPr>
        <p:txBody>
          <a:bodyPr/>
          <a:lstStyle/>
          <a:p>
            <a:r>
              <a:rPr lang="en-US" sz="4000" b="1" dirty="0"/>
              <a:t>During your Symposium Presentation</a:t>
            </a:r>
          </a:p>
        </p:txBody>
      </p:sp>
      <p:sp>
        <p:nvSpPr>
          <p:cNvPr id="11268" name="Content Placeholder 5"/>
          <p:cNvSpPr>
            <a:spLocks noGrp="1"/>
          </p:cNvSpPr>
          <p:nvPr>
            <p:ph idx="1"/>
          </p:nvPr>
        </p:nvSpPr>
        <p:spPr>
          <a:xfrm>
            <a:off x="174171" y="1676400"/>
            <a:ext cx="8458200" cy="5486400"/>
          </a:xfrm>
        </p:spPr>
        <p:txBody>
          <a:bodyPr/>
          <a:lstStyle/>
          <a:p>
            <a:r>
              <a:rPr lang="en-US" sz="2200" b="1" dirty="0"/>
              <a:t>The Moderators</a:t>
            </a:r>
          </a:p>
          <a:p>
            <a:pPr lvl="1"/>
            <a:r>
              <a:rPr lang="en-US" sz="2200" dirty="0"/>
              <a:t>Open presentations via their Zoom “shared screen”</a:t>
            </a:r>
          </a:p>
          <a:p>
            <a:pPr lvl="1"/>
            <a:r>
              <a:rPr lang="en-US" sz="2200" dirty="0"/>
              <a:t>Introduce speakers</a:t>
            </a:r>
          </a:p>
          <a:p>
            <a:pPr lvl="1"/>
            <a:r>
              <a:rPr lang="en-US" sz="2200" dirty="0"/>
              <a:t>Keep time</a:t>
            </a:r>
          </a:p>
          <a:p>
            <a:pPr lvl="1"/>
            <a:r>
              <a:rPr lang="en-US" sz="2200" dirty="0"/>
              <a:t>Click the “next slide” for you</a:t>
            </a:r>
          </a:p>
          <a:p>
            <a:pPr lvl="1"/>
            <a:r>
              <a:rPr lang="en-US" sz="2200" dirty="0"/>
              <a:t>Field questions for you during Q&amp;A</a:t>
            </a:r>
          </a:p>
          <a:p>
            <a:pPr marL="457200" lvl="1" indent="0">
              <a:buNone/>
            </a:pPr>
            <a:endParaRPr lang="en-US" sz="2200" dirty="0"/>
          </a:p>
          <a:p>
            <a:r>
              <a:rPr lang="en-US" sz="2200" b="1" dirty="0"/>
              <a:t>The Presenter (You!)</a:t>
            </a:r>
          </a:p>
          <a:p>
            <a:pPr lvl="1"/>
            <a:r>
              <a:rPr lang="en-US" sz="2200" dirty="0"/>
              <a:t>Attend the Keynote address and closing</a:t>
            </a:r>
          </a:p>
          <a:p>
            <a:pPr lvl="1"/>
            <a:r>
              <a:rPr lang="en-US" sz="2200" dirty="0"/>
              <a:t>Go to your session early &amp; introduce yourself in the chat box</a:t>
            </a:r>
          </a:p>
          <a:p>
            <a:pPr lvl="1"/>
            <a:r>
              <a:rPr lang="en-US" sz="2200" dirty="0"/>
              <a:t>Participate in the entire session and support others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5990</TotalTime>
  <Words>1331</Words>
  <Application>Microsoft Macintosh PowerPoint</Application>
  <PresentationFormat>On-screen Show (4:3)</PresentationFormat>
  <Paragraphs>152</Paragraphs>
  <Slides>25</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Default Design</vt:lpstr>
      <vt:lpstr>Tips for Creating Your Abstracts &amp; Presentations</vt:lpstr>
      <vt:lpstr>Symposium Due Dates</vt:lpstr>
      <vt:lpstr>Find Updates on the  Space Grant Website</vt:lpstr>
      <vt:lpstr>Use the Website to Submit Your Files</vt:lpstr>
      <vt:lpstr>Submitting an Abstract</vt:lpstr>
      <vt:lpstr>Submitting an Abstract</vt:lpstr>
      <vt:lpstr>Submitting a PowerPoint</vt:lpstr>
      <vt:lpstr>What to Expect During the Symposium</vt:lpstr>
      <vt:lpstr>During your Symposium Presentation</vt:lpstr>
      <vt:lpstr>Presentation Tips</vt:lpstr>
      <vt:lpstr>Presentation: Core Content</vt:lpstr>
      <vt:lpstr>Opening Slide</vt:lpstr>
      <vt:lpstr>Logos &amp; Attribution</vt:lpstr>
      <vt:lpstr>Effectively Communicating</vt:lpstr>
      <vt:lpstr>Be Careful Of…</vt:lpstr>
      <vt:lpstr>Which Font &amp; What Size?</vt:lpstr>
      <vt:lpstr>Images</vt:lpstr>
      <vt:lpstr>Closing Slide(s) </vt:lpstr>
      <vt:lpstr>How Do I Field Questions?</vt:lpstr>
      <vt:lpstr>Strong Beginning, Strong Finish</vt:lpstr>
      <vt:lpstr>Transition Tips </vt:lpstr>
      <vt:lpstr>Delivery</vt:lpstr>
      <vt:lpstr>Tips for Writing Abstracts</vt:lpstr>
      <vt:lpstr>Abstract Tips</vt:lpstr>
      <vt:lpstr>Ensuring Quality &amp;  Professionalism</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Abstracts and Presentations</dc:title>
  <dc:creator>Barron J. Orr</dc:creator>
  <cp:lastModifiedBy>Microsoft Office User</cp:lastModifiedBy>
  <cp:revision>169</cp:revision>
  <cp:lastPrinted>2017-03-01T01:45:00Z</cp:lastPrinted>
  <dcterms:created xsi:type="dcterms:W3CDTF">2009-03-04T23:29:57Z</dcterms:created>
  <dcterms:modified xsi:type="dcterms:W3CDTF">2021-03-08T18:58:40Z</dcterms:modified>
</cp:coreProperties>
</file>