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333" r:id="rId3"/>
    <p:sldId id="309" r:id="rId4"/>
    <p:sldId id="305" r:id="rId5"/>
    <p:sldId id="321" r:id="rId6"/>
    <p:sldId id="307" r:id="rId7"/>
    <p:sldId id="320" r:id="rId8"/>
    <p:sldId id="304" r:id="rId9"/>
    <p:sldId id="259" r:id="rId10"/>
    <p:sldId id="261" r:id="rId11"/>
    <p:sldId id="264" r:id="rId12"/>
    <p:sldId id="317" r:id="rId13"/>
    <p:sldId id="299" r:id="rId14"/>
    <p:sldId id="318" r:id="rId15"/>
    <p:sldId id="297" r:id="rId16"/>
    <p:sldId id="269" r:id="rId17"/>
    <p:sldId id="266" r:id="rId18"/>
    <p:sldId id="325" r:id="rId19"/>
    <p:sldId id="302" r:id="rId20"/>
    <p:sldId id="280" r:id="rId21"/>
    <p:sldId id="281" r:id="rId22"/>
    <p:sldId id="282" r:id="rId23"/>
    <p:sldId id="326" r:id="rId24"/>
    <p:sldId id="327" r:id="rId25"/>
    <p:sldId id="315" r:id="rId26"/>
    <p:sldId id="316" r:id="rId27"/>
    <p:sldId id="293" r:id="rId28"/>
    <p:sldId id="329" r:id="rId29"/>
    <p:sldId id="328" r:id="rId30"/>
    <p:sldId id="330" r:id="rId31"/>
    <p:sldId id="331" r:id="rId32"/>
    <p:sldId id="332" r:id="rId33"/>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C9"/>
    <a:srgbClr val="77777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1625" autoAdjust="0"/>
  </p:normalViewPr>
  <p:slideViewPr>
    <p:cSldViewPr>
      <p:cViewPr varScale="1">
        <p:scale>
          <a:sx n="88" d="100"/>
          <a:sy n="88" d="100"/>
        </p:scale>
        <p:origin x="1662"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3407"/>
          </a:xfrm>
          <a:prstGeom prst="rect">
            <a:avLst/>
          </a:prstGeom>
        </p:spPr>
        <p:txBody>
          <a:bodyPr vert="horz" lIns="93177" tIns="46589" rIns="93177" bIns="46589" rtlCol="0"/>
          <a:lstStyle>
            <a:lvl1pPr algn="r">
              <a:defRPr sz="1200"/>
            </a:lvl1pPr>
          </a:lstStyle>
          <a:p>
            <a:fld id="{CCE60FB0-1FD4-4E58-ACC2-AD423ABBC481}" type="datetimeFigureOut">
              <a:rPr lang="en-US" smtClean="0"/>
              <a:t>1/10/2025</a:t>
            </a:fld>
            <a:endParaRPr lang="en-US"/>
          </a:p>
        </p:txBody>
      </p:sp>
      <p:sp>
        <p:nvSpPr>
          <p:cNvPr id="4" name="Footer Placeholder 3"/>
          <p:cNvSpPr>
            <a:spLocks noGrp="1"/>
          </p:cNvSpPr>
          <p:nvPr>
            <p:ph type="ftr" sz="quarter" idx="2"/>
          </p:nvPr>
        </p:nvSpPr>
        <p:spPr>
          <a:xfrm>
            <a:off x="0" y="8772669"/>
            <a:ext cx="3037840" cy="46340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9"/>
            <a:ext cx="3037840" cy="463406"/>
          </a:xfrm>
          <a:prstGeom prst="rect">
            <a:avLst/>
          </a:prstGeom>
        </p:spPr>
        <p:txBody>
          <a:bodyPr vert="horz" lIns="93177" tIns="46589" rIns="93177" bIns="46589" rtlCol="0" anchor="b"/>
          <a:lstStyle>
            <a:lvl1pPr algn="r">
              <a:defRPr sz="1200"/>
            </a:lvl1pPr>
          </a:lstStyle>
          <a:p>
            <a:fld id="{DF65889F-7F01-4917-8F05-B8BB871E4826}" type="slidenum">
              <a:rPr lang="en-US" smtClean="0"/>
              <a:t>‹#›</a:t>
            </a:fld>
            <a:endParaRPr lang="en-US"/>
          </a:p>
        </p:txBody>
      </p:sp>
    </p:spTree>
    <p:extLst>
      <p:ext uri="{BB962C8B-B14F-4D97-AF65-F5344CB8AC3E}">
        <p14:creationId xmlns:p14="http://schemas.microsoft.com/office/powerpoint/2010/main" val="4271638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pPr>
              <a:defRPr/>
            </a:pPr>
            <a:fld id="{E316153D-99FA-4979-9BE1-6F8DCE518114}" type="datetimeFigureOut">
              <a:rPr lang="en-US"/>
              <a:pPr>
                <a:defRPr/>
              </a:pPr>
              <a:t>1/10/2025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pPr>
              <a:defRPr/>
            </a:pPr>
            <a:fld id="{E089E055-FEAA-4BD4-BA8A-D66490A0233A}" type="slidenum">
              <a:rPr lang="en-US"/>
              <a:pPr>
                <a:defRPr/>
              </a:pPr>
              <a:t>‹#›</a:t>
            </a:fld>
            <a:endParaRPr lang="en-US"/>
          </a:p>
        </p:txBody>
      </p:sp>
    </p:spTree>
    <p:extLst>
      <p:ext uri="{BB962C8B-B14F-4D97-AF65-F5344CB8AC3E}">
        <p14:creationId xmlns:p14="http://schemas.microsoft.com/office/powerpoint/2010/main" val="828546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E827-3BC6-6066-0CD0-E4D727A841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A42510-8136-734F-9056-9F2063A660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CCCCBE-226C-54A6-3BD0-35EBE472A5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551397F-9F5E-69B8-CD4B-C072BFCD4D90}"/>
              </a:ext>
            </a:extLst>
          </p:cNvPr>
          <p:cNvSpPr>
            <a:spLocks noGrp="1"/>
          </p:cNvSpPr>
          <p:nvPr>
            <p:ph type="sldNum" sz="quarter" idx="10"/>
          </p:nvPr>
        </p:nvSpPr>
        <p:spPr/>
        <p:txBody>
          <a:bodyPr/>
          <a:lstStyle/>
          <a:p>
            <a:pPr>
              <a:defRPr/>
            </a:pPr>
            <a:fld id="{E089E055-FEAA-4BD4-BA8A-D66490A0233A}" type="slidenum">
              <a:rPr lang="en-US" smtClean="0"/>
              <a:pPr>
                <a:defRPr/>
              </a:pPr>
              <a:t>2</a:t>
            </a:fld>
            <a:endParaRPr lang="en-US"/>
          </a:p>
        </p:txBody>
      </p:sp>
    </p:spTree>
    <p:extLst>
      <p:ext uri="{BB962C8B-B14F-4D97-AF65-F5344CB8AC3E}">
        <p14:creationId xmlns:p14="http://schemas.microsoft.com/office/powerpoint/2010/main" val="2604481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89E055-FEAA-4BD4-BA8A-D66490A0233A}" type="slidenum">
              <a:rPr lang="en-US" smtClean="0"/>
              <a:pPr>
                <a:defRPr/>
              </a:pPr>
              <a:t>3</a:t>
            </a:fld>
            <a:endParaRPr lang="en-US"/>
          </a:p>
        </p:txBody>
      </p:sp>
    </p:spTree>
    <p:extLst>
      <p:ext uri="{BB962C8B-B14F-4D97-AF65-F5344CB8AC3E}">
        <p14:creationId xmlns:p14="http://schemas.microsoft.com/office/powerpoint/2010/main" val="354111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89E055-FEAA-4BD4-BA8A-D66490A0233A}" type="slidenum">
              <a:rPr lang="en-US" smtClean="0"/>
              <a:pPr>
                <a:defRPr/>
              </a:pPr>
              <a:t>4</a:t>
            </a:fld>
            <a:endParaRPr lang="en-US"/>
          </a:p>
        </p:txBody>
      </p:sp>
    </p:spTree>
    <p:extLst>
      <p:ext uri="{BB962C8B-B14F-4D97-AF65-F5344CB8AC3E}">
        <p14:creationId xmlns:p14="http://schemas.microsoft.com/office/powerpoint/2010/main" val="3826159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Times New Roman" panose="02020603050405020304" pitchFamily="18" charset="0"/>
                <a:ea typeface="Arial" panose="020B0604020202020204" pitchFamily="34" charset="0"/>
              </a:rPr>
              <a:t>Moderators in the Room</a:t>
            </a:r>
            <a:endParaRPr lang="en-US" sz="1100" dirty="0">
              <a:effectLst/>
              <a:latin typeface="Arial" panose="020B0604020202020204" pitchFamily="34" charset="0"/>
              <a:ea typeface="Arial" panose="020B0604020202020204" pitchFamily="34" charset="0"/>
            </a:endParaRPr>
          </a:p>
          <a:p>
            <a:pPr marL="742950" marR="0" lvl="1" indent="-285750">
              <a:lnSpc>
                <a:spcPct val="115000"/>
              </a:lnSpc>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Arial" panose="020B0604020202020204" pitchFamily="34" charset="0"/>
              </a:rPr>
              <a:t>Moderators will introduce you and/or your team and put up your PowerPoint presentation on the projector screen.</a:t>
            </a:r>
            <a:endParaRPr lang="en-US" sz="1100" dirty="0">
              <a:effectLst/>
              <a:latin typeface="Arial" panose="020B0604020202020204" pitchFamily="34" charset="0"/>
              <a:ea typeface="Arial" panose="020B0604020202020204" pitchFamily="34" charset="0"/>
            </a:endParaRPr>
          </a:p>
          <a:p>
            <a:pPr marL="1143000" marR="0" lvl="2" indent="-228600">
              <a:lnSpc>
                <a:spcPct val="115000"/>
              </a:lnSpc>
              <a:spcBef>
                <a:spcPts val="0"/>
              </a:spcBef>
              <a:spcAft>
                <a:spcPts val="0"/>
              </a:spcAft>
              <a:buFont typeface="Wingdings" panose="05000000000000000000" pitchFamily="2" charset="2"/>
              <a:buChar char=""/>
            </a:pPr>
            <a:r>
              <a:rPr lang="en-US" sz="1200" dirty="0">
                <a:effectLst/>
                <a:latin typeface="Times New Roman" panose="02020603050405020304" pitchFamily="18" charset="0"/>
                <a:ea typeface="Arial" panose="020B0604020202020204" pitchFamily="34" charset="0"/>
              </a:rPr>
              <a:t>All PowerPoints are preloaded onto the computer for your session; </a:t>
            </a:r>
            <a:r>
              <a:rPr lang="en-US" sz="1200" u="sng" dirty="0">
                <a:effectLst/>
                <a:latin typeface="Times New Roman" panose="02020603050405020304" pitchFamily="18" charset="0"/>
                <a:ea typeface="Arial" panose="020B0604020202020204" pitchFamily="34" charset="0"/>
              </a:rPr>
              <a:t>no changes </a:t>
            </a:r>
            <a:r>
              <a:rPr lang="en-US" sz="1200" dirty="0">
                <a:effectLst/>
                <a:latin typeface="Times New Roman" panose="02020603050405020304" pitchFamily="18" charset="0"/>
                <a:ea typeface="Arial" panose="020B0604020202020204" pitchFamily="34" charset="0"/>
              </a:rPr>
              <a:t>may be made after you submit your presentation.  </a:t>
            </a:r>
            <a:endParaRPr lang="en-US" sz="1100" dirty="0">
              <a:effectLst/>
              <a:latin typeface="Arial" panose="020B0604020202020204" pitchFamily="34" charset="0"/>
              <a:ea typeface="Arial" panose="020B0604020202020204" pitchFamily="34" charset="0"/>
            </a:endParaRPr>
          </a:p>
          <a:p>
            <a:pPr marL="742950" marR="0" lvl="1" indent="-285750">
              <a:lnSpc>
                <a:spcPct val="115000"/>
              </a:lnSpc>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Arial" panose="020B0604020202020204" pitchFamily="34" charset="0"/>
              </a:rPr>
              <a:t>Moderators will sit in the front row and will hold up signs for a 5-, 3-, and 1-minute warning to indicate your time remaining. </a:t>
            </a:r>
            <a:r>
              <a:rPr lang="en-US" sz="1200" u="sng" dirty="0">
                <a:effectLst/>
                <a:latin typeface="Times New Roman" panose="02020603050405020304" pitchFamily="18" charset="0"/>
                <a:ea typeface="Arial" panose="020B0604020202020204" pitchFamily="34" charset="0"/>
              </a:rPr>
              <a:t>They will stop you</a:t>
            </a:r>
            <a:r>
              <a:rPr lang="en-US" sz="1200" dirty="0">
                <a:effectLst/>
                <a:latin typeface="Times New Roman" panose="02020603050405020304" pitchFamily="18" charset="0"/>
                <a:ea typeface="Arial" panose="020B0604020202020204" pitchFamily="34" charset="0"/>
              </a:rPr>
              <a:t> (whether you are done or not) at 9 minutes 20 seconds.</a:t>
            </a:r>
            <a:endParaRPr lang="en-US" sz="1100" dirty="0">
              <a:effectLst/>
              <a:latin typeface="Arial" panose="020B0604020202020204" pitchFamily="34" charset="0"/>
              <a:ea typeface="Arial" panose="020B0604020202020204" pitchFamily="34" charset="0"/>
            </a:endParaRPr>
          </a:p>
          <a:p>
            <a:pPr marL="742950" marR="0" lvl="1" indent="-285750">
              <a:lnSpc>
                <a:spcPct val="115000"/>
              </a:lnSpc>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Arial" panose="020B0604020202020204" pitchFamily="34" charset="0"/>
              </a:rPr>
              <a:t>Moderators will help you field questions based on any time that is remaining. If there is no time remaining, they will encourage people to ask you questions during the breaks/lunch.</a:t>
            </a:r>
            <a:endParaRPr lang="en-US" sz="1100" dirty="0">
              <a:effectLst/>
              <a:latin typeface="Arial" panose="020B0604020202020204" pitchFamily="34" charset="0"/>
              <a:ea typeface="Arial" panose="020B0604020202020204" pitchFamily="34" charset="0"/>
            </a:endParaRPr>
          </a:p>
          <a:p>
            <a:pPr eaLnBrk="1" hangingPunct="1">
              <a:spcBef>
                <a:spcPct val="0"/>
              </a:spcBef>
            </a:pPr>
            <a:endParaRPr lang="en-US" dirty="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0E3EF19-C1AA-47C2-990A-DF495560FF1E}" type="slidenum">
              <a:rPr lang="en-US" smtClean="0"/>
              <a:pPr eaLnBrk="1" hangingPunct="1"/>
              <a:t>8</a:t>
            </a:fld>
            <a:endParaRPr lang="en-US"/>
          </a:p>
        </p:txBody>
      </p:sp>
    </p:spTree>
    <p:extLst>
      <p:ext uri="{BB962C8B-B14F-4D97-AF65-F5344CB8AC3E}">
        <p14:creationId xmlns:p14="http://schemas.microsoft.com/office/powerpoint/2010/main" val="971741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089E055-FEAA-4BD4-BA8A-D66490A0233A}" type="slidenum">
              <a:rPr lang="en-US" smtClean="0"/>
              <a:pPr>
                <a:defRPr/>
              </a:pPr>
              <a:t>15</a:t>
            </a:fld>
            <a:endParaRPr lang="en-US"/>
          </a:p>
        </p:txBody>
      </p:sp>
    </p:spTree>
    <p:extLst>
      <p:ext uri="{BB962C8B-B14F-4D97-AF65-F5344CB8AC3E}">
        <p14:creationId xmlns:p14="http://schemas.microsoft.com/office/powerpoint/2010/main" val="19102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089E055-FEAA-4BD4-BA8A-D66490A0233A}" type="slidenum">
              <a:rPr lang="en-US" smtClean="0"/>
              <a:pPr>
                <a:defRPr/>
              </a:pPr>
              <a:t>17</a:t>
            </a:fld>
            <a:endParaRPr lang="en-US"/>
          </a:p>
        </p:txBody>
      </p:sp>
    </p:spTree>
    <p:extLst>
      <p:ext uri="{BB962C8B-B14F-4D97-AF65-F5344CB8AC3E}">
        <p14:creationId xmlns:p14="http://schemas.microsoft.com/office/powerpoint/2010/main" val="2696289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089E055-FEAA-4BD4-BA8A-D66490A0233A}" type="slidenum">
              <a:rPr lang="en-US" smtClean="0"/>
              <a:pPr>
                <a:defRPr/>
              </a:pPr>
              <a:t>18</a:t>
            </a:fld>
            <a:endParaRPr lang="en-US"/>
          </a:p>
        </p:txBody>
      </p:sp>
    </p:spTree>
    <p:extLst>
      <p:ext uri="{BB962C8B-B14F-4D97-AF65-F5344CB8AC3E}">
        <p14:creationId xmlns:p14="http://schemas.microsoft.com/office/powerpoint/2010/main" val="1092845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5FF2BA-3355-46A5-9BF1-20F75A47B6B9}" type="slidenum">
              <a:rPr lang="en-US"/>
              <a:pPr>
                <a:defRPr/>
              </a:pPr>
              <a:t>‹#›</a:t>
            </a:fld>
            <a:endParaRPr lang="en-US"/>
          </a:p>
        </p:txBody>
      </p:sp>
    </p:spTree>
    <p:extLst>
      <p:ext uri="{BB962C8B-B14F-4D97-AF65-F5344CB8AC3E}">
        <p14:creationId xmlns:p14="http://schemas.microsoft.com/office/powerpoint/2010/main" val="2967194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2DAC5F-F1B2-4925-BFBF-835B5DF6D9DF}" type="slidenum">
              <a:rPr lang="en-US"/>
              <a:pPr>
                <a:defRPr/>
              </a:pPr>
              <a:t>‹#›</a:t>
            </a:fld>
            <a:endParaRPr lang="en-US"/>
          </a:p>
        </p:txBody>
      </p:sp>
    </p:spTree>
    <p:extLst>
      <p:ext uri="{BB962C8B-B14F-4D97-AF65-F5344CB8AC3E}">
        <p14:creationId xmlns:p14="http://schemas.microsoft.com/office/powerpoint/2010/main" val="26697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19BB85-57F6-4E14-A23D-1A94EAA7F8EE}" type="slidenum">
              <a:rPr lang="en-US"/>
              <a:pPr>
                <a:defRPr/>
              </a:pPr>
              <a:t>‹#›</a:t>
            </a:fld>
            <a:endParaRPr lang="en-US"/>
          </a:p>
        </p:txBody>
      </p:sp>
    </p:spTree>
    <p:extLst>
      <p:ext uri="{BB962C8B-B14F-4D97-AF65-F5344CB8AC3E}">
        <p14:creationId xmlns:p14="http://schemas.microsoft.com/office/powerpoint/2010/main" val="408627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4253AC-65A5-4A22-A818-B0C5084ED87B}" type="slidenum">
              <a:rPr lang="en-US"/>
              <a:pPr>
                <a:defRPr/>
              </a:pPr>
              <a:t>‹#›</a:t>
            </a:fld>
            <a:endParaRPr lang="en-US"/>
          </a:p>
        </p:txBody>
      </p:sp>
    </p:spTree>
    <p:extLst>
      <p:ext uri="{BB962C8B-B14F-4D97-AF65-F5344CB8AC3E}">
        <p14:creationId xmlns:p14="http://schemas.microsoft.com/office/powerpoint/2010/main" val="78518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95C244-655F-4FDF-B231-A98E81720F0C}" type="slidenum">
              <a:rPr lang="en-US"/>
              <a:pPr>
                <a:defRPr/>
              </a:pPr>
              <a:t>‹#›</a:t>
            </a:fld>
            <a:endParaRPr lang="en-US"/>
          </a:p>
        </p:txBody>
      </p:sp>
    </p:spTree>
    <p:extLst>
      <p:ext uri="{BB962C8B-B14F-4D97-AF65-F5344CB8AC3E}">
        <p14:creationId xmlns:p14="http://schemas.microsoft.com/office/powerpoint/2010/main" val="2472703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EF9838-3E24-426B-A23C-F8DCED9482FD}" type="slidenum">
              <a:rPr lang="en-US"/>
              <a:pPr>
                <a:defRPr/>
              </a:pPr>
              <a:t>‹#›</a:t>
            </a:fld>
            <a:endParaRPr lang="en-US"/>
          </a:p>
        </p:txBody>
      </p:sp>
    </p:spTree>
    <p:extLst>
      <p:ext uri="{BB962C8B-B14F-4D97-AF65-F5344CB8AC3E}">
        <p14:creationId xmlns:p14="http://schemas.microsoft.com/office/powerpoint/2010/main" val="235454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263235E-5874-48EE-93B0-8D2F3E5EF064}" type="slidenum">
              <a:rPr lang="en-US"/>
              <a:pPr>
                <a:defRPr/>
              </a:pPr>
              <a:t>‹#›</a:t>
            </a:fld>
            <a:endParaRPr lang="en-US"/>
          </a:p>
        </p:txBody>
      </p:sp>
    </p:spTree>
    <p:extLst>
      <p:ext uri="{BB962C8B-B14F-4D97-AF65-F5344CB8AC3E}">
        <p14:creationId xmlns:p14="http://schemas.microsoft.com/office/powerpoint/2010/main" val="99219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2DC450-19D3-4337-875C-A2CCE6161FC3}" type="slidenum">
              <a:rPr lang="en-US"/>
              <a:pPr>
                <a:defRPr/>
              </a:pPr>
              <a:t>‹#›</a:t>
            </a:fld>
            <a:endParaRPr lang="en-US"/>
          </a:p>
        </p:txBody>
      </p:sp>
    </p:spTree>
    <p:extLst>
      <p:ext uri="{BB962C8B-B14F-4D97-AF65-F5344CB8AC3E}">
        <p14:creationId xmlns:p14="http://schemas.microsoft.com/office/powerpoint/2010/main" val="112451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144686-98E3-4874-B2E7-E4DA29C45BC9}" type="slidenum">
              <a:rPr lang="en-US"/>
              <a:pPr>
                <a:defRPr/>
              </a:pPr>
              <a:t>‹#›</a:t>
            </a:fld>
            <a:endParaRPr lang="en-US"/>
          </a:p>
        </p:txBody>
      </p:sp>
    </p:spTree>
    <p:extLst>
      <p:ext uri="{BB962C8B-B14F-4D97-AF65-F5344CB8AC3E}">
        <p14:creationId xmlns:p14="http://schemas.microsoft.com/office/powerpoint/2010/main" val="30679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B5B6B2-2284-467E-B554-06832EAA8B94}" type="slidenum">
              <a:rPr lang="en-US"/>
              <a:pPr>
                <a:defRPr/>
              </a:pPr>
              <a:t>‹#›</a:t>
            </a:fld>
            <a:endParaRPr lang="en-US"/>
          </a:p>
        </p:txBody>
      </p:sp>
    </p:spTree>
    <p:extLst>
      <p:ext uri="{BB962C8B-B14F-4D97-AF65-F5344CB8AC3E}">
        <p14:creationId xmlns:p14="http://schemas.microsoft.com/office/powerpoint/2010/main" val="181299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351FDE-A56A-4F25-80B6-3DA23F78CA41}" type="slidenum">
              <a:rPr lang="en-US"/>
              <a:pPr>
                <a:defRPr/>
              </a:pPr>
              <a:t>‹#›</a:t>
            </a:fld>
            <a:endParaRPr lang="en-US"/>
          </a:p>
        </p:txBody>
      </p:sp>
    </p:spTree>
    <p:extLst>
      <p:ext uri="{BB962C8B-B14F-4D97-AF65-F5344CB8AC3E}">
        <p14:creationId xmlns:p14="http://schemas.microsoft.com/office/powerpoint/2010/main" val="289163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F9CEB5A-51B3-4AB5-A56B-9FE5D718D364}" type="slidenum">
              <a:rPr lang="en-US"/>
              <a:pPr>
                <a:defRPr/>
              </a:pPr>
              <a:t>‹#›</a:t>
            </a:fld>
            <a:endParaRPr lang="en-US"/>
          </a:p>
        </p:txBody>
      </p:sp>
      <p:pic>
        <p:nvPicPr>
          <p:cNvPr id="1031" name="Picture 7" descr="ua_logo_l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6149975"/>
            <a:ext cx="74295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AZSGC_sunset"/>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461375" y="5867400"/>
            <a:ext cx="530225" cy="911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33" name="Picture 9" descr="nasa-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213225" y="6149975"/>
            <a:ext cx="66357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hyperlink" Target="https://spacegrant.arizona.edu/about/logo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pacegrant.arizona.edu/students/symposium/archive"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70719" y="623252"/>
            <a:ext cx="7772400" cy="1470025"/>
          </a:xfrm>
        </p:spPr>
        <p:txBody>
          <a:bodyPr/>
          <a:lstStyle/>
          <a:p>
            <a:pPr eaLnBrk="1" hangingPunct="1"/>
            <a:r>
              <a:rPr lang="en-US" b="1" dirty="0"/>
              <a:t>Preparing for a Successful Symposium Experience</a:t>
            </a:r>
          </a:p>
        </p:txBody>
      </p:sp>
      <p:sp>
        <p:nvSpPr>
          <p:cNvPr id="2051" name="Rectangle 3"/>
          <p:cNvSpPr>
            <a:spLocks noGrp="1" noChangeArrowheads="1"/>
          </p:cNvSpPr>
          <p:nvPr>
            <p:ph type="subTitle" idx="1"/>
          </p:nvPr>
        </p:nvSpPr>
        <p:spPr>
          <a:xfrm>
            <a:off x="304800" y="2401887"/>
            <a:ext cx="8504239" cy="2054225"/>
          </a:xfrm>
        </p:spPr>
        <p:txBody>
          <a:bodyPr/>
          <a:lstStyle/>
          <a:p>
            <a:pPr eaLnBrk="1" hangingPunct="1"/>
            <a:r>
              <a:rPr lang="en-US" dirty="0"/>
              <a:t>Arizona NASA Space Grant </a:t>
            </a:r>
          </a:p>
          <a:p>
            <a:pPr eaLnBrk="1" hangingPunct="1"/>
            <a:r>
              <a:rPr lang="en-US" dirty="0"/>
              <a:t>Statewide Student Research Symposium</a:t>
            </a:r>
          </a:p>
        </p:txBody>
      </p:sp>
      <p:pic>
        <p:nvPicPr>
          <p:cNvPr id="2053" name="Picture 5" descr="AZSGC_sunset"/>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7654337" y="4589462"/>
            <a:ext cx="1154702" cy="1981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26" name="Picture 2" descr="NASA Insignia Color">
            <a:extLst>
              <a:ext uri="{FF2B5EF4-FFF2-40B4-BE49-F238E27FC236}">
                <a16:creationId xmlns:a16="http://schemas.microsoft.com/office/drawing/2014/main" id="{FBE771A4-A8B2-084F-9303-B12AF819F9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764722"/>
            <a:ext cx="1714500" cy="18059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b="1" dirty="0"/>
              <a:t>Presentation: Core Content</a:t>
            </a:r>
          </a:p>
        </p:txBody>
      </p:sp>
      <p:sp>
        <p:nvSpPr>
          <p:cNvPr id="13315" name="Rectangle 3"/>
          <p:cNvSpPr>
            <a:spLocks noGrp="1" noChangeArrowheads="1"/>
          </p:cNvSpPr>
          <p:nvPr>
            <p:ph type="body" idx="1"/>
          </p:nvPr>
        </p:nvSpPr>
        <p:spPr>
          <a:xfrm>
            <a:off x="469235" y="1291949"/>
            <a:ext cx="8229600" cy="4525963"/>
          </a:xfrm>
        </p:spPr>
        <p:txBody>
          <a:bodyPr/>
          <a:lstStyle/>
          <a:p>
            <a:pPr eaLnBrk="1" hangingPunct="1"/>
            <a:r>
              <a:rPr lang="en-US" sz="2600" dirty="0"/>
              <a:t>The core of your presentation will flow through </a:t>
            </a:r>
          </a:p>
          <a:p>
            <a:pPr lvl="1" eaLnBrk="1" hangingPunct="1"/>
            <a:r>
              <a:rPr lang="en-US" sz="2600" dirty="0"/>
              <a:t>Statement of the problem; </a:t>
            </a:r>
          </a:p>
          <a:p>
            <a:pPr lvl="1" eaLnBrk="1" hangingPunct="1"/>
            <a:r>
              <a:rPr lang="en-US" sz="2600" dirty="0"/>
              <a:t>Objectives; </a:t>
            </a:r>
          </a:p>
          <a:p>
            <a:pPr lvl="1" eaLnBrk="1" hangingPunct="1"/>
            <a:r>
              <a:rPr lang="en-US" sz="2600" dirty="0"/>
              <a:t>Methods / activities / analysis techniques;</a:t>
            </a:r>
          </a:p>
          <a:p>
            <a:pPr lvl="1" eaLnBrk="1" hangingPunct="1"/>
            <a:r>
              <a:rPr lang="en-US" sz="2600" dirty="0"/>
              <a:t>Results; and </a:t>
            </a:r>
          </a:p>
          <a:p>
            <a:pPr lvl="1" eaLnBrk="1" hangingPunct="1"/>
            <a:r>
              <a:rPr lang="en-US" sz="2600" dirty="0"/>
              <a:t>Interpretations of the results and their significance / use / impact. </a:t>
            </a:r>
          </a:p>
        </p:txBody>
      </p:sp>
      <p:sp>
        <p:nvSpPr>
          <p:cNvPr id="4" name="TextBox 3"/>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5"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b="1" dirty="0"/>
              <a:t>Opening Slide</a:t>
            </a:r>
          </a:p>
        </p:txBody>
      </p:sp>
      <p:sp>
        <p:nvSpPr>
          <p:cNvPr id="18435" name="Rectangle 3"/>
          <p:cNvSpPr>
            <a:spLocks noGrp="1" noChangeArrowheads="1"/>
          </p:cNvSpPr>
          <p:nvPr>
            <p:ph type="body" idx="1"/>
          </p:nvPr>
        </p:nvSpPr>
        <p:spPr>
          <a:xfrm>
            <a:off x="457200" y="1371600"/>
            <a:ext cx="8229600" cy="5105400"/>
          </a:xfrm>
        </p:spPr>
        <p:txBody>
          <a:bodyPr/>
          <a:lstStyle/>
          <a:p>
            <a:pPr eaLnBrk="1" hangingPunct="1">
              <a:lnSpc>
                <a:spcPct val="80000"/>
              </a:lnSpc>
            </a:pPr>
            <a:r>
              <a:rPr lang="en-US" sz="2800" dirty="0"/>
              <a:t>Most presentations use the title slide to state the </a:t>
            </a:r>
          </a:p>
          <a:p>
            <a:pPr lvl="1" eaLnBrk="1" hangingPunct="1">
              <a:lnSpc>
                <a:spcPct val="80000"/>
              </a:lnSpc>
            </a:pPr>
            <a:r>
              <a:rPr lang="en-US" dirty="0"/>
              <a:t>Title of presentation</a:t>
            </a:r>
          </a:p>
          <a:p>
            <a:pPr lvl="1" eaLnBrk="1" hangingPunct="1">
              <a:lnSpc>
                <a:spcPct val="80000"/>
              </a:lnSpc>
            </a:pPr>
            <a:r>
              <a:rPr lang="en-US" dirty="0"/>
              <a:t>Your name</a:t>
            </a:r>
          </a:p>
          <a:p>
            <a:pPr lvl="1" eaLnBrk="1" hangingPunct="1">
              <a:lnSpc>
                <a:spcPct val="80000"/>
              </a:lnSpc>
            </a:pPr>
            <a:r>
              <a:rPr lang="en-US" dirty="0"/>
              <a:t>Your mentor's name / school or industry affiliation, and people who worked with you directly</a:t>
            </a:r>
          </a:p>
          <a:p>
            <a:pPr lvl="1" eaLnBrk="1" hangingPunct="1">
              <a:lnSpc>
                <a:spcPct val="80000"/>
              </a:lnSpc>
            </a:pPr>
            <a:r>
              <a:rPr lang="en-US" dirty="0"/>
              <a:t>Name and place of the symposium</a:t>
            </a:r>
          </a:p>
          <a:p>
            <a:pPr lvl="1" eaLnBrk="1" hangingPunct="1">
              <a:lnSpc>
                <a:spcPct val="80000"/>
              </a:lnSpc>
            </a:pPr>
            <a:r>
              <a:rPr lang="en-US" dirty="0"/>
              <a:t>Date of the symposium</a:t>
            </a:r>
          </a:p>
        </p:txBody>
      </p:sp>
      <p:pic>
        <p:nvPicPr>
          <p:cNvPr id="4" name="Picture 4" descr="ua_logo_lg">
            <a:extLst>
              <a:ext uri="{FF2B5EF4-FFF2-40B4-BE49-F238E27FC236}">
                <a16:creationId xmlns:a16="http://schemas.microsoft.com/office/drawing/2014/main" id="{6A99EC7A-38A8-C748-8B48-370B933EF2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613626"/>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nasa-logo">
            <a:extLst>
              <a:ext uri="{FF2B5EF4-FFF2-40B4-BE49-F238E27FC236}">
                <a16:creationId xmlns:a16="http://schemas.microsoft.com/office/drawing/2014/main" id="{7084C4E3-3AA1-3645-9A40-994D5B7A55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1422" y="5602287"/>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ZSGC_sunset">
            <a:extLst>
              <a:ext uri="{FF2B5EF4-FFF2-40B4-BE49-F238E27FC236}">
                <a16:creationId xmlns:a16="http://schemas.microsoft.com/office/drawing/2014/main" id="{55AFDFC8-A27D-EB4C-817F-5F416A27AC24}"/>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29600" y="5486400"/>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Logos &amp; Attribution</a:t>
            </a:r>
            <a:endParaRPr lang="en-US" dirty="0"/>
          </a:p>
        </p:txBody>
      </p:sp>
      <p:sp>
        <p:nvSpPr>
          <p:cNvPr id="3" name="Content Placeholder 2"/>
          <p:cNvSpPr>
            <a:spLocks noGrp="1"/>
          </p:cNvSpPr>
          <p:nvPr>
            <p:ph idx="1"/>
          </p:nvPr>
        </p:nvSpPr>
        <p:spPr/>
        <p:txBody>
          <a:bodyPr/>
          <a:lstStyle/>
          <a:p>
            <a:r>
              <a:rPr lang="en-US" sz="2800" dirty="0"/>
              <a:t>Somewhere on the edges of the title slide put logos of organizations </a:t>
            </a:r>
            <a:r>
              <a:rPr lang="en-US" sz="2800" i="1" dirty="0"/>
              <a:t>key</a:t>
            </a:r>
            <a:r>
              <a:rPr lang="en-US" sz="2800" dirty="0"/>
              <a:t> to the research (the department, NASA, etc.). </a:t>
            </a:r>
          </a:p>
          <a:p>
            <a:r>
              <a:rPr lang="en-US" sz="2800" dirty="0"/>
              <a:t>If Space Grant is the primary sponsor / funding you to perform this research, place the Space Grant logo in the bottom corner of </a:t>
            </a:r>
            <a:r>
              <a:rPr lang="en-US" sz="2800" i="1" dirty="0"/>
              <a:t>all</a:t>
            </a:r>
            <a:r>
              <a:rPr lang="en-US" sz="2800" dirty="0"/>
              <a:t> subsequent slides.</a:t>
            </a:r>
          </a:p>
          <a:p>
            <a:r>
              <a:rPr lang="en-US" sz="2800" b="1" dirty="0"/>
              <a:t>Find Logos Here:</a:t>
            </a:r>
            <a:endParaRPr lang="en-US" sz="2800" b="1" dirty="0">
              <a:hlinkClick r:id="rId2">
                <a:extLst>
                  <a:ext uri="{A12FA001-AC4F-418D-AE19-62706E023703}">
                    <ahyp:hlinkClr xmlns:ahyp="http://schemas.microsoft.com/office/drawing/2018/hyperlinkcolor" val="tx"/>
                  </a:ext>
                </a:extLst>
              </a:hlinkClick>
            </a:endParaRPr>
          </a:p>
          <a:p>
            <a:pPr marL="0" indent="0">
              <a:buNone/>
            </a:pPr>
            <a:r>
              <a:rPr lang="en-US" sz="2800" u="sng" dirty="0">
                <a:hlinkClick r:id="rId2">
                  <a:extLst>
                    <a:ext uri="{A12FA001-AC4F-418D-AE19-62706E023703}">
                      <ahyp:hlinkClr xmlns:ahyp="http://schemas.microsoft.com/office/drawing/2018/hyperlinkcolor" val="tx"/>
                    </a:ext>
                  </a:extLst>
                </a:hlinkClick>
              </a:rPr>
              <a:t>https://spacegrant.arizona.edu/about/logos</a:t>
            </a:r>
            <a:r>
              <a:rPr lang="en-US" sz="2800" u="sng" dirty="0"/>
              <a:t>   </a:t>
            </a:r>
          </a:p>
          <a:p>
            <a:endParaRPr lang="en-US" sz="2800" dirty="0"/>
          </a:p>
          <a:p>
            <a:endParaRPr lang="en-US" sz="2800" dirty="0"/>
          </a:p>
          <a:p>
            <a:endParaRPr lang="en-US" sz="2800" dirty="0"/>
          </a:p>
        </p:txBody>
      </p:sp>
    </p:spTree>
    <p:extLst>
      <p:ext uri="{BB962C8B-B14F-4D97-AF65-F5344CB8AC3E}">
        <p14:creationId xmlns:p14="http://schemas.microsoft.com/office/powerpoint/2010/main" val="3894416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lang="en-US" sz="4000" b="1" dirty="0"/>
              <a:t>Effectively Communicating</a:t>
            </a:r>
          </a:p>
        </p:txBody>
      </p:sp>
      <p:sp>
        <p:nvSpPr>
          <p:cNvPr id="3" name="Content Placeholder 2"/>
          <p:cNvSpPr>
            <a:spLocks noGrp="1"/>
          </p:cNvSpPr>
          <p:nvPr>
            <p:ph idx="1"/>
          </p:nvPr>
        </p:nvSpPr>
        <p:spPr>
          <a:xfrm>
            <a:off x="457200" y="1265238"/>
            <a:ext cx="8229600" cy="4525962"/>
          </a:xfrm>
        </p:spPr>
        <p:txBody>
          <a:bodyPr/>
          <a:lstStyle/>
          <a:p>
            <a:pPr eaLnBrk="1" hangingPunct="1">
              <a:lnSpc>
                <a:spcPct val="90000"/>
              </a:lnSpc>
              <a:defRPr/>
            </a:pPr>
            <a:r>
              <a:rPr lang="en-US" sz="2800" dirty="0"/>
              <a:t>Though scientifically aware, some of your audience may not be versed in the technical terms of your specific topic or discipline. </a:t>
            </a:r>
          </a:p>
          <a:p>
            <a:pPr lvl="1" eaLnBrk="1" hangingPunct="1">
              <a:lnSpc>
                <a:spcPct val="90000"/>
              </a:lnSpc>
              <a:defRPr/>
            </a:pPr>
            <a:r>
              <a:rPr lang="en-US" b="1" dirty="0">
                <a:solidFill>
                  <a:srgbClr val="0070C0"/>
                </a:solidFill>
              </a:rPr>
              <a:t>Define technical terms</a:t>
            </a:r>
          </a:p>
          <a:p>
            <a:pPr lvl="1" eaLnBrk="1" hangingPunct="1">
              <a:lnSpc>
                <a:spcPct val="90000"/>
              </a:lnSpc>
              <a:defRPr/>
            </a:pPr>
            <a:r>
              <a:rPr lang="en-US" b="1" dirty="0">
                <a:solidFill>
                  <a:srgbClr val="0070C0"/>
                </a:solidFill>
              </a:rPr>
              <a:t>Spell out acronyms</a:t>
            </a:r>
          </a:p>
          <a:p>
            <a:pPr marL="0" indent="0">
              <a:buFontTx/>
              <a:buNone/>
              <a:defRPr/>
            </a:pPr>
            <a:endParaRPr lang="en-US" sz="2800" dirty="0"/>
          </a:p>
        </p:txBody>
      </p:sp>
      <p:pic>
        <p:nvPicPr>
          <p:cNvPr id="1638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686175"/>
            <a:ext cx="3048000"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9" name="TextBox 3"/>
          <p:cNvSpPr txBox="1">
            <a:spLocks noChangeArrowheads="1"/>
          </p:cNvSpPr>
          <p:nvPr/>
        </p:nvSpPr>
        <p:spPr bwMode="auto">
          <a:xfrm>
            <a:off x="5943600" y="6429375"/>
            <a:ext cx="2743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Source: Blogging Innovation</a:t>
            </a:r>
          </a:p>
        </p:txBody>
      </p:sp>
      <p:pic>
        <p:nvPicPr>
          <p:cNvPr id="1639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4439443"/>
            <a:ext cx="3124200" cy="230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1" name="Content Placeholder 2"/>
          <p:cNvSpPr txBox="1">
            <a:spLocks/>
          </p:cNvSpPr>
          <p:nvPr/>
        </p:nvSpPr>
        <p:spPr bwMode="auto">
          <a:xfrm>
            <a:off x="457200" y="3484562"/>
            <a:ext cx="32019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lnSpc>
                <a:spcPct val="90000"/>
              </a:lnSpc>
              <a:spcBef>
                <a:spcPct val="20000"/>
              </a:spcBef>
              <a:buFontTx/>
              <a:buChar char="–"/>
            </a:pPr>
            <a:r>
              <a:rPr lang="en-US" sz="2800" b="1" dirty="0">
                <a:solidFill>
                  <a:srgbClr val="0070C0"/>
                </a:solidFill>
              </a:rPr>
              <a:t>Avoid jargon</a:t>
            </a:r>
          </a:p>
          <a:p>
            <a:pPr>
              <a:spcBef>
                <a:spcPct val="20000"/>
              </a:spcBef>
            </a:pP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4191000"/>
            <a:ext cx="2209800" cy="457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724400" y="3733800"/>
            <a:ext cx="3200400" cy="457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b="1" dirty="0"/>
              <a:t>Be Careful Of…</a:t>
            </a:r>
          </a:p>
        </p:txBody>
      </p:sp>
      <p:sp>
        <p:nvSpPr>
          <p:cNvPr id="3" name="Content Placeholder 2"/>
          <p:cNvSpPr>
            <a:spLocks noGrp="1"/>
          </p:cNvSpPr>
          <p:nvPr>
            <p:ph idx="1"/>
          </p:nvPr>
        </p:nvSpPr>
        <p:spPr>
          <a:ln>
            <a:noFill/>
          </a:ln>
        </p:spPr>
        <p:txBody>
          <a:bodyPr/>
          <a:lstStyle/>
          <a:p>
            <a:r>
              <a:rPr lang="en-US" dirty="0"/>
              <a:t>Background Colors</a:t>
            </a:r>
          </a:p>
          <a:p>
            <a:pPr lvl="1"/>
            <a:r>
              <a:rPr lang="en-US" dirty="0"/>
              <a:t>Choose simple backgrounds (white with black text or dark blue with white text).</a:t>
            </a:r>
          </a:p>
          <a:p>
            <a:r>
              <a:rPr lang="en-US" dirty="0"/>
              <a:t>Text colors: </a:t>
            </a:r>
            <a:r>
              <a:rPr lang="en-US" dirty="0">
                <a:solidFill>
                  <a:srgbClr val="FF0000"/>
                </a:solidFill>
              </a:rPr>
              <a:t>Do </a:t>
            </a:r>
            <a:r>
              <a:rPr lang="en-US" dirty="0"/>
              <a:t>not</a:t>
            </a:r>
            <a:r>
              <a:rPr lang="en-US" dirty="0">
                <a:solidFill>
                  <a:srgbClr val="FF0000"/>
                </a:solidFill>
              </a:rPr>
              <a:t> use red</a:t>
            </a:r>
            <a:r>
              <a:rPr lang="en-US" dirty="0"/>
              <a:t>.</a:t>
            </a:r>
            <a:r>
              <a:rPr lang="en-US" dirty="0">
                <a:solidFill>
                  <a:srgbClr val="777777"/>
                </a:solidFill>
              </a:rPr>
              <a:t> Light text on light background</a:t>
            </a:r>
            <a:r>
              <a:rPr lang="en-US" dirty="0"/>
              <a:t> and dark text on dark background should be avoided.</a:t>
            </a:r>
          </a:p>
          <a:p>
            <a:r>
              <a:rPr lang="en-US" dirty="0"/>
              <a:t>Animations.</a:t>
            </a:r>
          </a:p>
          <a:p>
            <a:endParaRPr lang="en-US" dirty="0"/>
          </a:p>
          <a:p>
            <a:endParaRPr lang="en-US" dirty="0"/>
          </a:p>
          <a:p>
            <a:endParaRPr lang="en-US" dirty="0"/>
          </a:p>
        </p:txBody>
      </p:sp>
      <p:sp>
        <p:nvSpPr>
          <p:cNvPr id="6" name="TextBox 5"/>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7"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9"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327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0"/>
            <a:ext cx="8229600" cy="1143000"/>
          </a:xfrm>
        </p:spPr>
        <p:txBody>
          <a:bodyPr/>
          <a:lstStyle/>
          <a:p>
            <a:pPr eaLnBrk="1" hangingPunct="1"/>
            <a:r>
              <a:rPr lang="en-US" sz="4000" b="1" dirty="0"/>
              <a:t>Which Font &amp; What Size?</a:t>
            </a:r>
          </a:p>
        </p:txBody>
      </p:sp>
      <p:sp>
        <p:nvSpPr>
          <p:cNvPr id="36867" name="Rectangle 3"/>
          <p:cNvSpPr>
            <a:spLocks noGrp="1" noChangeArrowheads="1"/>
          </p:cNvSpPr>
          <p:nvPr>
            <p:ph type="body" idx="1"/>
          </p:nvPr>
        </p:nvSpPr>
        <p:spPr>
          <a:xfrm>
            <a:off x="457200" y="990600"/>
            <a:ext cx="8229600" cy="4525963"/>
          </a:xfrm>
        </p:spPr>
        <p:txBody>
          <a:bodyPr/>
          <a:lstStyle/>
          <a:p>
            <a:pPr eaLnBrk="1" hangingPunct="1"/>
            <a:r>
              <a:rPr lang="en-US" sz="2800" b="1" dirty="0"/>
              <a:t>Sans Serif Fonts </a:t>
            </a:r>
          </a:p>
          <a:p>
            <a:pPr eaLnBrk="1" hangingPunct="1"/>
            <a:r>
              <a:rPr lang="en-US" sz="2800" dirty="0"/>
              <a:t>These include, among many others, Arial and Tahoma.</a:t>
            </a:r>
          </a:p>
          <a:p>
            <a:pPr eaLnBrk="1" hangingPunct="1"/>
            <a:r>
              <a:rPr lang="en-US" sz="2800" dirty="0"/>
              <a:t>Generally, slide titles should be larger (e.g. 40pt), while bullet points can be smaller (32 or 28pt.)</a:t>
            </a:r>
            <a:r>
              <a:rPr lang="en-US" sz="2400" dirty="0"/>
              <a:t> </a:t>
            </a:r>
          </a:p>
          <a:p>
            <a:pPr eaLnBrk="1" hangingPunct="1"/>
            <a:endParaRPr lang="en-US" sz="2800" dirty="0"/>
          </a:p>
        </p:txBody>
      </p:sp>
      <p:pic>
        <p:nvPicPr>
          <p:cNvPr id="368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685119"/>
            <a:ext cx="2175701" cy="22965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886200"/>
            <a:ext cx="3146393" cy="2132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
            <a:ext cx="8229600" cy="838200"/>
          </a:xfrm>
        </p:spPr>
        <p:txBody>
          <a:bodyPr/>
          <a:lstStyle/>
          <a:p>
            <a:pPr eaLnBrk="1" hangingPunct="1"/>
            <a:r>
              <a:rPr lang="en-US" sz="4000" b="1" dirty="0"/>
              <a:t>Images</a:t>
            </a:r>
          </a:p>
        </p:txBody>
      </p:sp>
      <p:sp>
        <p:nvSpPr>
          <p:cNvPr id="23555" name="Rectangle 3"/>
          <p:cNvSpPr>
            <a:spLocks noGrp="1" noChangeArrowheads="1"/>
          </p:cNvSpPr>
          <p:nvPr>
            <p:ph type="body" idx="1"/>
          </p:nvPr>
        </p:nvSpPr>
        <p:spPr>
          <a:xfrm>
            <a:off x="304800" y="914400"/>
            <a:ext cx="8229600" cy="5105400"/>
          </a:xfrm>
        </p:spPr>
        <p:txBody>
          <a:bodyPr/>
          <a:lstStyle/>
          <a:p>
            <a:pPr eaLnBrk="1" hangingPunct="1"/>
            <a:r>
              <a:rPr lang="en-US" sz="2800" dirty="0"/>
              <a:t>Images are excellent, particularly if they aid comprehension. </a:t>
            </a:r>
          </a:p>
          <a:p>
            <a:pPr marL="0" indent="0" eaLnBrk="1" hangingPunct="1">
              <a:buNone/>
            </a:pPr>
            <a:endParaRPr lang="en-US" sz="2800" dirty="0"/>
          </a:p>
          <a:p>
            <a:pPr marL="0" indent="0" eaLnBrk="1" hangingPunct="1">
              <a:buNone/>
            </a:pPr>
            <a:endParaRPr lang="en-US" sz="2800" dirty="0"/>
          </a:p>
          <a:p>
            <a:pPr marL="0" indent="0" eaLnBrk="1" hangingPunct="1">
              <a:buNone/>
            </a:pPr>
            <a:endParaRPr lang="en-US" sz="2800" dirty="0"/>
          </a:p>
          <a:p>
            <a:pPr marL="0" indent="0" eaLnBrk="1" hangingPunct="1">
              <a:buNone/>
            </a:pPr>
            <a:endParaRPr lang="en-US" sz="2800" dirty="0"/>
          </a:p>
          <a:p>
            <a:pPr eaLnBrk="1" hangingPunct="1"/>
            <a:r>
              <a:rPr lang="en-US" sz="2800" b="1" dirty="0"/>
              <a:t>Note</a:t>
            </a:r>
            <a:r>
              <a:rPr lang="en-US" sz="2800" dirty="0"/>
              <a:t>: It is very important that you credit the source of the image on your slide (usually in smaller font below the image). PowerPoints remain accessible to the public on the Space Grant website. </a:t>
            </a:r>
          </a:p>
        </p:txBody>
      </p:sp>
      <p:sp>
        <p:nvSpPr>
          <p:cNvPr id="23556" name="TextBox 1"/>
          <p:cNvSpPr txBox="1">
            <a:spLocks noChangeArrowheads="1"/>
          </p:cNvSpPr>
          <p:nvPr/>
        </p:nvSpPr>
        <p:spPr bwMode="auto">
          <a:xfrm>
            <a:off x="3352800" y="3505200"/>
            <a:ext cx="281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Source: openscience.org</a:t>
            </a:r>
          </a:p>
        </p:txBody>
      </p:sp>
      <p:pic>
        <p:nvPicPr>
          <p:cNvPr id="2355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158" y="1905000"/>
            <a:ext cx="4102100" cy="164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914400"/>
          </a:xfrm>
        </p:spPr>
        <p:txBody>
          <a:bodyPr/>
          <a:lstStyle/>
          <a:p>
            <a:pPr eaLnBrk="1" hangingPunct="1"/>
            <a:r>
              <a:rPr lang="en-US" sz="4000" b="1" dirty="0"/>
              <a:t>Closing Slide(s) </a:t>
            </a:r>
          </a:p>
        </p:txBody>
      </p:sp>
      <p:sp>
        <p:nvSpPr>
          <p:cNvPr id="20483" name="Rectangle 3"/>
          <p:cNvSpPr>
            <a:spLocks noGrp="1" noChangeArrowheads="1"/>
          </p:cNvSpPr>
          <p:nvPr>
            <p:ph type="body" idx="1"/>
          </p:nvPr>
        </p:nvSpPr>
        <p:spPr>
          <a:xfrm>
            <a:off x="228600" y="1112837"/>
            <a:ext cx="8610600" cy="5287963"/>
          </a:xfrm>
        </p:spPr>
        <p:txBody>
          <a:bodyPr/>
          <a:lstStyle/>
          <a:p>
            <a:pPr eaLnBrk="1" hangingPunct="1">
              <a:lnSpc>
                <a:spcPct val="90000"/>
              </a:lnSpc>
            </a:pPr>
            <a:r>
              <a:rPr lang="en-US" sz="2800" dirty="0"/>
              <a:t>Conclusions: generally on the second to last slide </a:t>
            </a:r>
          </a:p>
          <a:p>
            <a:pPr lvl="1" eaLnBrk="1" hangingPunct="1">
              <a:lnSpc>
                <a:spcPct val="90000"/>
              </a:lnSpc>
            </a:pPr>
            <a:r>
              <a:rPr lang="en-US" sz="2400" dirty="0"/>
              <a:t>Discuss interpretations and give some insight of future directions. </a:t>
            </a:r>
          </a:p>
          <a:p>
            <a:pPr marL="457200" lvl="1" indent="0" eaLnBrk="1" hangingPunct="1">
              <a:lnSpc>
                <a:spcPct val="90000"/>
              </a:lnSpc>
              <a:buNone/>
            </a:pPr>
            <a:endParaRPr lang="en-US" sz="2800" dirty="0"/>
          </a:p>
          <a:p>
            <a:pPr eaLnBrk="1" hangingPunct="1">
              <a:lnSpc>
                <a:spcPct val="90000"/>
              </a:lnSpc>
            </a:pPr>
            <a:r>
              <a:rPr lang="en-US" sz="2800" dirty="0"/>
              <a:t>Then, end with a more detailed acknowledgements slide. </a:t>
            </a:r>
          </a:p>
          <a:p>
            <a:pPr lvl="1" eaLnBrk="1" hangingPunct="1">
              <a:lnSpc>
                <a:spcPct val="90000"/>
              </a:lnSpc>
            </a:pPr>
            <a:r>
              <a:rPr lang="en-US" sz="2400" dirty="0"/>
              <a:t>Remember your mentor, any graduate students, the funding agency, the Department, the name of the grant, etc. have all helped you get to this point.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914400"/>
          </a:xfrm>
        </p:spPr>
        <p:txBody>
          <a:bodyPr/>
          <a:lstStyle/>
          <a:p>
            <a:pPr eaLnBrk="1" hangingPunct="1"/>
            <a:r>
              <a:rPr lang="en-US" sz="4000" b="1" dirty="0"/>
              <a:t>Last Slide</a:t>
            </a:r>
          </a:p>
        </p:txBody>
      </p:sp>
      <p:sp>
        <p:nvSpPr>
          <p:cNvPr id="20483" name="Rectangle 3"/>
          <p:cNvSpPr>
            <a:spLocks noGrp="1" noChangeArrowheads="1"/>
          </p:cNvSpPr>
          <p:nvPr>
            <p:ph type="body" idx="1"/>
          </p:nvPr>
        </p:nvSpPr>
        <p:spPr>
          <a:xfrm>
            <a:off x="457200" y="914400"/>
            <a:ext cx="8229600" cy="5287963"/>
          </a:xfrm>
        </p:spPr>
        <p:txBody>
          <a:bodyPr/>
          <a:lstStyle/>
          <a:p>
            <a:pPr eaLnBrk="1" hangingPunct="1">
              <a:lnSpc>
                <a:spcPct val="90000"/>
              </a:lnSpc>
            </a:pPr>
            <a:r>
              <a:rPr lang="en-US" sz="2800" dirty="0"/>
              <a:t>Your final slide should simply say “Thank You”. This is important to indicate your presentation is complete.</a:t>
            </a:r>
          </a:p>
          <a:p>
            <a:pPr eaLnBrk="1" hangingPunct="1">
              <a:lnSpc>
                <a:spcPct val="90000"/>
              </a:lnSpc>
            </a:pPr>
            <a:endParaRPr lang="en-US" sz="2800" dirty="0"/>
          </a:p>
          <a:p>
            <a:pPr eaLnBrk="1" hangingPunct="1">
              <a:lnSpc>
                <a:spcPct val="90000"/>
              </a:lnSpc>
            </a:pPr>
            <a:r>
              <a:rPr lang="en-US" sz="2800" dirty="0"/>
              <a:t>Do not end with a slide reading “Questions?”. You may not have time for questions depending on the length of your presentation. The session moderator will determine this.</a:t>
            </a:r>
          </a:p>
          <a:p>
            <a:pPr lvl="1" eaLnBrk="1" hangingPunct="1">
              <a:lnSpc>
                <a:spcPct val="90000"/>
              </a:lnSpc>
            </a:pPr>
            <a:r>
              <a:rPr lang="en-US" sz="2400" dirty="0"/>
              <a:t>Upon completion of your presentation, the Session Moderator will stand up and announce next steps.</a:t>
            </a:r>
          </a:p>
        </p:txBody>
      </p:sp>
    </p:spTree>
    <p:extLst>
      <p:ext uri="{BB962C8B-B14F-4D97-AF65-F5344CB8AC3E}">
        <p14:creationId xmlns:p14="http://schemas.microsoft.com/office/powerpoint/2010/main" val="3640130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4000" b="1" dirty="0"/>
              <a:t>How Do I Field Questions?</a:t>
            </a:r>
          </a:p>
        </p:txBody>
      </p:sp>
      <p:sp>
        <p:nvSpPr>
          <p:cNvPr id="21507" name="Content Placeholder 2"/>
          <p:cNvSpPr>
            <a:spLocks noGrp="1"/>
          </p:cNvSpPr>
          <p:nvPr>
            <p:ph idx="1"/>
          </p:nvPr>
        </p:nvSpPr>
        <p:spPr>
          <a:xfrm>
            <a:off x="457200" y="1722437"/>
            <a:ext cx="8534400" cy="4525963"/>
          </a:xfrm>
        </p:spPr>
        <p:txBody>
          <a:bodyPr/>
          <a:lstStyle/>
          <a:p>
            <a:pPr marL="0" indent="0" eaLnBrk="1" hangingPunct="1">
              <a:lnSpc>
                <a:spcPct val="90000"/>
              </a:lnSpc>
              <a:buNone/>
            </a:pPr>
            <a:r>
              <a:rPr lang="en-US" sz="2800" dirty="0"/>
              <a:t>The moderators in each room will </a:t>
            </a:r>
          </a:p>
          <a:p>
            <a:pPr eaLnBrk="1" hangingPunct="1">
              <a:lnSpc>
                <a:spcPct val="90000"/>
              </a:lnSpc>
            </a:pPr>
            <a:r>
              <a:rPr lang="en-US" sz="2800" dirty="0"/>
              <a:t>Ask the audience for questions if there is remaining time</a:t>
            </a:r>
          </a:p>
          <a:p>
            <a:pPr eaLnBrk="1" hangingPunct="1">
              <a:lnSpc>
                <a:spcPct val="90000"/>
              </a:lnSpc>
            </a:pPr>
            <a:r>
              <a:rPr lang="en-US" sz="2800" dirty="0"/>
              <a:t>Field the questions for you so that you don’t have to scramble to find who asked a question first</a:t>
            </a:r>
          </a:p>
          <a:p>
            <a:pPr eaLnBrk="1" hangingPunct="1">
              <a:lnSpc>
                <a:spcPct val="90000"/>
              </a:lnSpc>
            </a:pPr>
            <a:r>
              <a:rPr lang="en-US" sz="2800" dirty="0"/>
              <a:t>Note: do not close your PowerPoint because you may need it to refer to a slide during Q&amp;A</a:t>
            </a:r>
            <a:br>
              <a:rPr lang="en-US" sz="2800" dirty="0"/>
            </a:br>
            <a:endParaRPr lang="en-US" sz="2800" b="1" dirty="0">
              <a:solidFill>
                <a:srgbClr val="0070C0"/>
              </a:solidFill>
            </a:endParaRPr>
          </a:p>
        </p:txBody>
      </p:sp>
      <p:sp>
        <p:nvSpPr>
          <p:cNvPr id="4" name="TextBox 3"/>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5"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64615-1D49-6E6D-1A19-05C8D81EF923}"/>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E2FA6399-11F1-2BF4-39C4-12D9508A3C1E}"/>
              </a:ext>
            </a:extLst>
          </p:cNvPr>
          <p:cNvSpPr>
            <a:spLocks noGrp="1"/>
          </p:cNvSpPr>
          <p:nvPr>
            <p:ph type="title"/>
          </p:nvPr>
        </p:nvSpPr>
        <p:spPr>
          <a:xfrm>
            <a:off x="451884" y="381000"/>
            <a:ext cx="8229600" cy="1143000"/>
          </a:xfrm>
        </p:spPr>
        <p:txBody>
          <a:bodyPr/>
          <a:lstStyle/>
          <a:p>
            <a:r>
              <a:rPr lang="en-US" sz="4000" b="1" dirty="0"/>
              <a:t>Symposium 2025</a:t>
            </a:r>
            <a:endParaRPr lang="en-US" sz="2400" b="1" dirty="0"/>
          </a:p>
        </p:txBody>
      </p:sp>
      <p:sp>
        <p:nvSpPr>
          <p:cNvPr id="4099" name="Content Placeholder 2">
            <a:extLst>
              <a:ext uri="{FF2B5EF4-FFF2-40B4-BE49-F238E27FC236}">
                <a16:creationId xmlns:a16="http://schemas.microsoft.com/office/drawing/2014/main" id="{44A004E1-16E5-E3BB-547B-DB64DBA9ACAF}"/>
              </a:ext>
            </a:extLst>
          </p:cNvPr>
          <p:cNvSpPr>
            <a:spLocks noGrp="1"/>
          </p:cNvSpPr>
          <p:nvPr>
            <p:ph idx="1"/>
          </p:nvPr>
        </p:nvSpPr>
        <p:spPr>
          <a:xfrm>
            <a:off x="451884" y="1828800"/>
            <a:ext cx="8229600" cy="3962400"/>
          </a:xfrm>
        </p:spPr>
        <p:txBody>
          <a:bodyPr/>
          <a:lstStyle/>
          <a:p>
            <a:r>
              <a:rPr lang="en-US" sz="2200" dirty="0"/>
              <a:t>Hosted by Arizona State University (ASU) Space Grant</a:t>
            </a:r>
          </a:p>
          <a:p>
            <a:pPr marL="0" indent="0">
              <a:buNone/>
            </a:pPr>
            <a:endParaRPr lang="en-US" sz="2200" dirty="0"/>
          </a:p>
          <a:p>
            <a:r>
              <a:rPr lang="en-US" sz="2200" dirty="0"/>
              <a:t>April 18-19, 2025</a:t>
            </a:r>
          </a:p>
          <a:p>
            <a:pPr marL="0" indent="0">
              <a:buNone/>
            </a:pPr>
            <a:endParaRPr lang="en-US" sz="2200" dirty="0"/>
          </a:p>
          <a:p>
            <a:r>
              <a:rPr lang="en-US" sz="2200" dirty="0"/>
              <a:t>Friday events: ASU School of Earth and Space Exploration</a:t>
            </a:r>
          </a:p>
          <a:p>
            <a:pPr lvl="1"/>
            <a:r>
              <a:rPr lang="en-US" sz="1800" dirty="0"/>
              <a:t>Keynote speaker, Graduating Senior Ceremony, Networking</a:t>
            </a:r>
          </a:p>
          <a:p>
            <a:pPr marL="0" indent="0">
              <a:buNone/>
            </a:pPr>
            <a:endParaRPr lang="en-US" sz="2200" dirty="0"/>
          </a:p>
          <a:p>
            <a:r>
              <a:rPr lang="en-US" sz="2200" dirty="0"/>
              <a:t>Saturday events: </a:t>
            </a:r>
            <a:r>
              <a:rPr lang="en-US" sz="2200" dirty="0" err="1"/>
              <a:t>SkySong</a:t>
            </a:r>
            <a:r>
              <a:rPr lang="en-US" sz="2200" dirty="0"/>
              <a:t> ASU Scottsdale Innovation Center</a:t>
            </a:r>
          </a:p>
          <a:p>
            <a:pPr lvl="1"/>
            <a:r>
              <a:rPr lang="en-US" sz="1600" dirty="0"/>
              <a:t>Presentations all day</a:t>
            </a:r>
          </a:p>
          <a:p>
            <a:pPr marL="0" indent="0">
              <a:buNone/>
            </a:pPr>
            <a:endParaRPr lang="en-US" sz="2000" dirty="0"/>
          </a:p>
        </p:txBody>
      </p:sp>
    </p:spTree>
    <p:extLst>
      <p:ext uri="{BB962C8B-B14F-4D97-AF65-F5344CB8AC3E}">
        <p14:creationId xmlns:p14="http://schemas.microsoft.com/office/powerpoint/2010/main" val="921311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274638"/>
            <a:ext cx="9144000" cy="1143000"/>
          </a:xfrm>
        </p:spPr>
        <p:txBody>
          <a:bodyPr/>
          <a:lstStyle/>
          <a:p>
            <a:pPr eaLnBrk="1" hangingPunct="1"/>
            <a:r>
              <a:rPr lang="en-US" sz="4000" b="1" dirty="0"/>
              <a:t>Strong Beginning, Strong Finish</a:t>
            </a:r>
          </a:p>
        </p:txBody>
      </p:sp>
      <p:sp>
        <p:nvSpPr>
          <p:cNvPr id="41987" name="Rectangle 3"/>
          <p:cNvSpPr>
            <a:spLocks noGrp="1" noChangeArrowheads="1"/>
          </p:cNvSpPr>
          <p:nvPr>
            <p:ph type="body" idx="1"/>
          </p:nvPr>
        </p:nvSpPr>
        <p:spPr/>
        <p:txBody>
          <a:bodyPr/>
          <a:lstStyle/>
          <a:p>
            <a:pPr eaLnBrk="1" hangingPunct="1"/>
            <a:r>
              <a:rPr lang="en-US" sz="2800" dirty="0"/>
              <a:t>Memorization rarely if ever helps a presentation. </a:t>
            </a:r>
          </a:p>
          <a:p>
            <a:pPr eaLnBrk="1" hangingPunct="1"/>
            <a:r>
              <a:rPr lang="en-US" sz="2800" dirty="0"/>
              <a:t>However, having a strong beginning and strong finish can make a world of difference. </a:t>
            </a:r>
          </a:p>
          <a:p>
            <a:pPr eaLnBrk="1" hangingPunct="1"/>
            <a:r>
              <a:rPr lang="en-US" sz="2800" dirty="0"/>
              <a:t>These get you rolling, reduce nerves because you are rolling, and help you gracefully off the stage!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76200"/>
            <a:ext cx="8229600" cy="1143000"/>
          </a:xfrm>
        </p:spPr>
        <p:txBody>
          <a:bodyPr/>
          <a:lstStyle/>
          <a:p>
            <a:pPr eaLnBrk="1" hangingPunct="1"/>
            <a:r>
              <a:rPr lang="en-US" sz="4000" b="1" dirty="0"/>
              <a:t>Transition Tips </a:t>
            </a:r>
          </a:p>
        </p:txBody>
      </p:sp>
      <p:sp>
        <p:nvSpPr>
          <p:cNvPr id="43011" name="Rectangle 3"/>
          <p:cNvSpPr>
            <a:spLocks noGrp="1" noChangeArrowheads="1"/>
          </p:cNvSpPr>
          <p:nvPr>
            <p:ph type="body" idx="1"/>
          </p:nvPr>
        </p:nvSpPr>
        <p:spPr>
          <a:xfrm>
            <a:off x="457200" y="1341438"/>
            <a:ext cx="8229600" cy="4525962"/>
          </a:xfrm>
        </p:spPr>
        <p:txBody>
          <a:bodyPr/>
          <a:lstStyle/>
          <a:p>
            <a:pPr eaLnBrk="1" hangingPunct="1">
              <a:lnSpc>
                <a:spcPct val="90000"/>
              </a:lnSpc>
            </a:pPr>
            <a:r>
              <a:rPr lang="en-US" sz="2800" dirty="0"/>
              <a:t>Memorize your introduction and conclusion and identify the transitions you want </a:t>
            </a:r>
            <a:r>
              <a:rPr lang="en-US" sz="2800" i="1" dirty="0"/>
              <a:t>between </a:t>
            </a:r>
            <a:r>
              <a:rPr lang="en-US" sz="2800" dirty="0"/>
              <a:t>slides. </a:t>
            </a:r>
          </a:p>
          <a:p>
            <a:pPr eaLnBrk="1" hangingPunct="1">
              <a:lnSpc>
                <a:spcPct val="90000"/>
              </a:lnSpc>
            </a:pPr>
            <a:r>
              <a:rPr lang="en-US" sz="2800" dirty="0"/>
              <a:t>Two complimentary methods work well: </a:t>
            </a:r>
          </a:p>
          <a:p>
            <a:pPr lvl="1" eaLnBrk="1" hangingPunct="1">
              <a:lnSpc>
                <a:spcPct val="90000"/>
              </a:lnSpc>
            </a:pPr>
            <a:r>
              <a:rPr lang="en-US" sz="2400" dirty="0"/>
              <a:t>a) plan for the last thing you say on a slide to be the opening for the next slide, and/or </a:t>
            </a:r>
          </a:p>
          <a:p>
            <a:pPr lvl="1" eaLnBrk="1" hangingPunct="1">
              <a:lnSpc>
                <a:spcPct val="90000"/>
              </a:lnSpc>
            </a:pPr>
            <a:r>
              <a:rPr lang="en-US" sz="2400" dirty="0"/>
              <a:t>b) place something on the slide (a word in the last bullet or an image) that </a:t>
            </a:r>
            <a:r>
              <a:rPr lang="en-US" sz="3600" b="1" dirty="0"/>
              <a:t>cues</a:t>
            </a:r>
            <a:r>
              <a:rPr lang="en-US" sz="2400" dirty="0"/>
              <a:t> you as to what is coming next. </a:t>
            </a:r>
          </a:p>
          <a:p>
            <a:pPr eaLnBrk="1" hangingPunct="1">
              <a:lnSpc>
                <a:spcPct val="90000"/>
              </a:lnSpc>
            </a:pPr>
            <a:r>
              <a:rPr lang="en-US" sz="2800" dirty="0"/>
              <a:t>Good transitions lead to good presentations and are much more effective than rote memorization.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52400"/>
            <a:ext cx="8229600" cy="1143000"/>
          </a:xfrm>
        </p:spPr>
        <p:txBody>
          <a:bodyPr/>
          <a:lstStyle/>
          <a:p>
            <a:pPr eaLnBrk="1" hangingPunct="1"/>
            <a:r>
              <a:rPr lang="en-US" sz="4000" b="1" dirty="0"/>
              <a:t>Delivery</a:t>
            </a:r>
          </a:p>
        </p:txBody>
      </p:sp>
      <p:sp>
        <p:nvSpPr>
          <p:cNvPr id="44035" name="Rectangle 3"/>
          <p:cNvSpPr>
            <a:spLocks noGrp="1" noChangeArrowheads="1"/>
          </p:cNvSpPr>
          <p:nvPr>
            <p:ph type="body" idx="1"/>
          </p:nvPr>
        </p:nvSpPr>
        <p:spPr>
          <a:xfrm>
            <a:off x="457200" y="838200"/>
            <a:ext cx="8229600" cy="5334000"/>
          </a:xfrm>
        </p:spPr>
        <p:txBody>
          <a:bodyPr/>
          <a:lstStyle/>
          <a:p>
            <a:pPr eaLnBrk="1" hangingPunct="1"/>
            <a:r>
              <a:rPr lang="en-US" sz="2600" dirty="0"/>
              <a:t>Face your audience, not the screen.</a:t>
            </a:r>
          </a:p>
          <a:p>
            <a:pPr eaLnBrk="1" hangingPunct="1"/>
            <a:r>
              <a:rPr lang="en-US" sz="2600" dirty="0"/>
              <a:t>Speak loudly and clearly.</a:t>
            </a:r>
          </a:p>
          <a:p>
            <a:pPr eaLnBrk="1" hangingPunct="1"/>
            <a:r>
              <a:rPr lang="en-US" sz="2600" dirty="0"/>
              <a:t>Do not read your slides, they should speak for themselves.</a:t>
            </a:r>
          </a:p>
          <a:p>
            <a:pPr eaLnBrk="1" hangingPunct="1"/>
            <a:r>
              <a:rPr lang="en-US" sz="2600" dirty="0"/>
              <a:t>Eye contact is very helpful for communication.</a:t>
            </a:r>
          </a:p>
          <a:p>
            <a:pPr eaLnBrk="1" hangingPunct="1"/>
            <a:r>
              <a:rPr lang="en-US" sz="2600" dirty="0"/>
              <a:t>Some movement (hand gestures, etc.) is ok, but keep this at a minimum because too much can be distracting. You will also need to remain near the mic, so avoid walking around.</a:t>
            </a:r>
          </a:p>
          <a:p>
            <a:pPr eaLnBrk="1" hangingPunct="1"/>
            <a:r>
              <a:rPr lang="en-US" sz="2600" dirty="0"/>
              <a:t>When directing audience attention to a particular aspect of a slide with a laser pointer, point– but do not distract with the pointer!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63538"/>
            <a:ext cx="7772400" cy="1470025"/>
          </a:xfrm>
        </p:spPr>
        <p:txBody>
          <a:bodyPr/>
          <a:lstStyle/>
          <a:p>
            <a:pPr eaLnBrk="1" hangingPunct="1"/>
            <a:r>
              <a:rPr lang="en-US" b="1" dirty="0"/>
              <a:t>What to Expect During the Symposium</a:t>
            </a:r>
          </a:p>
        </p:txBody>
      </p:sp>
      <p:sp>
        <p:nvSpPr>
          <p:cNvPr id="2051" name="Rectangle 3"/>
          <p:cNvSpPr>
            <a:spLocks noGrp="1" noChangeArrowheads="1"/>
          </p:cNvSpPr>
          <p:nvPr>
            <p:ph type="subTitle" idx="1"/>
          </p:nvPr>
        </p:nvSpPr>
        <p:spPr>
          <a:xfrm>
            <a:off x="1371600" y="2691039"/>
            <a:ext cx="6400800" cy="2054225"/>
          </a:xfrm>
        </p:spPr>
        <p:txBody>
          <a:bodyPr/>
          <a:lstStyle/>
          <a:p>
            <a:pPr eaLnBrk="1" hangingPunct="1"/>
            <a:r>
              <a:rPr lang="en-US" dirty="0"/>
              <a:t>Moving onto the abstracts…</a:t>
            </a: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1805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3F23-7DE1-BCD8-F734-C96BCEBD5922}"/>
              </a:ext>
            </a:extLst>
          </p:cNvPr>
          <p:cNvSpPr>
            <a:spLocks noGrp="1"/>
          </p:cNvSpPr>
          <p:nvPr>
            <p:ph type="title"/>
          </p:nvPr>
        </p:nvSpPr>
        <p:spPr/>
        <p:txBody>
          <a:bodyPr/>
          <a:lstStyle/>
          <a:p>
            <a:r>
              <a:rPr lang="en-US" b="1" dirty="0">
                <a:solidFill>
                  <a:srgbClr val="000000"/>
                </a:solidFill>
                <a:latin typeface="Arial"/>
              </a:rPr>
              <a:t>How are the abstracts used?</a:t>
            </a:r>
            <a:endParaRPr lang="en-US" dirty="0"/>
          </a:p>
        </p:txBody>
      </p:sp>
      <p:sp>
        <p:nvSpPr>
          <p:cNvPr id="3" name="Content Placeholder 2">
            <a:extLst>
              <a:ext uri="{FF2B5EF4-FFF2-40B4-BE49-F238E27FC236}">
                <a16:creationId xmlns:a16="http://schemas.microsoft.com/office/drawing/2014/main" id="{25DD0EDA-69B1-9BB1-2828-8BA7AA3637B8}"/>
              </a:ext>
            </a:extLst>
          </p:cNvPr>
          <p:cNvSpPr>
            <a:spLocks noGrp="1"/>
          </p:cNvSpPr>
          <p:nvPr>
            <p:ph idx="1"/>
          </p:nvPr>
        </p:nvSpPr>
        <p:spPr>
          <a:xfrm>
            <a:off x="457200" y="1447764"/>
            <a:ext cx="8229600" cy="4525963"/>
          </a:xfrm>
        </p:spPr>
        <p:txBody>
          <a:bodyPr/>
          <a:lstStyle/>
          <a:p>
            <a:pPr>
              <a:buAutoNum type="arabicPeriod"/>
            </a:pPr>
            <a:r>
              <a:rPr lang="en-US" sz="2400" dirty="0"/>
              <a:t>Symposium organizers use your abstract to place you in a topical session, and to organize the presentation timeline. </a:t>
            </a:r>
          </a:p>
          <a:p>
            <a:pPr>
              <a:buAutoNum type="arabicPeriod"/>
            </a:pPr>
            <a:r>
              <a:rPr lang="en-US" sz="2400" dirty="0"/>
              <a:t>They are included in a digital Symposium booklet distributed to all attendees.</a:t>
            </a:r>
          </a:p>
          <a:p>
            <a:pPr>
              <a:buAutoNum type="arabicPeriod"/>
            </a:pPr>
            <a:r>
              <a:rPr lang="en-US" sz="2400" dirty="0"/>
              <a:t>They are your first point of contact with the people in your audience. Abstracts are often used for attendees to decide what presentations and posters they want to see. Make your abstract stand out!</a:t>
            </a:r>
          </a:p>
          <a:p>
            <a:pPr marL="0" indent="0">
              <a:buNone/>
            </a:pPr>
            <a:endParaRPr lang="en-US" sz="2400" dirty="0"/>
          </a:p>
        </p:txBody>
      </p:sp>
    </p:spTree>
    <p:extLst>
      <p:ext uri="{BB962C8B-B14F-4D97-AF65-F5344CB8AC3E}">
        <p14:creationId xmlns:p14="http://schemas.microsoft.com/office/powerpoint/2010/main" val="3620166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143000"/>
          </a:xfrm>
        </p:spPr>
        <p:txBody>
          <a:bodyPr/>
          <a:lstStyle/>
          <a:p>
            <a:pPr eaLnBrk="1" hangingPunct="1"/>
            <a:r>
              <a:rPr lang="en-US" sz="4000" b="1" dirty="0"/>
              <a:t>Tips for Writing Abstracts</a:t>
            </a:r>
          </a:p>
        </p:txBody>
      </p:sp>
      <p:sp>
        <p:nvSpPr>
          <p:cNvPr id="8195" name="Rectangle 3"/>
          <p:cNvSpPr>
            <a:spLocks noGrp="1" noChangeArrowheads="1"/>
          </p:cNvSpPr>
          <p:nvPr>
            <p:ph type="body" idx="1"/>
          </p:nvPr>
        </p:nvSpPr>
        <p:spPr>
          <a:xfrm>
            <a:off x="469235" y="1385187"/>
            <a:ext cx="8229600" cy="4724400"/>
          </a:xfrm>
        </p:spPr>
        <p:txBody>
          <a:bodyPr/>
          <a:lstStyle/>
          <a:p>
            <a:pPr eaLnBrk="1" hangingPunct="1"/>
            <a:r>
              <a:rPr lang="en-US" sz="2400" dirty="0"/>
              <a:t>Be concise. Focus only on the major elements  (150-word limit)</a:t>
            </a:r>
          </a:p>
          <a:p>
            <a:pPr eaLnBrk="1" hangingPunct="1"/>
            <a:r>
              <a:rPr lang="en-US" sz="2400" dirty="0"/>
              <a:t>A science abstract is like a formula – it almost always contains the same elements in the same order.</a:t>
            </a:r>
          </a:p>
          <a:p>
            <a:pPr eaLnBrk="1" hangingPunct="1"/>
            <a:r>
              <a:rPr lang="en-US" sz="2400" dirty="0"/>
              <a:t>Begin by capturing the problem / question(s) you have been trying to address as well as your objective(s).</a:t>
            </a:r>
          </a:p>
          <a:p>
            <a:pPr eaLnBrk="1" hangingPunct="1"/>
            <a:r>
              <a:rPr lang="en-US" sz="2400" dirty="0"/>
              <a:t>After, you can link the problem to the purpose of your project / research, etc.</a:t>
            </a:r>
          </a:p>
        </p:txBody>
      </p:sp>
      <p:pic>
        <p:nvPicPr>
          <p:cNvPr id="8196" name="Picture 4" descr="ua_logo_l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149975"/>
            <a:ext cx="74295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461375" y="5867400"/>
            <a:ext cx="530225" cy="911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8198"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13225" y="6149975"/>
            <a:ext cx="66357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8" name="Picture 4" descr="ua_logo_l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9761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1143000"/>
          </a:xfrm>
        </p:spPr>
        <p:txBody>
          <a:bodyPr/>
          <a:lstStyle/>
          <a:p>
            <a:pPr eaLnBrk="1" hangingPunct="1"/>
            <a:r>
              <a:rPr lang="en-US" sz="4000" b="1" dirty="0"/>
              <a:t>Abstract Tips</a:t>
            </a:r>
          </a:p>
        </p:txBody>
      </p:sp>
      <p:sp>
        <p:nvSpPr>
          <p:cNvPr id="9219" name="Rectangle 3"/>
          <p:cNvSpPr>
            <a:spLocks noGrp="1" noChangeArrowheads="1"/>
          </p:cNvSpPr>
          <p:nvPr>
            <p:ph type="body" idx="1"/>
          </p:nvPr>
        </p:nvSpPr>
        <p:spPr>
          <a:xfrm>
            <a:off x="468923" y="1131277"/>
            <a:ext cx="8229600" cy="5181600"/>
          </a:xfrm>
        </p:spPr>
        <p:txBody>
          <a:bodyPr/>
          <a:lstStyle/>
          <a:p>
            <a:pPr eaLnBrk="1" hangingPunct="1"/>
            <a:r>
              <a:rPr lang="en-US" sz="2400" dirty="0"/>
              <a:t>Next, summarize the methods and activities pursued to address the problem.</a:t>
            </a:r>
          </a:p>
          <a:p>
            <a:pPr eaLnBrk="1" hangingPunct="1"/>
            <a:r>
              <a:rPr lang="en-US" sz="2400" dirty="0"/>
              <a:t>Then, summarize your results and accomplishments.</a:t>
            </a:r>
          </a:p>
          <a:p>
            <a:pPr eaLnBrk="1" hangingPunct="1"/>
            <a:r>
              <a:rPr lang="en-US" sz="2400" dirty="0"/>
              <a:t>Finally, conclude with interpretations of those results and their significance. </a:t>
            </a:r>
          </a:p>
          <a:p>
            <a:pPr eaLnBrk="1" hangingPunct="1"/>
            <a:r>
              <a:rPr lang="en-US" sz="2400" dirty="0"/>
              <a:t>In the case of R&amp;D work, science education, or science writing, conclude with your interpretations of the potential utility and impact the product / activities / articles will have. </a:t>
            </a:r>
          </a:p>
        </p:txBody>
      </p:sp>
    </p:spTree>
    <p:extLst>
      <p:ext uri="{BB962C8B-B14F-4D97-AF65-F5344CB8AC3E}">
        <p14:creationId xmlns:p14="http://schemas.microsoft.com/office/powerpoint/2010/main" val="3997132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274638"/>
            <a:ext cx="9144000" cy="1143000"/>
          </a:xfrm>
        </p:spPr>
        <p:txBody>
          <a:bodyPr/>
          <a:lstStyle/>
          <a:p>
            <a:r>
              <a:rPr lang="en-US" sz="4000" b="1" dirty="0"/>
              <a:t>Ensuring Quality &amp; </a:t>
            </a:r>
            <a:br>
              <a:rPr lang="en-US" sz="4000" b="1" dirty="0"/>
            </a:br>
            <a:r>
              <a:rPr lang="en-US" sz="4000" b="1" dirty="0"/>
              <a:t>Professionalism</a:t>
            </a:r>
          </a:p>
        </p:txBody>
      </p:sp>
      <p:sp>
        <p:nvSpPr>
          <p:cNvPr id="7171" name="Content Placeholder 2"/>
          <p:cNvSpPr>
            <a:spLocks noGrp="1"/>
          </p:cNvSpPr>
          <p:nvPr>
            <p:ph idx="1"/>
          </p:nvPr>
        </p:nvSpPr>
        <p:spPr>
          <a:xfrm>
            <a:off x="457200" y="1874837"/>
            <a:ext cx="8229600" cy="4754563"/>
          </a:xfrm>
        </p:spPr>
        <p:txBody>
          <a:bodyPr/>
          <a:lstStyle/>
          <a:p>
            <a:r>
              <a:rPr lang="en-US" sz="2400" dirty="0"/>
              <a:t>Make sure your mentor reads and approves your abstract before it is submitted.</a:t>
            </a:r>
          </a:p>
          <a:p>
            <a:endParaRPr lang="en-US" sz="2400" dirty="0"/>
          </a:p>
          <a:p>
            <a:r>
              <a:rPr lang="en-US" sz="2400" dirty="0"/>
              <a:t>Do not submit your abstract late. </a:t>
            </a:r>
          </a:p>
          <a:p>
            <a:endParaRPr lang="en-US" sz="2400" dirty="0"/>
          </a:p>
          <a:p>
            <a:r>
              <a:rPr lang="en-US" sz="2400" dirty="0"/>
              <a:t>You may not change your abstract after the final submission online.</a:t>
            </a:r>
          </a:p>
          <a:p>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68414"/>
            <a:ext cx="7772400" cy="1470025"/>
          </a:xfrm>
        </p:spPr>
        <p:txBody>
          <a:bodyPr/>
          <a:lstStyle/>
          <a:p>
            <a:pPr eaLnBrk="1" hangingPunct="1"/>
            <a:r>
              <a:rPr lang="en-US" b="1" dirty="0"/>
              <a:t>Miscellaneous </a:t>
            </a:r>
            <a:br>
              <a:rPr lang="en-US" b="1" dirty="0"/>
            </a:br>
            <a:r>
              <a:rPr lang="en-US" b="1" dirty="0"/>
              <a:t>Symposium Items</a:t>
            </a: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btitle 1">
            <a:extLst>
              <a:ext uri="{FF2B5EF4-FFF2-40B4-BE49-F238E27FC236}">
                <a16:creationId xmlns:a16="http://schemas.microsoft.com/office/drawing/2014/main" id="{8E320C82-6DF8-49E9-ECBC-0FA674046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29599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63538"/>
            <a:ext cx="7772400" cy="1470025"/>
          </a:xfrm>
        </p:spPr>
        <p:txBody>
          <a:bodyPr/>
          <a:lstStyle/>
          <a:p>
            <a:pPr eaLnBrk="1" hangingPunct="1"/>
            <a:r>
              <a:rPr lang="en-US" b="1" dirty="0"/>
              <a:t>View our Resources</a:t>
            </a:r>
          </a:p>
        </p:txBody>
      </p:sp>
      <p:sp>
        <p:nvSpPr>
          <p:cNvPr id="2051" name="Rectangle 3"/>
          <p:cNvSpPr>
            <a:spLocks noGrp="1" noChangeArrowheads="1"/>
          </p:cNvSpPr>
          <p:nvPr>
            <p:ph type="subTitle" idx="1"/>
          </p:nvPr>
        </p:nvSpPr>
        <p:spPr>
          <a:xfrm>
            <a:off x="533400" y="1624239"/>
            <a:ext cx="7772400" cy="1957161"/>
          </a:xfrm>
        </p:spPr>
        <p:txBody>
          <a:bodyPr/>
          <a:lstStyle/>
          <a:p>
            <a:pPr algn="l" eaLnBrk="1" hangingPunct="1"/>
            <a:r>
              <a:rPr lang="en-US" sz="2400" dirty="0"/>
              <a:t>Review past Symposium presentations and abstracts by visiting our Symposium archive. Abstracts can be found in the digital Symposium booklet. PowerPoints can be found organized by topical session. </a:t>
            </a:r>
          </a:p>
          <a:p>
            <a:pPr algn="l" eaLnBrk="1" hangingPunct="1"/>
            <a:endParaRPr lang="en-US" sz="2400" dirty="0"/>
          </a:p>
          <a:p>
            <a:pPr algn="l" eaLnBrk="1" hangingPunct="1"/>
            <a:r>
              <a:rPr lang="en-US" sz="2400" dirty="0">
                <a:hlinkClick r:id="rId2"/>
              </a:rPr>
              <a:t>https://spacegrant.arizona.edu/students/symposium/archive</a:t>
            </a:r>
            <a:r>
              <a:rPr lang="en-US" sz="2400" dirty="0"/>
              <a:t> </a:t>
            </a:r>
          </a:p>
          <a:p>
            <a:pPr algn="l" eaLnBrk="1" hangingPunct="1"/>
            <a:endParaRPr lang="en-US" sz="2400" dirty="0"/>
          </a:p>
        </p:txBody>
      </p:sp>
      <p:pic>
        <p:nvPicPr>
          <p:cNvPr id="2052" name="Picture 4" descr="ua_logo_l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2898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web page&#10;&#10;Description automatically generated">
            <a:extLst>
              <a:ext uri="{FF2B5EF4-FFF2-40B4-BE49-F238E27FC236}">
                <a16:creationId xmlns:a16="http://schemas.microsoft.com/office/drawing/2014/main" id="{FB82F7EA-7A5F-9949-E1EA-C09D49A38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6" y="1034077"/>
            <a:ext cx="9144000" cy="5802152"/>
          </a:xfrm>
          <a:prstGeom prst="rect">
            <a:avLst/>
          </a:prstGeom>
        </p:spPr>
      </p:pic>
      <p:sp>
        <p:nvSpPr>
          <p:cNvPr id="5122" name="Title 1"/>
          <p:cNvSpPr>
            <a:spLocks noGrp="1"/>
          </p:cNvSpPr>
          <p:nvPr>
            <p:ph type="title"/>
          </p:nvPr>
        </p:nvSpPr>
        <p:spPr>
          <a:xfrm>
            <a:off x="457200" y="228600"/>
            <a:ext cx="8229600" cy="884238"/>
          </a:xfrm>
        </p:spPr>
        <p:txBody>
          <a:bodyPr/>
          <a:lstStyle/>
          <a:p>
            <a:r>
              <a:rPr lang="en-US" sz="3000" b="1" dirty="0"/>
              <a:t>Find Updates on the Space Grant Website</a:t>
            </a:r>
          </a:p>
        </p:txBody>
      </p:sp>
      <p:cxnSp>
        <p:nvCxnSpPr>
          <p:cNvPr id="4" name="Straight Arrow Connector 3">
            <a:extLst>
              <a:ext uri="{FF2B5EF4-FFF2-40B4-BE49-F238E27FC236}">
                <a16:creationId xmlns:a16="http://schemas.microsoft.com/office/drawing/2014/main" id="{262D8630-0B4B-EA4E-AAB0-8273A344D242}"/>
              </a:ext>
            </a:extLst>
          </p:cNvPr>
          <p:cNvCxnSpPr>
            <a:cxnSpLocks/>
          </p:cNvCxnSpPr>
          <p:nvPr/>
        </p:nvCxnSpPr>
        <p:spPr>
          <a:xfrm>
            <a:off x="1524000" y="3048000"/>
            <a:ext cx="794657" cy="228600"/>
          </a:xfrm>
          <a:prstGeom prst="straightConnector1">
            <a:avLst/>
          </a:prstGeom>
          <a:ln w="82550">
            <a:solidFill>
              <a:srgbClr val="FF0000"/>
            </a:solidFill>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63324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9952" y="37011"/>
            <a:ext cx="7772400" cy="1029789"/>
          </a:xfrm>
        </p:spPr>
        <p:txBody>
          <a:bodyPr/>
          <a:lstStyle/>
          <a:p>
            <a:pPr eaLnBrk="1" hangingPunct="1"/>
            <a:r>
              <a:rPr lang="en-US" b="1" dirty="0"/>
              <a:t>Symposium Room Setup</a:t>
            </a:r>
          </a:p>
        </p:txBody>
      </p:sp>
      <p:sp>
        <p:nvSpPr>
          <p:cNvPr id="2051" name="Rectangle 3"/>
          <p:cNvSpPr>
            <a:spLocks noGrp="1" noChangeArrowheads="1"/>
          </p:cNvSpPr>
          <p:nvPr>
            <p:ph type="subTitle" idx="1"/>
          </p:nvPr>
        </p:nvSpPr>
        <p:spPr>
          <a:xfrm>
            <a:off x="533400" y="1143000"/>
            <a:ext cx="7938952" cy="1957161"/>
          </a:xfrm>
        </p:spPr>
        <p:txBody>
          <a:bodyPr/>
          <a:lstStyle/>
          <a:p>
            <a:pPr marL="342900" indent="-342900" algn="l"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Theatre style with an isle down the middle so that you can get to the podium to present.</a:t>
            </a:r>
          </a:p>
          <a:p>
            <a:pPr marL="342900" indent="-342900" algn="l" eaLnBrk="1" hangingPunct="1">
              <a:buFont typeface="Arial" panose="020B0604020202020204" pitchFamily="34" charset="0"/>
              <a:buChar char="•"/>
            </a:pPr>
            <a:r>
              <a:rPr lang="en-US" sz="2000" dirty="0">
                <a:effectLst/>
                <a:latin typeface="Arial" panose="020B0604020202020204" pitchFamily="34" charset="0"/>
                <a:ea typeface="Arial" panose="020B0604020202020204" pitchFamily="34" charset="0"/>
                <a:cs typeface="Arial" panose="020B0604020202020204" pitchFamily="34" charset="0"/>
              </a:rPr>
              <a:t>Each room will have a podium with a mic and laptop for the presenter at the front of the room, as well as a projector screen.</a:t>
            </a:r>
          </a:p>
          <a:p>
            <a:pPr marL="800100" lvl="1" indent="-342900" algn="l" eaLnBrk="1" hangingPunct="1">
              <a:buFont typeface="Arial" panose="020B0604020202020204" pitchFamily="34" charset="0"/>
              <a:buChar char="•"/>
            </a:pPr>
            <a:r>
              <a:rPr lang="en-US" sz="2000" dirty="0">
                <a:latin typeface="Arial" panose="020B0604020202020204" pitchFamily="34" charset="0"/>
                <a:ea typeface="Arial" panose="020B0604020202020204" pitchFamily="34" charset="0"/>
                <a:cs typeface="Arial" panose="020B0604020202020204" pitchFamily="34" charset="0"/>
              </a:rPr>
              <a:t>Note that your presentation will be pre-loaded onto the presentation screen by the moderator. You do not have to do this or bring your own laptop.</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marL="342900" indent="-342900" algn="l" eaLnBrk="1" hangingPunct="1">
              <a:buFont typeface="Arial" panose="020B0604020202020204" pitchFamily="34" charset="0"/>
              <a:buChar char="•"/>
            </a:pPr>
            <a:r>
              <a:rPr lang="en-US" sz="2000" dirty="0">
                <a:latin typeface="+mj-lt"/>
                <a:ea typeface="Arial" panose="020B0604020202020204" pitchFamily="34" charset="0"/>
                <a:cs typeface="Arial" panose="020B0604020202020204" pitchFamily="34" charset="0"/>
              </a:rPr>
              <a:t>Use the microphone available in the room so that everyone can hear you. Those that may be hearing impaired will appreciate your use of the microphone.</a:t>
            </a:r>
          </a:p>
          <a:p>
            <a:pPr marL="342900" indent="-342900" algn="l" eaLnBrk="1" hangingPunct="1">
              <a:buFont typeface="Arial" panose="020B0604020202020204" pitchFamily="34" charset="0"/>
              <a:buChar char="•"/>
            </a:pPr>
            <a:r>
              <a:rPr lang="en-US" sz="2000" dirty="0">
                <a:latin typeface="+mj-lt"/>
                <a:ea typeface="Arial" panose="020B0604020202020204" pitchFamily="34" charset="0"/>
                <a:cs typeface="Arial" panose="020B0604020202020204" pitchFamily="34" charset="0"/>
              </a:rPr>
              <a:t>Team presentations should consider how to best move around to use the microphone.</a:t>
            </a:r>
          </a:p>
          <a:p>
            <a:pPr marL="342900" indent="-342900" algn="l" eaLnBrk="1" hangingPunct="1">
              <a:buFont typeface="Arial" panose="020B0604020202020204" pitchFamily="34" charset="0"/>
              <a:buChar char="•"/>
            </a:pPr>
            <a:r>
              <a:rPr lang="en-US" sz="2000" dirty="0">
                <a:effectLst/>
                <a:latin typeface="Arial" panose="020B0604020202020204" pitchFamily="34" charset="0"/>
                <a:ea typeface="Arial" panose="020B0604020202020204" pitchFamily="34" charset="0"/>
                <a:cs typeface="Arial" panose="020B0604020202020204" pitchFamily="34" charset="0"/>
              </a:rPr>
              <a:t>There will be a slide advancer for your use.</a:t>
            </a:r>
          </a:p>
          <a:p>
            <a:pPr algn="l" eaLnBrk="1" hangingPunct="1"/>
            <a:endParaRPr lang="en-US" sz="2000" dirty="0">
              <a:latin typeface="Arial" panose="020B0604020202020204" pitchFamily="34" charset="0"/>
              <a:cs typeface="Arial" panose="020B0604020202020204" pitchFamily="34" charset="0"/>
            </a:endParaRPr>
          </a:p>
          <a:p>
            <a:pPr algn="l" eaLnBrk="1" hangingPunct="1"/>
            <a:endParaRPr lang="en-US" sz="2000" dirty="0">
              <a:latin typeface="Arial" panose="020B0604020202020204" pitchFamily="34" charset="0"/>
              <a:cs typeface="Arial" panose="020B0604020202020204" pitchFamily="34" charset="0"/>
            </a:endParaRP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50406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886" y="37011"/>
            <a:ext cx="9056914" cy="1470025"/>
          </a:xfrm>
        </p:spPr>
        <p:txBody>
          <a:bodyPr/>
          <a:lstStyle/>
          <a:p>
            <a:pPr eaLnBrk="1" hangingPunct="1"/>
            <a:r>
              <a:rPr lang="en-US" b="1" dirty="0"/>
              <a:t>Being Supportive &amp; </a:t>
            </a:r>
            <a:br>
              <a:rPr lang="en-US" b="1" dirty="0"/>
            </a:br>
            <a:r>
              <a:rPr lang="en-US" b="1" dirty="0"/>
              <a:t>Respectful of Others</a:t>
            </a:r>
          </a:p>
        </p:txBody>
      </p:sp>
      <p:sp>
        <p:nvSpPr>
          <p:cNvPr id="2051" name="Rectangle 3"/>
          <p:cNvSpPr>
            <a:spLocks noGrp="1" noChangeArrowheads="1"/>
          </p:cNvSpPr>
          <p:nvPr>
            <p:ph type="subTitle" idx="1"/>
          </p:nvPr>
        </p:nvSpPr>
        <p:spPr>
          <a:xfrm>
            <a:off x="533400" y="1507036"/>
            <a:ext cx="8001000" cy="1957161"/>
          </a:xfrm>
        </p:spPr>
        <p:txBody>
          <a:bodyPr/>
          <a:lstStyle/>
          <a:p>
            <a:pPr marL="342900" marR="0" lvl="0" indent="-342900" algn="l">
              <a:spcBef>
                <a:spcPts val="0"/>
              </a:spcBef>
              <a:spcAft>
                <a:spcPts val="0"/>
              </a:spcAft>
              <a:buFont typeface="Symbol" panose="05050102010706020507" pitchFamily="18" charset="2"/>
              <a:buChar char=""/>
            </a:pPr>
            <a:r>
              <a:rPr lang="en-US" sz="2000" dirty="0">
                <a:effectLst/>
                <a:latin typeface="+mj-lt"/>
                <a:ea typeface="Arial" panose="020B0604020202020204" pitchFamily="34" charset="0"/>
              </a:rPr>
              <a:t>Use the Symposium to network with other students and mentors.</a:t>
            </a:r>
          </a:p>
          <a:p>
            <a:pPr marL="342900" marR="0" lvl="0" indent="-342900" algn="l">
              <a:spcBef>
                <a:spcPts val="0"/>
              </a:spcBef>
              <a:spcAft>
                <a:spcPts val="0"/>
              </a:spcAft>
              <a:buFont typeface="Symbol" panose="05050102010706020507" pitchFamily="18" charset="2"/>
              <a:buChar char=""/>
            </a:pPr>
            <a:r>
              <a:rPr lang="en-US" sz="2000" dirty="0">
                <a:latin typeface="+mj-lt"/>
                <a:ea typeface="Arial" panose="020B0604020202020204" pitchFamily="34" charset="0"/>
              </a:rPr>
              <a:t>A</a:t>
            </a:r>
            <a:r>
              <a:rPr lang="en-US" sz="2000" dirty="0">
                <a:effectLst/>
                <a:latin typeface="+mj-lt"/>
                <a:ea typeface="Arial" panose="020B0604020202020204" pitchFamily="34" charset="0"/>
              </a:rPr>
              <a:t>sk other students questions about their research and stay for the duration of the Symposium to show your support.</a:t>
            </a:r>
          </a:p>
          <a:p>
            <a:pPr marL="342900" marR="0" lvl="0" indent="-342900" algn="l">
              <a:spcBef>
                <a:spcPts val="0"/>
              </a:spcBef>
              <a:spcAft>
                <a:spcPts val="0"/>
              </a:spcAft>
              <a:buFont typeface="Symbol" panose="05050102010706020507" pitchFamily="18" charset="2"/>
              <a:buChar char=""/>
            </a:pPr>
            <a:r>
              <a:rPr lang="en-US" sz="2000" dirty="0">
                <a:effectLst/>
                <a:latin typeface="+mj-lt"/>
                <a:ea typeface="Arial" panose="020B0604020202020204" pitchFamily="34" charset="0"/>
              </a:rPr>
              <a:t>If moving from room to room, wait until the end of a person’s presentation and exit quietly out the back. Do not let the door slam.</a:t>
            </a:r>
          </a:p>
          <a:p>
            <a:pPr marL="342900" marR="0" lvl="0" indent="-342900" algn="l">
              <a:spcBef>
                <a:spcPts val="0"/>
              </a:spcBef>
              <a:spcAft>
                <a:spcPts val="0"/>
              </a:spcAft>
              <a:buFont typeface="Symbol" panose="05050102010706020507" pitchFamily="18" charset="2"/>
              <a:buChar char=""/>
            </a:pPr>
            <a:r>
              <a:rPr lang="en-US" sz="2000" dirty="0">
                <a:effectLst/>
                <a:latin typeface="+mj-lt"/>
                <a:ea typeface="Arial" panose="020B0604020202020204" pitchFamily="34" charset="0"/>
              </a:rPr>
              <a:t>When entering a new room, wait until you hear clapping/ Q&amp;A before entering a room, so you don’t interrupt someone’s presentation.</a:t>
            </a:r>
          </a:p>
          <a:p>
            <a:pPr marL="342900" marR="0" lvl="0" indent="-342900" algn="l">
              <a:spcBef>
                <a:spcPts val="0"/>
              </a:spcBef>
              <a:spcAft>
                <a:spcPts val="0"/>
              </a:spcAft>
              <a:buFont typeface="Symbol" panose="05050102010706020507" pitchFamily="18" charset="2"/>
              <a:buChar char=""/>
            </a:pPr>
            <a:r>
              <a:rPr lang="en-US" sz="2000" dirty="0">
                <a:effectLst/>
                <a:latin typeface="+mj-lt"/>
                <a:ea typeface="Arial" panose="020B0604020202020204" pitchFamily="34" charset="0"/>
              </a:rPr>
              <a:t>Remember to put your phone on silent for this event. </a:t>
            </a:r>
          </a:p>
          <a:p>
            <a:pPr marL="342900" marR="0" lvl="0" indent="-342900" algn="l">
              <a:spcBef>
                <a:spcPts val="0"/>
              </a:spcBef>
              <a:spcAft>
                <a:spcPts val="0"/>
              </a:spcAft>
              <a:buFont typeface="Symbol" panose="05050102010706020507" pitchFamily="18" charset="2"/>
              <a:buChar char=""/>
            </a:pPr>
            <a:r>
              <a:rPr lang="en-US" sz="2000" dirty="0">
                <a:effectLst/>
                <a:latin typeface="+mj-lt"/>
                <a:ea typeface="Arial" panose="020B0604020202020204" pitchFamily="34" charset="0"/>
              </a:rPr>
              <a:t>Give each presenter your undivided attention by minimizing the use of mobile devices as much as possible during their presentation. Consider only using when necessary.</a:t>
            </a:r>
          </a:p>
          <a:p>
            <a:pPr marL="342900" indent="-342900" algn="l" eaLnBrk="1" hangingPunct="1">
              <a:buFont typeface="Arial" panose="020B0604020202020204" pitchFamily="34" charset="0"/>
              <a:buChar char="•"/>
            </a:pPr>
            <a:endParaRPr lang="en-US" sz="2000" dirty="0">
              <a:latin typeface="+mj-lt"/>
              <a:cs typeface="Arial" panose="020B0604020202020204" pitchFamily="34" charset="0"/>
            </a:endParaRPr>
          </a:p>
          <a:p>
            <a:pPr algn="l" eaLnBrk="1" hangingPunct="1"/>
            <a:endParaRPr lang="en-US" sz="2000" dirty="0">
              <a:latin typeface="+mj-lt"/>
              <a:cs typeface="Arial" panose="020B0604020202020204" pitchFamily="34" charset="0"/>
            </a:endParaRP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4268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886" y="37011"/>
            <a:ext cx="9056914" cy="1470025"/>
          </a:xfrm>
        </p:spPr>
        <p:txBody>
          <a:bodyPr/>
          <a:lstStyle/>
          <a:p>
            <a:pPr eaLnBrk="1" hangingPunct="1"/>
            <a:r>
              <a:rPr lang="en-US" b="1" dirty="0"/>
              <a:t>Have Fun!</a:t>
            </a:r>
          </a:p>
        </p:txBody>
      </p:sp>
      <p:sp>
        <p:nvSpPr>
          <p:cNvPr id="2051" name="Rectangle 3"/>
          <p:cNvSpPr>
            <a:spLocks noGrp="1" noChangeArrowheads="1"/>
          </p:cNvSpPr>
          <p:nvPr>
            <p:ph type="subTitle" idx="1"/>
          </p:nvPr>
        </p:nvSpPr>
        <p:spPr>
          <a:xfrm>
            <a:off x="914400" y="1507036"/>
            <a:ext cx="6945086" cy="1957161"/>
          </a:xfrm>
        </p:spPr>
        <p:txBody>
          <a:bodyPr/>
          <a:lstStyle/>
          <a:p>
            <a:pPr marR="0" lvl="0">
              <a:lnSpc>
                <a:spcPct val="115000"/>
              </a:lnSpc>
              <a:spcBef>
                <a:spcPts val="0"/>
              </a:spcBef>
              <a:spcAft>
                <a:spcPts val="0"/>
              </a:spcAft>
            </a:pPr>
            <a:r>
              <a:rPr lang="en-US" sz="2400" dirty="0">
                <a:effectLst/>
                <a:latin typeface="+mj-lt"/>
                <a:ea typeface="Arial" panose="020B0604020202020204" pitchFamily="34" charset="0"/>
              </a:rPr>
              <a:t>We hope that each of you enjoy this experience. Please let us know how we can better help you feel prepared for the Symposium event. </a:t>
            </a:r>
          </a:p>
          <a:p>
            <a:pPr marL="342900" indent="-342900" eaLnBrk="1" hangingPunct="1">
              <a:buFont typeface="Arial" panose="020B0604020202020204" pitchFamily="34" charset="0"/>
              <a:buChar char="•"/>
            </a:pPr>
            <a:endParaRPr lang="en-US" sz="2400" dirty="0">
              <a:latin typeface="+mj-lt"/>
              <a:cs typeface="Arial" panose="020B0604020202020204" pitchFamily="34" charset="0"/>
            </a:endParaRPr>
          </a:p>
          <a:p>
            <a:pPr eaLnBrk="1" hangingPunct="1"/>
            <a:endParaRPr lang="en-US" sz="2400" dirty="0">
              <a:latin typeface="+mj-lt"/>
              <a:cs typeface="Arial" panose="020B0604020202020204" pitchFamily="34" charset="0"/>
            </a:endParaRP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341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1884" y="381000"/>
            <a:ext cx="8229600" cy="1143000"/>
          </a:xfrm>
        </p:spPr>
        <p:txBody>
          <a:bodyPr/>
          <a:lstStyle/>
          <a:p>
            <a:r>
              <a:rPr lang="en-US" sz="4000" b="1" dirty="0"/>
              <a:t>Symposium Due Dates</a:t>
            </a:r>
            <a:br>
              <a:rPr lang="en-US" sz="4000" b="1" dirty="0"/>
            </a:br>
            <a:r>
              <a:rPr lang="en-US" sz="2400" b="1" i="1" dirty="0"/>
              <a:t>Use the website to submit your files</a:t>
            </a:r>
          </a:p>
        </p:txBody>
      </p:sp>
      <p:sp>
        <p:nvSpPr>
          <p:cNvPr id="4099" name="Content Placeholder 2"/>
          <p:cNvSpPr>
            <a:spLocks noGrp="1"/>
          </p:cNvSpPr>
          <p:nvPr>
            <p:ph idx="1"/>
          </p:nvPr>
        </p:nvSpPr>
        <p:spPr>
          <a:xfrm>
            <a:off x="451884" y="1828800"/>
            <a:ext cx="8229600" cy="3962400"/>
          </a:xfrm>
        </p:spPr>
        <p:txBody>
          <a:bodyPr/>
          <a:lstStyle/>
          <a:p>
            <a:r>
              <a:rPr lang="en-US" sz="2200" dirty="0"/>
              <a:t>March 21, 2025: </a:t>
            </a:r>
            <a:r>
              <a:rPr lang="en-US" sz="2000" dirty="0"/>
              <a:t>Student Abstracts &amp; All RSVPs</a:t>
            </a:r>
          </a:p>
          <a:p>
            <a:pPr marL="0" indent="0">
              <a:buNone/>
            </a:pPr>
            <a:endParaRPr lang="en-US" sz="2000" dirty="0"/>
          </a:p>
          <a:p>
            <a:r>
              <a:rPr lang="en-US" sz="2200" dirty="0"/>
              <a:t>April 4, 2025: </a:t>
            </a:r>
            <a:r>
              <a:rPr lang="en-US" sz="2000" u="sng" dirty="0"/>
              <a:t>Intern Program</a:t>
            </a:r>
            <a:r>
              <a:rPr lang="en-US" sz="2000" dirty="0"/>
              <a:t>: Symposium PowerPoints </a:t>
            </a:r>
          </a:p>
          <a:p>
            <a:pPr marL="0" indent="0">
              <a:buNone/>
            </a:pPr>
            <a:endParaRPr lang="en-US" sz="2000" dirty="0"/>
          </a:p>
          <a:p>
            <a:r>
              <a:rPr lang="en-US" sz="2200" dirty="0"/>
              <a:t>April 4, 2025: </a:t>
            </a:r>
            <a:r>
              <a:rPr lang="en-US" sz="2000" dirty="0"/>
              <a:t>Spring Graduating Seniors, Degree Completion Form</a:t>
            </a:r>
          </a:p>
          <a:p>
            <a:pPr marL="0" indent="0">
              <a:buNone/>
            </a:pPr>
            <a:endParaRPr lang="en-US" sz="2000" dirty="0"/>
          </a:p>
          <a:p>
            <a:r>
              <a:rPr lang="en-US" sz="2200" dirty="0"/>
              <a:t>April 11, 2025: </a:t>
            </a:r>
            <a:r>
              <a:rPr lang="en-US" sz="2000" u="sng" dirty="0"/>
              <a:t>ASCEND Program</a:t>
            </a:r>
            <a:r>
              <a:rPr lang="en-US" sz="2000" dirty="0"/>
              <a:t>: Symposium Posters &amp; PowerPoints (if applicable)</a:t>
            </a:r>
          </a:p>
          <a:p>
            <a:pPr marL="0" indent="0">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67622" y="76200"/>
            <a:ext cx="8656638" cy="1143000"/>
          </a:xfrm>
        </p:spPr>
        <p:txBody>
          <a:bodyPr/>
          <a:lstStyle/>
          <a:p>
            <a:pPr eaLnBrk="1" hangingPunct="1"/>
            <a:r>
              <a:rPr lang="en-US" sz="4000" b="1" dirty="0"/>
              <a:t>Submitting an Abstract</a:t>
            </a:r>
          </a:p>
        </p:txBody>
      </p:sp>
      <p:sp>
        <p:nvSpPr>
          <p:cNvPr id="46083" name="Rectangle 3"/>
          <p:cNvSpPr>
            <a:spLocks noGrp="1" noChangeArrowheads="1"/>
          </p:cNvSpPr>
          <p:nvPr>
            <p:ph type="body" idx="1"/>
          </p:nvPr>
        </p:nvSpPr>
        <p:spPr>
          <a:xfrm>
            <a:off x="152400" y="1341437"/>
            <a:ext cx="8839200" cy="4525963"/>
          </a:xfrm>
        </p:spPr>
        <p:txBody>
          <a:bodyPr/>
          <a:lstStyle/>
          <a:p>
            <a:pPr eaLnBrk="1" hangingPunct="1">
              <a:lnSpc>
                <a:spcPct val="90000"/>
              </a:lnSpc>
            </a:pPr>
            <a:r>
              <a:rPr lang="en-US" sz="2400" dirty="0"/>
              <a:t>Students presenting at the conference: </a:t>
            </a:r>
          </a:p>
          <a:p>
            <a:pPr lvl="1" eaLnBrk="1" hangingPunct="1">
              <a:lnSpc>
                <a:spcPct val="90000"/>
              </a:lnSpc>
            </a:pPr>
            <a:r>
              <a:rPr lang="en-US" sz="2000" dirty="0"/>
              <a:t>Select </a:t>
            </a:r>
            <a:r>
              <a:rPr lang="en-US" sz="2000" b="1" i="1" dirty="0"/>
              <a:t>Yes</a:t>
            </a:r>
            <a:r>
              <a:rPr lang="en-US" sz="2000" dirty="0"/>
              <a:t> to the question </a:t>
            </a:r>
            <a:r>
              <a:rPr lang="en-US" sz="2000" b="1" i="1" dirty="0"/>
              <a:t>Are you a student presenting at the Symposium?</a:t>
            </a:r>
            <a:endParaRPr lang="en-US" sz="2000" dirty="0"/>
          </a:p>
          <a:p>
            <a:pPr lvl="1" eaLnBrk="1" hangingPunct="1">
              <a:lnSpc>
                <a:spcPct val="90000"/>
              </a:lnSpc>
            </a:pPr>
            <a:r>
              <a:rPr lang="en-US" sz="2000" dirty="0"/>
              <a:t>Select </a:t>
            </a:r>
            <a:r>
              <a:rPr lang="en-US" sz="2000" b="1" i="1" dirty="0"/>
              <a:t>Space Grant Intern </a:t>
            </a:r>
            <a:r>
              <a:rPr lang="en-US" sz="2000" dirty="0"/>
              <a:t>or </a:t>
            </a:r>
            <a:r>
              <a:rPr lang="en-US" sz="2000" b="1" i="1" dirty="0"/>
              <a:t>ASCEND Student </a:t>
            </a:r>
            <a:r>
              <a:rPr lang="en-US" sz="2000" dirty="0"/>
              <a:t>to get access to the abstract submission drop down.</a:t>
            </a:r>
          </a:p>
          <a:p>
            <a:pPr eaLnBrk="1" hangingPunct="1">
              <a:lnSpc>
                <a:spcPct val="90000"/>
              </a:lnSpc>
            </a:pPr>
            <a:r>
              <a:rPr lang="en-US" sz="2400" dirty="0"/>
              <a:t>Everyone must submit their own abstract and RSVP form, even if you are part of a team presentation and sharing 1 team abstract. </a:t>
            </a:r>
          </a:p>
          <a:p>
            <a:pPr lvl="1" eaLnBrk="1" hangingPunct="1">
              <a:lnSpc>
                <a:spcPct val="90000"/>
              </a:lnSpc>
            </a:pPr>
            <a:r>
              <a:rPr lang="en-US" sz="2000" dirty="0"/>
              <a:t>Why? Each RSVP form asks for your dietary restrictions, nametag information, etc. so each person must submit their own.</a:t>
            </a:r>
          </a:p>
          <a:p>
            <a:pPr lvl="1" eaLnBrk="1" hangingPunct="1">
              <a:lnSpc>
                <a:spcPct val="90000"/>
              </a:lnSpc>
            </a:pPr>
            <a:r>
              <a:rPr lang="en-US" sz="2000" dirty="0"/>
              <a:t>Team presentations can share the same abstract, but each individual team member must submit an RSVP form.</a:t>
            </a:r>
          </a:p>
          <a:p>
            <a:pPr marL="0" indent="0" eaLnBrk="1" hangingPunct="1">
              <a:lnSpc>
                <a:spcPct val="90000"/>
              </a:lnSpc>
              <a:buNone/>
            </a:pPr>
            <a:endParaRPr lang="en-US" sz="2400" dirty="0"/>
          </a:p>
        </p:txBody>
      </p:sp>
      <p:sp>
        <p:nvSpPr>
          <p:cNvPr id="4" name="TextBox 3"/>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5"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418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52400" y="274638"/>
            <a:ext cx="8771860" cy="1143000"/>
          </a:xfrm>
        </p:spPr>
        <p:txBody>
          <a:bodyPr/>
          <a:lstStyle/>
          <a:p>
            <a:pPr eaLnBrk="1" hangingPunct="1"/>
            <a:r>
              <a:rPr lang="en-US" sz="4000" b="1" dirty="0"/>
              <a:t>Submitting a PowerPoint</a:t>
            </a:r>
          </a:p>
        </p:txBody>
      </p:sp>
      <p:sp>
        <p:nvSpPr>
          <p:cNvPr id="46083" name="Rectangle 3"/>
          <p:cNvSpPr>
            <a:spLocks noGrp="1" noChangeArrowheads="1"/>
          </p:cNvSpPr>
          <p:nvPr>
            <p:ph type="body" idx="1"/>
          </p:nvPr>
        </p:nvSpPr>
        <p:spPr>
          <a:xfrm>
            <a:off x="152400" y="1417637"/>
            <a:ext cx="8839200" cy="4525963"/>
          </a:xfrm>
        </p:spPr>
        <p:txBody>
          <a:bodyPr/>
          <a:lstStyle/>
          <a:p>
            <a:pPr eaLnBrk="1" hangingPunct="1">
              <a:lnSpc>
                <a:spcPct val="90000"/>
              </a:lnSpc>
            </a:pPr>
            <a:r>
              <a:rPr lang="en-US" sz="2400" dirty="0"/>
              <a:t>Remember, you are uploading your PowerPoint and Poster presentations to a formal conference with over 150 presenters.</a:t>
            </a:r>
          </a:p>
          <a:p>
            <a:pPr marL="0" indent="0" eaLnBrk="1" hangingPunct="1">
              <a:lnSpc>
                <a:spcPct val="90000"/>
              </a:lnSpc>
              <a:buNone/>
            </a:pPr>
            <a:endParaRPr lang="en-US" sz="2400" dirty="0"/>
          </a:p>
          <a:p>
            <a:pPr eaLnBrk="1" hangingPunct="1">
              <a:lnSpc>
                <a:spcPct val="90000"/>
              </a:lnSpc>
            </a:pPr>
            <a:r>
              <a:rPr lang="en-US" sz="2400" dirty="0"/>
              <a:t>Your Filename should be: </a:t>
            </a:r>
            <a:r>
              <a:rPr lang="en-US" sz="2400" dirty="0" err="1">
                <a:solidFill>
                  <a:srgbClr val="0070C0"/>
                </a:solidFill>
              </a:rPr>
              <a:t>Lastname_Firstname</a:t>
            </a:r>
            <a:endParaRPr lang="en-US" sz="2400" dirty="0">
              <a:solidFill>
                <a:srgbClr val="0070C0"/>
              </a:solidFill>
            </a:endParaRPr>
          </a:p>
          <a:p>
            <a:pPr marL="0" indent="0" eaLnBrk="1" hangingPunct="1">
              <a:lnSpc>
                <a:spcPct val="90000"/>
              </a:lnSpc>
              <a:buNone/>
            </a:pPr>
            <a:endParaRPr lang="en-US" sz="2400" dirty="0"/>
          </a:p>
          <a:p>
            <a:pPr eaLnBrk="1" hangingPunct="1">
              <a:lnSpc>
                <a:spcPct val="90000"/>
              </a:lnSpc>
            </a:pPr>
            <a:r>
              <a:rPr lang="en-US" sz="2400" dirty="0"/>
              <a:t>Individual presenters should submit their own PowerPoint presentation. Team presentations only have to submit one PowerPoint or Poster (only one person from the team needs to submit the document for the whole team). </a:t>
            </a:r>
          </a:p>
        </p:txBody>
      </p:sp>
      <p:sp>
        <p:nvSpPr>
          <p:cNvPr id="4" name="TextBox 3"/>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5"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63538"/>
            <a:ext cx="7772400" cy="1470025"/>
          </a:xfrm>
        </p:spPr>
        <p:txBody>
          <a:bodyPr/>
          <a:lstStyle/>
          <a:p>
            <a:pPr eaLnBrk="1" hangingPunct="1"/>
            <a:r>
              <a:rPr lang="en-US" b="1" dirty="0"/>
              <a:t>What to Expect During the Symposium</a:t>
            </a:r>
          </a:p>
        </p:txBody>
      </p:sp>
      <p:sp>
        <p:nvSpPr>
          <p:cNvPr id="2051" name="Rectangle 3"/>
          <p:cNvSpPr>
            <a:spLocks noGrp="1" noChangeArrowheads="1"/>
          </p:cNvSpPr>
          <p:nvPr>
            <p:ph type="subTitle" idx="1"/>
          </p:nvPr>
        </p:nvSpPr>
        <p:spPr>
          <a:xfrm>
            <a:off x="1371600" y="2691039"/>
            <a:ext cx="6400800" cy="2054225"/>
          </a:xfrm>
        </p:spPr>
        <p:txBody>
          <a:bodyPr/>
          <a:lstStyle/>
          <a:p>
            <a:pPr eaLnBrk="1" hangingPunct="1"/>
            <a:r>
              <a:rPr lang="en-US" dirty="0"/>
              <a:t>Starting with the Symposium Presentations…</a:t>
            </a:r>
          </a:p>
        </p:txBody>
      </p:sp>
      <p:pic>
        <p:nvPicPr>
          <p:cNvPr id="2052"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6" y="5602741"/>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217126" y="5523367"/>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7475" y="5602741"/>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10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026" y="723900"/>
            <a:ext cx="1829803"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7" name="Title 4"/>
          <p:cNvSpPr>
            <a:spLocks noGrp="1"/>
          </p:cNvSpPr>
          <p:nvPr>
            <p:ph type="title"/>
          </p:nvPr>
        </p:nvSpPr>
        <p:spPr>
          <a:xfrm>
            <a:off x="457200" y="152400"/>
            <a:ext cx="8229600" cy="762000"/>
          </a:xfrm>
        </p:spPr>
        <p:txBody>
          <a:bodyPr/>
          <a:lstStyle/>
          <a:p>
            <a:r>
              <a:rPr lang="en-US" sz="4000" b="1" dirty="0"/>
              <a:t>During your Symposium Presentation</a:t>
            </a:r>
          </a:p>
        </p:txBody>
      </p:sp>
      <p:sp>
        <p:nvSpPr>
          <p:cNvPr id="11268" name="Content Placeholder 5"/>
          <p:cNvSpPr>
            <a:spLocks noGrp="1"/>
          </p:cNvSpPr>
          <p:nvPr>
            <p:ph idx="1"/>
          </p:nvPr>
        </p:nvSpPr>
        <p:spPr>
          <a:xfrm>
            <a:off x="174171" y="1219200"/>
            <a:ext cx="8458200" cy="5486400"/>
          </a:xfrm>
        </p:spPr>
        <p:txBody>
          <a:bodyPr/>
          <a:lstStyle/>
          <a:p>
            <a:r>
              <a:rPr lang="en-US" sz="2200" b="1" dirty="0"/>
              <a:t>The Session Moderators</a:t>
            </a:r>
          </a:p>
          <a:p>
            <a:pPr lvl="1"/>
            <a:r>
              <a:rPr lang="en-US" sz="2200" dirty="0"/>
              <a:t>Open presentations for each session</a:t>
            </a:r>
          </a:p>
          <a:p>
            <a:pPr lvl="1"/>
            <a:r>
              <a:rPr lang="en-US" sz="2200" dirty="0"/>
              <a:t>Introduce speakers</a:t>
            </a:r>
          </a:p>
          <a:p>
            <a:pPr lvl="1"/>
            <a:r>
              <a:rPr lang="en-US" sz="2200" dirty="0"/>
              <a:t>Keep time</a:t>
            </a:r>
          </a:p>
          <a:p>
            <a:pPr lvl="1"/>
            <a:r>
              <a:rPr lang="en-US" sz="2200" dirty="0"/>
              <a:t>Field questions for you during Q&amp;A</a:t>
            </a:r>
          </a:p>
          <a:p>
            <a:pPr marL="457200" lvl="1" indent="0">
              <a:buNone/>
            </a:pPr>
            <a:endParaRPr lang="en-US" sz="2200" dirty="0"/>
          </a:p>
          <a:p>
            <a:r>
              <a:rPr lang="en-US" sz="2200" b="1" dirty="0"/>
              <a:t>The Presenter (You)</a:t>
            </a:r>
          </a:p>
          <a:p>
            <a:pPr lvl="1"/>
            <a:r>
              <a:rPr lang="en-US" sz="2200" dirty="0"/>
              <a:t>Attend the short plenary talk first thing Saturday morning to receive instructions for the day</a:t>
            </a:r>
          </a:p>
          <a:p>
            <a:pPr lvl="1"/>
            <a:r>
              <a:rPr lang="en-US" sz="2200" dirty="0"/>
              <a:t>Go to your session early &amp; introduce yourself</a:t>
            </a:r>
          </a:p>
          <a:p>
            <a:pPr lvl="1"/>
            <a:r>
              <a:rPr lang="en-US" sz="2200" dirty="0"/>
              <a:t>Sit near the front of the room when it’s close to your presentation time</a:t>
            </a:r>
          </a:p>
          <a:p>
            <a:pPr lvl="1"/>
            <a:r>
              <a:rPr lang="en-US" sz="2200" dirty="0"/>
              <a:t>Participate in the entire session and support other students throughout the Symposium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0"/>
            <a:ext cx="8229600" cy="1143000"/>
          </a:xfrm>
        </p:spPr>
        <p:txBody>
          <a:bodyPr/>
          <a:lstStyle/>
          <a:p>
            <a:pPr eaLnBrk="1" hangingPunct="1"/>
            <a:r>
              <a:rPr lang="en-US" sz="4000" b="1" dirty="0"/>
              <a:t>Presentation Tips</a:t>
            </a:r>
          </a:p>
        </p:txBody>
      </p:sp>
      <p:sp>
        <p:nvSpPr>
          <p:cNvPr id="12291" name="Rectangle 3"/>
          <p:cNvSpPr>
            <a:spLocks noGrp="1" noChangeArrowheads="1"/>
          </p:cNvSpPr>
          <p:nvPr>
            <p:ph type="body" idx="1"/>
          </p:nvPr>
        </p:nvSpPr>
        <p:spPr>
          <a:xfrm>
            <a:off x="457200" y="990600"/>
            <a:ext cx="8458200" cy="4648200"/>
          </a:xfrm>
        </p:spPr>
        <p:txBody>
          <a:bodyPr/>
          <a:lstStyle/>
          <a:p>
            <a:pPr eaLnBrk="1" hangingPunct="1"/>
            <a:r>
              <a:rPr lang="en-US" sz="2400" dirty="0"/>
              <a:t>All presentations must be in PowerPoint format.</a:t>
            </a:r>
          </a:p>
          <a:p>
            <a:pPr eaLnBrk="1" hangingPunct="1"/>
            <a:r>
              <a:rPr lang="en-US" sz="2400" dirty="0"/>
              <a:t>File size matters– compress your images in PowerPoint.</a:t>
            </a:r>
          </a:p>
          <a:p>
            <a:pPr eaLnBrk="1" hangingPunct="1"/>
            <a:r>
              <a:rPr lang="en-US" sz="2400" dirty="0"/>
              <a:t>Note that there will be no audio in the presentation rooms for videos, special slide features, etc.</a:t>
            </a:r>
          </a:p>
          <a:p>
            <a:pPr eaLnBrk="1" hangingPunct="1"/>
            <a:r>
              <a:rPr lang="en-US" sz="2400" dirty="0"/>
              <a:t>Do not submit your presentation late and be sure it is complete. You cannot change your presentation after it is submitted.  </a:t>
            </a:r>
          </a:p>
          <a:p>
            <a:pPr eaLnBrk="1" hangingPunct="1"/>
            <a:r>
              <a:rPr lang="en-US" sz="2400" dirty="0"/>
              <a:t>Individual presenters receive a 10-minute presentation slot broken down as ~7 minutes to present,1-2 minutes for Q&amp;A, and 1-minute to switch to the next presenter.</a:t>
            </a:r>
          </a:p>
          <a:p>
            <a:pPr eaLnBrk="1" hangingPunct="1"/>
            <a:endParaRPr lang="en-US" sz="2400" dirty="0"/>
          </a:p>
        </p:txBody>
      </p:sp>
      <p:sp>
        <p:nvSpPr>
          <p:cNvPr id="7" name="TextBox 6"/>
          <p:cNvSpPr txBox="1"/>
          <p:nvPr/>
        </p:nvSpPr>
        <p:spPr>
          <a:xfrm>
            <a:off x="0" y="5562600"/>
            <a:ext cx="9144000" cy="1239430"/>
          </a:xfrm>
          <a:prstGeom prst="rect">
            <a:avLst/>
          </a:prstGeom>
          <a:solidFill>
            <a:schemeClr val="bg1"/>
          </a:solidFill>
        </p:spPr>
        <p:txBody>
          <a:bodyPr wrap="square" rtlCol="0">
            <a:spAutoFit/>
          </a:bodyPr>
          <a:lstStyle/>
          <a:p>
            <a:endParaRPr lang="en-US"/>
          </a:p>
        </p:txBody>
      </p:sp>
      <p:pic>
        <p:nvPicPr>
          <p:cNvPr id="16" name="Picture 4" descr="ua_logo_l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2" y="5507924"/>
            <a:ext cx="14478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AZSGC_sunset"/>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2210" t="2715" r="13370" b="1530"/>
          <a:stretch>
            <a:fillRect/>
          </a:stretch>
        </p:blipFill>
        <p:spPr bwMode="auto">
          <a:xfrm>
            <a:off x="8159085" y="5507924"/>
            <a:ext cx="765175" cy="13128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 name="Picture 6" descr="nasa-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1422" y="5584124"/>
            <a:ext cx="12890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5E158B290FB04C85E3A58298661110" ma:contentTypeVersion="13" ma:contentTypeDescription="Create a new document." ma:contentTypeScope="" ma:versionID="41b7ff091aec529c3daf81507e8b0ec8">
  <xsd:schema xmlns:xsd="http://www.w3.org/2001/XMLSchema" xmlns:xs="http://www.w3.org/2001/XMLSchema" xmlns:p="http://schemas.microsoft.com/office/2006/metadata/properties" xmlns:ns2="18db2308-d939-430a-b691-238a8dea59b6" xmlns:ns3="5b8b13da-f81b-454a-95eb-607e33c0c50f" targetNamespace="http://schemas.microsoft.com/office/2006/metadata/properties" ma:root="true" ma:fieldsID="a3353ca290599b369a1ae03541399586" ns2:_="" ns3:_="">
    <xsd:import namespace="18db2308-d939-430a-b691-238a8dea59b6"/>
    <xsd:import namespace="5b8b13da-f81b-454a-95eb-607e33c0c50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db2308-d939-430a-b691-238a8dea59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1dced58-e0b4-42b2-b81d-05092f917ff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8b13da-f81b-454a-95eb-607e33c0c50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3870a5b-0f6f-4a43-975e-bd6ec4c6147b}" ma:internalName="TaxCatchAll" ma:showField="CatchAllData" ma:web="5b8b13da-f81b-454a-95eb-607e33c0c5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8db2308-d939-430a-b691-238a8dea59b6">
      <Terms xmlns="http://schemas.microsoft.com/office/infopath/2007/PartnerControls"/>
    </lcf76f155ced4ddcb4097134ff3c332f>
    <TaxCatchAll xmlns="5b8b13da-f81b-454a-95eb-607e33c0c50f" xsi:nil="true"/>
  </documentManagement>
</p:properties>
</file>

<file path=customXml/itemProps1.xml><?xml version="1.0" encoding="utf-8"?>
<ds:datastoreItem xmlns:ds="http://schemas.openxmlformats.org/officeDocument/2006/customXml" ds:itemID="{D6A36171-04ED-4EC1-92FF-37458E68F99E}"/>
</file>

<file path=customXml/itemProps2.xml><?xml version="1.0" encoding="utf-8"?>
<ds:datastoreItem xmlns:ds="http://schemas.openxmlformats.org/officeDocument/2006/customXml" ds:itemID="{E6408966-3A48-4406-A5A0-D902B06B683B}"/>
</file>

<file path=customXml/itemProps3.xml><?xml version="1.0" encoding="utf-8"?>
<ds:datastoreItem xmlns:ds="http://schemas.openxmlformats.org/officeDocument/2006/customXml" ds:itemID="{4C27869A-A1FB-4702-BBE3-AD57041F7992}"/>
</file>

<file path=docProps/app.xml><?xml version="1.0" encoding="utf-8"?>
<Properties xmlns="http://schemas.openxmlformats.org/officeDocument/2006/extended-properties" xmlns:vt="http://schemas.openxmlformats.org/officeDocument/2006/docPropsVTypes">
  <TotalTime>6413</TotalTime>
  <Words>2007</Words>
  <Application>Microsoft Office PowerPoint</Application>
  <PresentationFormat>On-screen Show (4:3)</PresentationFormat>
  <Paragraphs>187</Paragraphs>
  <Slides>32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Courier New</vt:lpstr>
      <vt:lpstr>Symbol</vt:lpstr>
      <vt:lpstr>Times New Roman</vt:lpstr>
      <vt:lpstr>Wingdings</vt:lpstr>
      <vt:lpstr>Default Design</vt:lpstr>
      <vt:lpstr>Preparing for a Successful Symposium Experience</vt:lpstr>
      <vt:lpstr>Symposium 2025</vt:lpstr>
      <vt:lpstr>Find Updates on the Space Grant Website</vt:lpstr>
      <vt:lpstr>Symposium Due Dates Use the website to submit your files</vt:lpstr>
      <vt:lpstr>Submitting an Abstract</vt:lpstr>
      <vt:lpstr>Submitting a PowerPoint</vt:lpstr>
      <vt:lpstr>What to Expect During the Symposium</vt:lpstr>
      <vt:lpstr>During your Symposium Presentation</vt:lpstr>
      <vt:lpstr>Presentation Tips</vt:lpstr>
      <vt:lpstr>Presentation: Core Content</vt:lpstr>
      <vt:lpstr>Opening Slide</vt:lpstr>
      <vt:lpstr>Logos &amp; Attribution</vt:lpstr>
      <vt:lpstr>Effectively Communicating</vt:lpstr>
      <vt:lpstr>Be Careful Of…</vt:lpstr>
      <vt:lpstr>Which Font &amp; What Size?</vt:lpstr>
      <vt:lpstr>Images</vt:lpstr>
      <vt:lpstr>Closing Slide(s) </vt:lpstr>
      <vt:lpstr>Last Slide</vt:lpstr>
      <vt:lpstr>How Do I Field Questions?</vt:lpstr>
      <vt:lpstr>Strong Beginning, Strong Finish</vt:lpstr>
      <vt:lpstr>Transition Tips </vt:lpstr>
      <vt:lpstr>Delivery</vt:lpstr>
      <vt:lpstr>What to Expect During the Symposium</vt:lpstr>
      <vt:lpstr>How are the abstracts used?</vt:lpstr>
      <vt:lpstr>Tips for Writing Abstracts</vt:lpstr>
      <vt:lpstr>Abstract Tips</vt:lpstr>
      <vt:lpstr>Ensuring Quality &amp;  Professionalism</vt:lpstr>
      <vt:lpstr>Miscellaneous  Symposium Items</vt:lpstr>
      <vt:lpstr>View our Resources</vt:lpstr>
      <vt:lpstr>Symposium Room Setup</vt:lpstr>
      <vt:lpstr>Being Supportive &amp;  Respectful of Others</vt:lpstr>
      <vt:lpstr>Have Fun!</vt:lpstr>
    </vt:vector>
  </TitlesOfParts>
  <Company>University of Arizona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Abstracts and Presentations</dc:title>
  <dc:creator>Barron J. Orr</dc:creator>
  <cp:lastModifiedBy>Coe, Michelle A - (macoe)</cp:lastModifiedBy>
  <cp:revision>185</cp:revision>
  <cp:lastPrinted>2017-03-01T01:45:00Z</cp:lastPrinted>
  <dcterms:created xsi:type="dcterms:W3CDTF">2009-03-04T23:29:57Z</dcterms:created>
  <dcterms:modified xsi:type="dcterms:W3CDTF">2025-01-10T18:58:51Z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0x010100815E158B290FB04C85E3A58298661110</vt:lpwstr>
  </property>
</Properties>
</file>