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5" r:id="rId3"/>
    <p:sldId id="319" r:id="rId4"/>
    <p:sldId id="309" r:id="rId5"/>
    <p:sldId id="307" r:id="rId6"/>
    <p:sldId id="320" r:id="rId7"/>
    <p:sldId id="304" r:id="rId8"/>
    <p:sldId id="259" r:id="rId9"/>
    <p:sldId id="261" r:id="rId10"/>
    <p:sldId id="264" r:id="rId11"/>
    <p:sldId id="317" r:id="rId12"/>
    <p:sldId id="299" r:id="rId13"/>
    <p:sldId id="318" r:id="rId14"/>
    <p:sldId id="297" r:id="rId15"/>
    <p:sldId id="269" r:id="rId16"/>
    <p:sldId id="266" r:id="rId17"/>
    <p:sldId id="302" r:id="rId18"/>
    <p:sldId id="280" r:id="rId19"/>
    <p:sldId id="281" r:id="rId20"/>
    <p:sldId id="282" r:id="rId21"/>
    <p:sldId id="315" r:id="rId22"/>
    <p:sldId id="316" r:id="rId23"/>
    <p:sldId id="293" r:id="rId24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9C9"/>
    <a:srgbClr val="77777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2041" autoAdjust="0"/>
  </p:normalViewPr>
  <p:slideViewPr>
    <p:cSldViewPr>
      <p:cViewPr varScale="1">
        <p:scale>
          <a:sx n="117" d="100"/>
          <a:sy n="117" d="100"/>
        </p:scale>
        <p:origin x="2024" y="1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CE60FB0-1FD4-4E58-ACC2-AD423ABBC481}" type="datetimeFigureOut">
              <a:rPr lang="en-US" smtClean="0"/>
              <a:t>2/28/20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F65889F-7F01-4917-8F05-B8BB871E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38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E316153D-99FA-4979-9BE1-6F8DCE518114}" type="datetimeFigureOut">
              <a:rPr lang="en-US"/>
              <a:pPr>
                <a:defRPr/>
              </a:pPr>
              <a:t>2/28/20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089E055-FEAA-4BD4-BA8A-D66490A02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46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maps/place/Sheraton+Tucson+Hotel+&amp;+Suites/@32.2517082,-110.8848544,942m/data=!3m2!1e3!4b1!4m5!3m4!1s0x86d66e39a09e7c17:0xf30db45d146421a!8m2!3d32.2517082!4d-110.8826657?hl=en-US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maps/place/Sheraton+Tucson+Hotel+&amp;+Suites/@32.2517082,-110.8848544,942m/data=!3m2!1e3!4b1!4m5!3m4!1s0x86d66e39a09e7c17:0xf30db45d146421a!8m2!3d32.2517082!4d-110.8826657?hl=en-US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2018 Statewide Symposium Announcements</a:t>
            </a:r>
          </a:p>
          <a:p>
            <a:r>
              <a:rPr lang="en-US" b="1" dirty="0"/>
              <a:t>Date &amp; Time Announced!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Symposium Banquet will be held at the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Sheraton Tucson Hotel &amp; Suites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dirty="0"/>
              <a:t>in Tucson, AZ. The Banquet typically begins at 6:00pm with a meet and greet. Dinner typically served at 7:00pm. This year's speaker is TBD. This year's Statewide Symposium will also be held at the 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Sheraton Tucson Hotel &amp; Suites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dirty="0"/>
              <a:t>in Tucson, AZ typically from 8:30am to approximately 4:00pm.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Information</a:t>
            </a:r>
          </a:p>
          <a:p>
            <a:r>
              <a:rPr lang="en-US" dirty="0"/>
              <a:t>For more information, please visit The University of Arizona’s Space Grant Symposium information page.</a:t>
            </a:r>
          </a:p>
          <a:p>
            <a:endParaRPr lang="en-US" b="1" dirty="0"/>
          </a:p>
          <a:p>
            <a:r>
              <a:rPr lang="en-US" b="1" dirty="0"/>
              <a:t>Symposium Banquet (Friday, April 13)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Friday night Space Grant Banquet will be held at the 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Sheraton Tucson Hotel &amp; Suites</a:t>
            </a:r>
            <a:r>
              <a:rPr lang="en-US" dirty="0"/>
              <a:t> at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5151 E Grant Rd, Tucson, AZ 85712</a:t>
            </a:r>
            <a:r>
              <a:rPr lang="en-US" dirty="0"/>
              <a:t>. The banquet will begin at 6:00pm. Nice business dress is in order.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b="1" dirty="0"/>
              <a:t>Symposium (Saturday, April 13)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Saturday Space Grant Symposium will be held at the 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Sheraton Tucson Hotel &amp; Suites</a:t>
            </a:r>
            <a:r>
              <a:rPr lang="en-US" dirty="0"/>
              <a:t> at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5151 E Grant Rd, Tucson, AZ 85712</a:t>
            </a:r>
            <a:r>
              <a:rPr lang="en-US" dirty="0"/>
              <a:t>. The symposium will begin at 8:30am.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89E055-FEAA-4BD4-BA8A-D66490A0233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59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2018 Statewide Symposium Announcements</a:t>
            </a:r>
          </a:p>
          <a:p>
            <a:r>
              <a:rPr lang="en-US" b="1" dirty="0"/>
              <a:t>Date &amp; Time Announced!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Symposium Banquet will be held at the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Sheraton Tucson Hotel &amp; Suites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dirty="0"/>
              <a:t>in Tucson, AZ. The Banquet typically begins at 6:00pm with a meet and greet. Dinner typically served at 7:00pm. This year's speaker is TBD. This year's Statewide Symposium will also be held at the 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Sheraton Tucson Hotel &amp; Suites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dirty="0"/>
              <a:t>in Tucson, AZ typically from 8:30am to approximately 4:00pm.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Information</a:t>
            </a:r>
          </a:p>
          <a:p>
            <a:r>
              <a:rPr lang="en-US" dirty="0"/>
              <a:t>For more information, please visit The University of Arizona’s Space Grant Symposium information page.</a:t>
            </a:r>
          </a:p>
          <a:p>
            <a:endParaRPr lang="en-US" b="1" dirty="0"/>
          </a:p>
          <a:p>
            <a:r>
              <a:rPr lang="en-US" b="1" dirty="0"/>
              <a:t>Symposium Banquet (Friday, April 13)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Friday night Space Grant Banquet will be held at the 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Sheraton Tucson Hotel &amp; Suites</a:t>
            </a:r>
            <a:r>
              <a:rPr lang="en-US" dirty="0"/>
              <a:t> at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5151 E Grant Rd, Tucson, AZ 85712</a:t>
            </a:r>
            <a:r>
              <a:rPr lang="en-US" dirty="0"/>
              <a:t>. The banquet will begin at 6:00pm. Nice business dress is in order.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b="1" dirty="0"/>
              <a:t>Symposium (Saturday, April 13)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Saturday Space Grant Symposium will be held at the 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Sheraton Tucson Hotel &amp; Suites</a:t>
            </a:r>
            <a:r>
              <a:rPr lang="en-US" dirty="0"/>
              <a:t> at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5151 E Grant Rd, Tucson, AZ 85712</a:t>
            </a:r>
            <a:r>
              <a:rPr lang="en-US" dirty="0"/>
              <a:t>. The symposium will begin at 8:30am.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89E055-FEAA-4BD4-BA8A-D66490A0233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86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89E055-FEAA-4BD4-BA8A-D66490A0233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10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E3EF19-C1AA-47C2-990A-DF495560FF1E}" type="slidenum">
              <a:rPr lang="en-US" smtClean="0"/>
              <a:pPr eaLnBrk="1" hangingPunct="1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41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FF2BA-3355-46A5-9BF1-20F75A47B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9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DAC5F-F1B2-4925-BFBF-835B5DF6D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9BB85-57F6-4E14-A23D-1A94EAA7F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7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253AC-65A5-4A22-A818-B0C5084ED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8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5C244-655F-4FDF-B231-A98E81720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0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F9838-3E24-426B-A23C-F8DCED948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40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3235E-5874-48EE-93B0-8D2F3E5EF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92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DC450-19D3-4337-875C-A2CCE6161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1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44686-98E3-4874-B2E7-E4DA29C45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5B6B2-2284-467E-B554-06832EAA8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9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51FDE-A56A-4F25-80B6-3DA23F78C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3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9CEB5A-51B3-4AB5-A56B-9FE5D718D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a_logo_l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49975"/>
            <a:ext cx="74295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AZSGC_sunset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2715" r="13370" b="1530"/>
          <a:stretch>
            <a:fillRect/>
          </a:stretch>
        </p:blipFill>
        <p:spPr bwMode="auto">
          <a:xfrm>
            <a:off x="8461375" y="5867400"/>
            <a:ext cx="530225" cy="911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nasa-log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149975"/>
            <a:ext cx="6635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pacegrant.arizona.edu/about/logo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63538"/>
            <a:ext cx="7772400" cy="1470025"/>
          </a:xfrm>
        </p:spPr>
        <p:txBody>
          <a:bodyPr/>
          <a:lstStyle/>
          <a:p>
            <a:pPr eaLnBrk="1" hangingPunct="1"/>
            <a:r>
              <a:rPr lang="en-US" b="1" dirty="0"/>
              <a:t>Tips for Creating Your Abstracts &amp; Presentations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84400"/>
            <a:ext cx="6400800" cy="2054225"/>
          </a:xfrm>
        </p:spPr>
        <p:txBody>
          <a:bodyPr/>
          <a:lstStyle/>
          <a:p>
            <a:pPr eaLnBrk="1" hangingPunct="1"/>
            <a:r>
              <a:rPr lang="en-US" dirty="0"/>
              <a:t>On the road to the 29</a:t>
            </a:r>
            <a:r>
              <a:rPr lang="en-US" baseline="30000" dirty="0"/>
              <a:t>th</a:t>
            </a:r>
            <a:r>
              <a:rPr lang="en-US" dirty="0"/>
              <a:t> Annual Arizona Space Grant Consortium Symposium</a:t>
            </a:r>
          </a:p>
        </p:txBody>
      </p:sp>
      <p:pic>
        <p:nvPicPr>
          <p:cNvPr id="2052" name="Picture 4" descr="ua_logo_l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257800"/>
            <a:ext cx="14478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AZSGC_sunse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2715" r="13370" b="1530"/>
          <a:stretch>
            <a:fillRect/>
          </a:stretch>
        </p:blipFill>
        <p:spPr bwMode="auto">
          <a:xfrm>
            <a:off x="8043863" y="5257800"/>
            <a:ext cx="765175" cy="1312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nasa-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334000"/>
            <a:ext cx="128905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676400" y="4238625"/>
            <a:ext cx="6248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dirty="0"/>
              <a:t>Chandra Holifield Collins, UA/NASA Space Grant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dirty="0"/>
              <a:t>March 2-3,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/>
              <a:t>Opening Slide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Most presentations use the title slide to begin: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Title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Your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Your mentor's name / affiliation, and people who worked with you directly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Name/place of the symposium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Date</a:t>
            </a:r>
          </a:p>
        </p:txBody>
      </p:sp>
      <p:pic>
        <p:nvPicPr>
          <p:cNvPr id="4" name="Picture 4" descr="ua_logo_lg">
            <a:extLst>
              <a:ext uri="{FF2B5EF4-FFF2-40B4-BE49-F238E27FC236}">
                <a16:creationId xmlns:a16="http://schemas.microsoft.com/office/drawing/2014/main" id="{6A99EC7A-38A8-C748-8B48-370B933EF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13626"/>
            <a:ext cx="14478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nasa-logo">
            <a:extLst>
              <a:ext uri="{FF2B5EF4-FFF2-40B4-BE49-F238E27FC236}">
                <a16:creationId xmlns:a16="http://schemas.microsoft.com/office/drawing/2014/main" id="{7084C4E3-3AA1-3645-9A40-994D5B7A5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422" y="5602287"/>
            <a:ext cx="128905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ZSGC_sunset">
            <a:extLst>
              <a:ext uri="{FF2B5EF4-FFF2-40B4-BE49-F238E27FC236}">
                <a16:creationId xmlns:a16="http://schemas.microsoft.com/office/drawing/2014/main" id="{55AFDFC8-A27D-EB4C-817F-5F416A27A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2715" r="13370" b="1530"/>
          <a:stretch>
            <a:fillRect/>
          </a:stretch>
        </p:blipFill>
        <p:spPr bwMode="auto">
          <a:xfrm>
            <a:off x="8229600" y="5486400"/>
            <a:ext cx="765175" cy="1312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Logos &amp; Attribution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Somewhere on the edges of the title slide put logos of organizations </a:t>
            </a:r>
            <a:r>
              <a:rPr lang="en-US" sz="2800" i="1" dirty="0"/>
              <a:t>key</a:t>
            </a:r>
            <a:r>
              <a:rPr lang="en-US" sz="2800" dirty="0"/>
              <a:t> to the research (the department, NASA, etc.). </a:t>
            </a:r>
          </a:p>
          <a:p>
            <a:r>
              <a:rPr lang="en-US" sz="2800" dirty="0"/>
              <a:t>If Space Grant is the primary sponsor / funding you to perform this research, place the Space Grant logo in the bottom corner of </a:t>
            </a:r>
            <a:r>
              <a:rPr lang="en-US" sz="2800" i="1" dirty="0"/>
              <a:t>all</a:t>
            </a:r>
            <a:r>
              <a:rPr lang="en-US" sz="2800" dirty="0"/>
              <a:t> subsequent slides.</a:t>
            </a:r>
          </a:p>
          <a:p>
            <a:endParaRPr lang="en-US" sz="2800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en-US" sz="2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https://spacegrant.arizona.edu/about/logos</a:t>
            </a:r>
            <a:r>
              <a:rPr lang="en-US" sz="2800" dirty="0"/>
              <a:t>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4416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b="1" dirty="0"/>
              <a:t>Effectively Communicating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Though scientifically aware, some of your audience </a:t>
            </a:r>
            <a:r>
              <a:rPr lang="en-US" sz="2800" i="1" dirty="0"/>
              <a:t>may not </a:t>
            </a:r>
            <a:r>
              <a:rPr lang="en-US" sz="2800" dirty="0"/>
              <a:t>necessarily be versed in the technical terms of your specific topic or discipline.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rgbClr val="0070C0"/>
                </a:solidFill>
              </a:rPr>
              <a:t>Define technical terms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rgbClr val="0070C0"/>
                </a:solidFill>
              </a:rPr>
              <a:t>Spell out acronyms</a:t>
            </a:r>
          </a:p>
          <a:p>
            <a:pPr marL="0" indent="0">
              <a:buFontTx/>
              <a:buNone/>
              <a:defRPr/>
            </a:pPr>
            <a:endParaRPr lang="en-US" sz="2800" dirty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686175"/>
            <a:ext cx="304800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9" name="TextBox 3"/>
          <p:cNvSpPr txBox="1">
            <a:spLocks noChangeArrowheads="1"/>
          </p:cNvSpPr>
          <p:nvPr/>
        </p:nvSpPr>
        <p:spPr bwMode="auto">
          <a:xfrm>
            <a:off x="5943600" y="64293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Source: Blogging Innovation</a:t>
            </a:r>
          </a:p>
        </p:txBody>
      </p:sp>
      <p:pic>
        <p:nvPicPr>
          <p:cNvPr id="1639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59250"/>
            <a:ext cx="3124200" cy="230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1" name="Content Placeholder 2"/>
          <p:cNvSpPr txBox="1">
            <a:spLocks/>
          </p:cNvSpPr>
          <p:nvPr/>
        </p:nvSpPr>
        <p:spPr bwMode="auto">
          <a:xfrm>
            <a:off x="5359400" y="3086100"/>
            <a:ext cx="32019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 b="1" dirty="0">
                <a:solidFill>
                  <a:srgbClr val="0070C0"/>
                </a:solidFill>
              </a:rPr>
              <a:t>Avoid jargon</a:t>
            </a:r>
          </a:p>
          <a:p>
            <a:pPr>
              <a:spcBef>
                <a:spcPct val="20000"/>
              </a:spcBef>
            </a:pP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4191000"/>
            <a:ext cx="2209800" cy="4572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24400" y="3733800"/>
            <a:ext cx="3200400" cy="4572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Careful Of…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Background Colors</a:t>
            </a:r>
          </a:p>
          <a:p>
            <a:pPr lvl="1"/>
            <a:r>
              <a:rPr lang="en-US" dirty="0"/>
              <a:t>Choose simple backgrounds (white with black text or dark blue with white text).</a:t>
            </a:r>
          </a:p>
          <a:p>
            <a:r>
              <a:rPr lang="en-US" dirty="0"/>
              <a:t>Text colors: </a:t>
            </a:r>
            <a:r>
              <a:rPr lang="en-US" dirty="0">
                <a:solidFill>
                  <a:srgbClr val="FF0000"/>
                </a:solidFill>
              </a:rPr>
              <a:t>Do </a:t>
            </a:r>
            <a:r>
              <a:rPr lang="en-US" dirty="0"/>
              <a:t>not</a:t>
            </a:r>
            <a:r>
              <a:rPr lang="en-US" dirty="0">
                <a:solidFill>
                  <a:srgbClr val="FF0000"/>
                </a:solidFill>
              </a:rPr>
              <a:t> use red</a:t>
            </a:r>
            <a:r>
              <a:rPr lang="en-US" dirty="0"/>
              <a:t>.</a:t>
            </a:r>
            <a:r>
              <a:rPr lang="en-US" dirty="0">
                <a:solidFill>
                  <a:srgbClr val="777777"/>
                </a:solidFill>
              </a:rPr>
              <a:t> Light text on light background</a:t>
            </a:r>
            <a:r>
              <a:rPr lang="en-US" dirty="0"/>
              <a:t> and dark text on dark background should be avoided.</a:t>
            </a:r>
          </a:p>
          <a:p>
            <a:r>
              <a:rPr lang="en-US" dirty="0"/>
              <a:t>Animations.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562600"/>
            <a:ext cx="9144000" cy="12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7" name="Picture 4" descr="ua_logo_l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22" y="5507924"/>
            <a:ext cx="14478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AZSGC_sunse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2715" r="13370" b="1530"/>
          <a:stretch>
            <a:fillRect/>
          </a:stretch>
        </p:blipFill>
        <p:spPr bwMode="auto">
          <a:xfrm>
            <a:off x="8159085" y="5507924"/>
            <a:ext cx="765175" cy="1312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nasa-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422" y="5584124"/>
            <a:ext cx="128905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327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/>
              <a:t>Which Font &amp; What Size?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rgbClr val="0070C0"/>
                </a:solidFill>
              </a:rPr>
              <a:t>Sans Serif Fonts </a:t>
            </a:r>
          </a:p>
          <a:p>
            <a:pPr eaLnBrk="1" hangingPunct="1"/>
            <a:r>
              <a:rPr lang="en-US" sz="2800" dirty="0"/>
              <a:t>These include, among many others, Arial and Tahoma.</a:t>
            </a:r>
          </a:p>
          <a:p>
            <a:pPr eaLnBrk="1" hangingPunct="1"/>
            <a:r>
              <a:rPr lang="en-US" sz="2800" dirty="0"/>
              <a:t>Generally, slide titles should be larger (e.g. 40pt), while bullets can be smaller 32 or 28pt.</a:t>
            </a:r>
            <a:r>
              <a:rPr lang="en-US" sz="2400" dirty="0"/>
              <a:t> </a:t>
            </a:r>
          </a:p>
          <a:p>
            <a:pPr eaLnBrk="1" hangingPunct="1"/>
            <a:endParaRPr lang="en-US" sz="2800" dirty="0"/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685119"/>
            <a:ext cx="2175701" cy="22965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685119"/>
            <a:ext cx="3146393" cy="2132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eaLnBrk="1" hangingPunct="1"/>
            <a:r>
              <a:rPr lang="en-US" sz="4000" b="1" dirty="0"/>
              <a:t>Images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229600" cy="5105400"/>
          </a:xfrm>
        </p:spPr>
        <p:txBody>
          <a:bodyPr/>
          <a:lstStyle/>
          <a:p>
            <a:pPr eaLnBrk="1" hangingPunct="1"/>
            <a:r>
              <a:rPr lang="en-US" sz="2800" dirty="0"/>
              <a:t>Images are excellent, particularly if they aid comprehension. </a:t>
            </a:r>
          </a:p>
          <a:p>
            <a:pPr marL="0" indent="0" eaLnBrk="1" hangingPunct="1">
              <a:buNone/>
            </a:pPr>
            <a:endParaRPr lang="en-US" sz="2800" dirty="0"/>
          </a:p>
          <a:p>
            <a:pPr marL="0" indent="0" eaLnBrk="1" hangingPunct="1">
              <a:buNone/>
            </a:pPr>
            <a:endParaRPr lang="en-US" sz="2800" dirty="0"/>
          </a:p>
          <a:p>
            <a:pPr marL="0" indent="0" eaLnBrk="1" hangingPunct="1">
              <a:buNone/>
            </a:pPr>
            <a:endParaRPr lang="en-US" sz="2800" dirty="0"/>
          </a:p>
          <a:p>
            <a:pPr marL="0" indent="0" eaLnBrk="1" hangingPunct="1">
              <a:buNone/>
            </a:pPr>
            <a:endParaRPr lang="en-US" sz="2800" dirty="0"/>
          </a:p>
          <a:p>
            <a:pPr eaLnBrk="1" hangingPunct="1"/>
            <a:r>
              <a:rPr lang="en-US" sz="2800" dirty="0"/>
              <a:t>NOTE: It is very important that you credit the source of the image on your slide (usually in smaller font below the image).</a:t>
            </a:r>
          </a:p>
        </p:txBody>
      </p:sp>
      <p:sp>
        <p:nvSpPr>
          <p:cNvPr id="23556" name="TextBox 1"/>
          <p:cNvSpPr txBox="1">
            <a:spLocks noChangeArrowheads="1"/>
          </p:cNvSpPr>
          <p:nvPr/>
        </p:nvSpPr>
        <p:spPr bwMode="auto">
          <a:xfrm>
            <a:off x="3505200" y="3657600"/>
            <a:ext cx="281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Source: openscience.org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158" y="2057400"/>
            <a:ext cx="4102100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5562600"/>
            <a:ext cx="9144000" cy="12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7" name="Picture 4" descr="ua_logo_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22" y="5507924"/>
            <a:ext cx="14478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AZSGC_sunset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2715" r="13370" b="1530"/>
          <a:stretch>
            <a:fillRect/>
          </a:stretch>
        </p:blipFill>
        <p:spPr bwMode="auto">
          <a:xfrm>
            <a:off x="8159085" y="5507924"/>
            <a:ext cx="765175" cy="1312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nasa-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422" y="5584124"/>
            <a:ext cx="128905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/>
            <a:r>
              <a:rPr lang="en-US" sz="4000" b="1" dirty="0"/>
              <a:t>Closing Slide(s)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87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Conclusions: generally the </a:t>
            </a:r>
            <a:r>
              <a:rPr lang="en-US" sz="2800" i="1" dirty="0"/>
              <a:t>second to last slide </a:t>
            </a:r>
            <a:endParaRPr 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Discuss interpretations and give some insight of future directions.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End with a more detailed Acknowledgements Slide.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Remember your mentor, any graduate students, the funding agency, the Department, the name of the grant, etc. have all helped you get to this point.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A final slide for questions should be a simple “Thank You”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How Do I Field Questions?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Remember, the moderator will </a:t>
            </a:r>
            <a:br>
              <a:rPr lang="en-US" sz="2800" dirty="0"/>
            </a:br>
            <a:r>
              <a:rPr lang="en-US" sz="2800" dirty="0"/>
              <a:t>a) asks the audience for questions and </a:t>
            </a:r>
            <a:br>
              <a:rPr lang="en-US" sz="2800" dirty="0"/>
            </a:br>
            <a:r>
              <a:rPr lang="en-US" sz="2800" dirty="0"/>
              <a:t>b) fields the questions for you</a:t>
            </a:r>
            <a:br>
              <a:rPr lang="en-US" sz="2800" dirty="0"/>
            </a:br>
            <a:r>
              <a:rPr lang="en-US" sz="2800" dirty="0"/>
              <a:t>…and then you answer them.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Do NOT close your PowerPoint because you may need it to help you answer a question!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562600"/>
            <a:ext cx="9144000" cy="12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5" name="Picture 4" descr="ua_logo_l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22" y="5507924"/>
            <a:ext cx="14478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ZSGC_sunse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2715" r="13370" b="1530"/>
          <a:stretch>
            <a:fillRect/>
          </a:stretch>
        </p:blipFill>
        <p:spPr bwMode="auto">
          <a:xfrm>
            <a:off x="8159085" y="5507924"/>
            <a:ext cx="765175" cy="1312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nasa-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422" y="5584124"/>
            <a:ext cx="128905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b="1" dirty="0"/>
              <a:t>Strong Beginning, Strong Finish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Memorization rarely if ever helps a presentation. </a:t>
            </a:r>
          </a:p>
          <a:p>
            <a:pPr eaLnBrk="1" hangingPunct="1"/>
            <a:r>
              <a:rPr lang="en-US" sz="2800" dirty="0"/>
              <a:t>However, having a strong beginning and strong finish can make a world of difference. </a:t>
            </a:r>
          </a:p>
          <a:p>
            <a:pPr eaLnBrk="1" hangingPunct="1"/>
            <a:r>
              <a:rPr lang="en-US" sz="2800" dirty="0"/>
              <a:t>These get you rolling, reduce nerves because you are rolling, and help you gracefully off the stage!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/>
              <a:t>Transition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Memorize ONLY your introduction and conclusion…and identify the transitions you want </a:t>
            </a:r>
            <a:r>
              <a:rPr lang="en-US" sz="2800" i="1" dirty="0"/>
              <a:t>between </a:t>
            </a:r>
            <a:r>
              <a:rPr lang="en-US" sz="2800" dirty="0"/>
              <a:t>slides.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Two complimentary methods work well: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a) plan for the last thing you say on a slide to be the opening for the next slide, and/or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b) place something on the slide (a word in the last bullet or an image) that </a:t>
            </a:r>
            <a:r>
              <a:rPr lang="en-US" sz="3600" b="1" dirty="0"/>
              <a:t>cues</a:t>
            </a:r>
            <a:r>
              <a:rPr lang="en-US" sz="2400" dirty="0"/>
              <a:t> you as to what is coming next.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Good transitions lead to good presentations and are much more effective than rote memorization.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b="1" dirty="0"/>
              <a:t>Symposium Due Dates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1291005"/>
            <a:ext cx="8229600" cy="3818447"/>
          </a:xfrm>
        </p:spPr>
        <p:txBody>
          <a:bodyPr/>
          <a:lstStyle/>
          <a:p>
            <a:r>
              <a:rPr lang="en-US" sz="2200" i="1" dirty="0"/>
              <a:t>March 17</a:t>
            </a:r>
            <a:r>
              <a:rPr lang="en-US" sz="2200" i="1" baseline="30000" dirty="0"/>
              <a:t>th</a:t>
            </a:r>
            <a:r>
              <a:rPr lang="en-US" sz="2200" i="1" dirty="0"/>
              <a:t>, 2020</a:t>
            </a:r>
            <a:endParaRPr lang="en-US" sz="2200" dirty="0"/>
          </a:p>
          <a:p>
            <a:pPr lvl="1"/>
            <a:r>
              <a:rPr lang="en-US" sz="2200" dirty="0"/>
              <a:t>Symposium Abstracts and Student RSVPs</a:t>
            </a:r>
          </a:p>
          <a:p>
            <a:r>
              <a:rPr lang="en-US" sz="2200" i="1" dirty="0"/>
              <a:t>March 27</a:t>
            </a:r>
            <a:r>
              <a:rPr lang="en-US" sz="2200" i="1" baseline="30000" dirty="0"/>
              <a:t>th</a:t>
            </a:r>
            <a:r>
              <a:rPr lang="en-US" sz="2200" i="1" dirty="0"/>
              <a:t>, 2020</a:t>
            </a:r>
            <a:endParaRPr lang="en-US" sz="2200" dirty="0"/>
          </a:p>
          <a:p>
            <a:pPr lvl="1"/>
            <a:r>
              <a:rPr lang="en-US" sz="2200" dirty="0"/>
              <a:t>Mentor RSVPs </a:t>
            </a:r>
            <a:r>
              <a:rPr lang="en-US" sz="1800" i="1" dirty="0"/>
              <a:t>(you do not need to RSVP for your mentor)</a:t>
            </a:r>
          </a:p>
          <a:p>
            <a:r>
              <a:rPr lang="en-US" sz="2200" i="1" dirty="0"/>
              <a:t>April 3</a:t>
            </a:r>
            <a:r>
              <a:rPr lang="en-US" sz="2200" i="1" baseline="30000" dirty="0"/>
              <a:t>rd</a:t>
            </a:r>
            <a:r>
              <a:rPr lang="en-US" sz="2200" i="1" dirty="0"/>
              <a:t>, 2020</a:t>
            </a:r>
            <a:r>
              <a:rPr lang="en-US" sz="2200" dirty="0"/>
              <a:t> </a:t>
            </a:r>
          </a:p>
          <a:p>
            <a:pPr lvl="1"/>
            <a:r>
              <a:rPr lang="en-US" sz="2200" dirty="0"/>
              <a:t>Symposium PowerPoints</a:t>
            </a:r>
          </a:p>
          <a:p>
            <a:r>
              <a:rPr lang="en-US" sz="2200" i="1" dirty="0"/>
              <a:t>April 6</a:t>
            </a:r>
            <a:r>
              <a:rPr lang="en-US" sz="2200" i="1" baseline="30000" dirty="0"/>
              <a:t>th</a:t>
            </a:r>
            <a:r>
              <a:rPr lang="en-US" sz="2200" i="1" dirty="0"/>
              <a:t>, 2020</a:t>
            </a:r>
            <a:endParaRPr lang="en-US" sz="2200" dirty="0"/>
          </a:p>
          <a:p>
            <a:pPr lvl="1"/>
            <a:r>
              <a:rPr lang="en-US" sz="2200" dirty="0"/>
              <a:t>Graduating Students, Degree Completion Form</a:t>
            </a:r>
          </a:p>
          <a:p>
            <a:r>
              <a:rPr lang="en-US" sz="2200" i="1" dirty="0"/>
              <a:t>April 17</a:t>
            </a:r>
            <a:r>
              <a:rPr lang="en-US" sz="2200" i="1" baseline="30000" dirty="0"/>
              <a:t>th</a:t>
            </a:r>
            <a:r>
              <a:rPr lang="en-US" sz="2200" i="1" dirty="0"/>
              <a:t>, 2020</a:t>
            </a:r>
            <a:endParaRPr lang="en-US" sz="2200" dirty="0"/>
          </a:p>
          <a:p>
            <a:pPr lvl="1"/>
            <a:r>
              <a:rPr lang="en-US" sz="2200" dirty="0"/>
              <a:t>Symposium Banquet</a:t>
            </a:r>
          </a:p>
          <a:p>
            <a:r>
              <a:rPr lang="en-US" sz="2200" i="1" dirty="0"/>
              <a:t>April 18</a:t>
            </a:r>
            <a:r>
              <a:rPr lang="en-US" sz="2200" i="1" baseline="30000" dirty="0"/>
              <a:t>th</a:t>
            </a:r>
            <a:r>
              <a:rPr lang="en-US" sz="2200" i="1" dirty="0"/>
              <a:t>, 2020</a:t>
            </a:r>
            <a:r>
              <a:rPr lang="en-US" sz="2200" dirty="0"/>
              <a:t> </a:t>
            </a:r>
          </a:p>
          <a:p>
            <a:pPr lvl="1"/>
            <a:r>
              <a:rPr lang="en-US" sz="2200" dirty="0"/>
              <a:t>Symposium</a:t>
            </a:r>
          </a:p>
          <a:p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0" y="838200"/>
            <a:ext cx="899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/>
              <a:t>http://</a:t>
            </a:r>
            <a:r>
              <a:rPr lang="en-US" i="1" dirty="0" err="1"/>
              <a:t>spacegrant.arizona.edu</a:t>
            </a:r>
            <a:r>
              <a:rPr lang="en-US" i="1" dirty="0"/>
              <a:t>/students/symposium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/>
              <a:t>Delivery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923" y="1219200"/>
            <a:ext cx="8229600" cy="5334000"/>
          </a:xfrm>
        </p:spPr>
        <p:txBody>
          <a:bodyPr/>
          <a:lstStyle/>
          <a:p>
            <a:pPr eaLnBrk="1" hangingPunct="1"/>
            <a:r>
              <a:rPr lang="en-US" sz="2800" dirty="0"/>
              <a:t>Face your audience, not the screen.</a:t>
            </a:r>
          </a:p>
          <a:p>
            <a:pPr eaLnBrk="1" hangingPunct="1"/>
            <a:r>
              <a:rPr lang="en-US" sz="2800" dirty="0"/>
              <a:t>Do not read your slides, they should speak for themselves.</a:t>
            </a:r>
          </a:p>
          <a:p>
            <a:pPr eaLnBrk="1" hangingPunct="1"/>
            <a:r>
              <a:rPr lang="en-US" sz="2800" dirty="0"/>
              <a:t>Eye contact is very helpful for communication.</a:t>
            </a:r>
          </a:p>
          <a:p>
            <a:pPr eaLnBrk="1" hangingPunct="1"/>
            <a:r>
              <a:rPr lang="en-US" sz="2800" dirty="0"/>
              <a:t>Some movement (walking, gestures, etc.) is ok, but be kept this at a minimum (too much can be distracting).</a:t>
            </a:r>
          </a:p>
          <a:p>
            <a:pPr eaLnBrk="1" hangingPunct="1"/>
            <a:r>
              <a:rPr lang="en-US" sz="2800" dirty="0"/>
              <a:t>When directing audience attention to a particular aspect of a slide with a laser pointer, point– but do not distract with the pointer!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/>
              <a:t>Tips for Writing Abstracts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Be concise. Focus only on the major elements  (150 word max. limit)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A science abstract is like a formula – it almost always contains the same elements in the same order.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Begin by capturing the problem / question(s) you have been trying to address as well as your objective(s).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After, you can link the problem to the purpose of your project/research, etc.</a:t>
            </a:r>
          </a:p>
        </p:txBody>
      </p:sp>
      <p:pic>
        <p:nvPicPr>
          <p:cNvPr id="8196" name="Picture 4" descr="ua_logo_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49975"/>
            <a:ext cx="74295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AZSGC_sunse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2715" r="13370" b="1530"/>
          <a:stretch>
            <a:fillRect/>
          </a:stretch>
        </p:blipFill>
        <p:spPr bwMode="auto">
          <a:xfrm>
            <a:off x="8461375" y="5867400"/>
            <a:ext cx="530225" cy="911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nasa-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149975"/>
            <a:ext cx="6635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5562600"/>
            <a:ext cx="9144000" cy="12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8" name="Picture 4" descr="ua_logo_l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22" y="5507924"/>
            <a:ext cx="14478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AZSGC_sunse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2715" r="13370" b="1530"/>
          <a:stretch>
            <a:fillRect/>
          </a:stretch>
        </p:blipFill>
        <p:spPr bwMode="auto">
          <a:xfrm>
            <a:off x="8159085" y="5507924"/>
            <a:ext cx="765175" cy="1312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nasa-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422" y="5584124"/>
            <a:ext cx="128905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97619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/>
              <a:t>Abstract Tips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923" y="1131277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Next, summarize the methods / activities pursued to address the problem.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Then, summarize your results / accomplishments.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Finally, conclude with interpretations of those results and their significance.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In the case of R&amp;D work, science education, or science writing, conclude with your interpretations of the potential utility and impact the product / activities / articles will have. </a:t>
            </a:r>
          </a:p>
        </p:txBody>
      </p:sp>
    </p:spTree>
    <p:extLst>
      <p:ext uri="{BB962C8B-B14F-4D97-AF65-F5344CB8AC3E}">
        <p14:creationId xmlns:p14="http://schemas.microsoft.com/office/powerpoint/2010/main" val="39971321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b="1" dirty="0"/>
              <a:t>Ensuring Quality &amp; </a:t>
            </a:r>
            <a:br>
              <a:rPr lang="en-US" sz="4000" b="1" dirty="0"/>
            </a:br>
            <a:r>
              <a:rPr lang="en-US" sz="4000" b="1" dirty="0"/>
              <a:t>Professionalism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754563"/>
          </a:xfrm>
        </p:spPr>
        <p:txBody>
          <a:bodyPr/>
          <a:lstStyle/>
          <a:p>
            <a:r>
              <a:rPr lang="en-US" sz="2800" dirty="0"/>
              <a:t>Make sure your mentor reads and approves your abstract before it is submitted! </a:t>
            </a:r>
          </a:p>
          <a:p>
            <a:endParaRPr lang="en-US" sz="2800" dirty="0"/>
          </a:p>
          <a:p>
            <a:r>
              <a:rPr lang="en-US" sz="2800" dirty="0"/>
              <a:t>DO NOT submit your abstract late. </a:t>
            </a:r>
          </a:p>
          <a:p>
            <a:endParaRPr lang="en-US" sz="2800" dirty="0"/>
          </a:p>
          <a:p>
            <a:r>
              <a:rPr lang="en-US" sz="2800" dirty="0"/>
              <a:t>You may NOT change your abstract after the final submission online.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b="1" dirty="0"/>
              <a:t>Symposium Due Dates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1291005"/>
            <a:ext cx="8229600" cy="3818447"/>
          </a:xfrm>
        </p:spPr>
        <p:txBody>
          <a:bodyPr/>
          <a:lstStyle/>
          <a:p>
            <a:r>
              <a:rPr lang="en-US" sz="2200" i="1" dirty="0"/>
              <a:t>March 17</a:t>
            </a:r>
            <a:r>
              <a:rPr lang="en-US" sz="2200" i="1" baseline="30000" dirty="0"/>
              <a:t>th</a:t>
            </a:r>
            <a:r>
              <a:rPr lang="en-US" sz="2200" i="1" dirty="0"/>
              <a:t>, 2020</a:t>
            </a:r>
            <a:endParaRPr lang="en-US" sz="2200" dirty="0"/>
          </a:p>
          <a:p>
            <a:pPr lvl="1"/>
            <a:r>
              <a:rPr lang="en-US" sz="2200" dirty="0"/>
              <a:t>Symposium Abstracts and Student RSVPs</a:t>
            </a:r>
          </a:p>
          <a:p>
            <a:r>
              <a:rPr lang="en-US" sz="2200" i="1" dirty="0"/>
              <a:t>April 6</a:t>
            </a:r>
            <a:r>
              <a:rPr lang="en-US" sz="2200" i="1" baseline="30000" dirty="0"/>
              <a:t>th</a:t>
            </a:r>
            <a:r>
              <a:rPr lang="en-US" sz="2200" i="1" dirty="0"/>
              <a:t>, 2020</a:t>
            </a:r>
            <a:endParaRPr lang="en-US" sz="2200" dirty="0"/>
          </a:p>
          <a:p>
            <a:pPr lvl="1"/>
            <a:r>
              <a:rPr lang="en-US" sz="2200" dirty="0"/>
              <a:t>Graduating Students, Degree Completion Form</a:t>
            </a:r>
          </a:p>
          <a:p>
            <a:r>
              <a:rPr lang="en-US" sz="2200" i="1" dirty="0"/>
              <a:t>April 8</a:t>
            </a:r>
            <a:r>
              <a:rPr lang="en-US" sz="2200" i="1" baseline="30000" dirty="0"/>
              <a:t>th</a:t>
            </a:r>
            <a:r>
              <a:rPr lang="en-US" sz="2200" i="1" dirty="0"/>
              <a:t>, 2020</a:t>
            </a:r>
            <a:endParaRPr lang="en-US" sz="2200" dirty="0"/>
          </a:p>
          <a:p>
            <a:pPr lvl="1"/>
            <a:r>
              <a:rPr lang="en-US" sz="2200" dirty="0"/>
              <a:t>ASCEND Poster PDFs</a:t>
            </a:r>
          </a:p>
          <a:p>
            <a:r>
              <a:rPr lang="en-US" sz="2200" i="1" dirty="0"/>
              <a:t>April 10</a:t>
            </a:r>
            <a:r>
              <a:rPr lang="en-US" sz="2200" i="1" baseline="30000" dirty="0"/>
              <a:t>th</a:t>
            </a:r>
            <a:r>
              <a:rPr lang="en-US" sz="2200" i="1" dirty="0"/>
              <a:t>, 2020</a:t>
            </a:r>
            <a:endParaRPr lang="en-US" sz="2200" dirty="0"/>
          </a:p>
          <a:p>
            <a:pPr lvl="1"/>
            <a:r>
              <a:rPr lang="en-US" sz="2200" dirty="0"/>
              <a:t>ASCEND PowerPoints</a:t>
            </a:r>
          </a:p>
          <a:p>
            <a:r>
              <a:rPr lang="en-US" sz="2200" i="1" dirty="0"/>
              <a:t>April 17</a:t>
            </a:r>
            <a:r>
              <a:rPr lang="en-US" sz="2200" i="1" baseline="30000" dirty="0"/>
              <a:t>th</a:t>
            </a:r>
            <a:r>
              <a:rPr lang="en-US" sz="2200" i="1" dirty="0"/>
              <a:t>, 2020</a:t>
            </a:r>
            <a:endParaRPr lang="en-US" sz="2200" dirty="0"/>
          </a:p>
          <a:p>
            <a:pPr lvl="1"/>
            <a:r>
              <a:rPr lang="en-US" sz="2200" dirty="0"/>
              <a:t>Symposium Banquet</a:t>
            </a:r>
          </a:p>
          <a:p>
            <a:r>
              <a:rPr lang="en-US" sz="2200" i="1" dirty="0"/>
              <a:t>April 18</a:t>
            </a:r>
            <a:r>
              <a:rPr lang="en-US" sz="2200" i="1" baseline="30000" dirty="0"/>
              <a:t>th</a:t>
            </a:r>
            <a:r>
              <a:rPr lang="en-US" sz="2200" i="1" dirty="0"/>
              <a:t>, 2020</a:t>
            </a:r>
            <a:r>
              <a:rPr lang="en-US" sz="2200" dirty="0"/>
              <a:t> </a:t>
            </a:r>
          </a:p>
          <a:p>
            <a:pPr lvl="1"/>
            <a:r>
              <a:rPr lang="en-US" sz="2200" dirty="0"/>
              <a:t>Symposium</a:t>
            </a:r>
          </a:p>
          <a:p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0" y="838200"/>
            <a:ext cx="899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/>
              <a:t>http://</a:t>
            </a:r>
            <a:r>
              <a:rPr lang="en-US" i="1" dirty="0" err="1"/>
              <a:t>spacegrant.arizona.edu</a:t>
            </a:r>
            <a:r>
              <a:rPr lang="en-US" i="1" dirty="0"/>
              <a:t>/students/symposium</a:t>
            </a:r>
          </a:p>
        </p:txBody>
      </p:sp>
    </p:spTree>
    <p:extLst>
      <p:ext uri="{BB962C8B-B14F-4D97-AF65-F5344CB8AC3E}">
        <p14:creationId xmlns:p14="http://schemas.microsoft.com/office/powerpoint/2010/main" val="2703746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r>
              <a:rPr lang="en-US" sz="4000" b="1" dirty="0"/>
              <a:t>The Website is Your Friend </a:t>
            </a:r>
            <a:r>
              <a:rPr lang="en-US" sz="4000" b="1" dirty="0">
                <a:sym typeface="Wingdings" pitchFamily="2" charset="2"/>
              </a:rPr>
              <a:t></a:t>
            </a:r>
            <a:endParaRPr lang="en-US" sz="4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676400"/>
            <a:ext cx="6019800" cy="6160400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62D8630-0B4B-EA4E-AAB0-8273A344D242}"/>
              </a:ext>
            </a:extLst>
          </p:cNvPr>
          <p:cNvCxnSpPr/>
          <p:nvPr/>
        </p:nvCxnSpPr>
        <p:spPr>
          <a:xfrm>
            <a:off x="3962400" y="1371600"/>
            <a:ext cx="381000" cy="304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32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/>
              <a:t>Use the Website to </a:t>
            </a:r>
            <a:br>
              <a:rPr lang="en-US" sz="4000" b="1" dirty="0"/>
            </a:br>
            <a:r>
              <a:rPr lang="en-US" sz="4000" b="1" dirty="0"/>
              <a:t>Submit Your Files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839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Remember, you are uploading your files (the abstract and PowerPoint presentation) to a formal conference.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Your Filename should be: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>
                <a:solidFill>
                  <a:srgbClr val="0070C0"/>
                </a:solidFill>
              </a:rPr>
              <a:t>Lastname_Firstname_abstract.docx</a:t>
            </a:r>
            <a:endParaRPr lang="en-US" dirty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err="1">
                <a:solidFill>
                  <a:srgbClr val="0070C0"/>
                </a:solidFill>
              </a:rPr>
              <a:t>Lastname_Firstname_presentation.pptx</a:t>
            </a:r>
            <a:endParaRPr lang="en-US" dirty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562600"/>
            <a:ext cx="9144000" cy="12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5" name="Picture 4" descr="ua_logo_l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22" y="5507924"/>
            <a:ext cx="14478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ZSGC_sunse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2715" r="13370" b="1530"/>
          <a:stretch>
            <a:fillRect/>
          </a:stretch>
        </p:blipFill>
        <p:spPr bwMode="auto">
          <a:xfrm>
            <a:off x="8159085" y="5507924"/>
            <a:ext cx="765175" cy="1312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nasa-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422" y="5584124"/>
            <a:ext cx="128905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63538"/>
            <a:ext cx="7772400" cy="1470025"/>
          </a:xfrm>
        </p:spPr>
        <p:txBody>
          <a:bodyPr/>
          <a:lstStyle/>
          <a:p>
            <a:pPr eaLnBrk="1" hangingPunct="1"/>
            <a:r>
              <a:rPr lang="en-US" b="1" dirty="0"/>
              <a:t>What to Expect During the Symposium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91039"/>
            <a:ext cx="6400800" cy="2054225"/>
          </a:xfrm>
        </p:spPr>
        <p:txBody>
          <a:bodyPr/>
          <a:lstStyle/>
          <a:p>
            <a:pPr eaLnBrk="1" hangingPunct="1"/>
            <a:r>
              <a:rPr lang="en-US" dirty="0"/>
              <a:t>Starting with the Symposium Presentations…</a:t>
            </a:r>
          </a:p>
        </p:txBody>
      </p:sp>
      <p:pic>
        <p:nvPicPr>
          <p:cNvPr id="2052" name="Picture 4" descr="ua_logo_l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" y="5602741"/>
            <a:ext cx="14478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AZSGC_sunse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2715" r="13370" b="1530"/>
          <a:stretch>
            <a:fillRect/>
          </a:stretch>
        </p:blipFill>
        <p:spPr bwMode="auto">
          <a:xfrm>
            <a:off x="8217126" y="5523367"/>
            <a:ext cx="765175" cy="1312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nasa-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475" y="5602741"/>
            <a:ext cx="128905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3101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914400"/>
            <a:ext cx="27813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en-US" sz="4000" b="1" dirty="0"/>
              <a:t>During your Symposium Presentation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152400" y="1447800"/>
            <a:ext cx="8458200" cy="5486400"/>
          </a:xfrm>
        </p:spPr>
        <p:txBody>
          <a:bodyPr/>
          <a:lstStyle/>
          <a:p>
            <a:r>
              <a:rPr lang="en-US" sz="2200" b="1" dirty="0"/>
              <a:t>The Moderator</a:t>
            </a:r>
          </a:p>
          <a:p>
            <a:pPr lvl="1"/>
            <a:r>
              <a:rPr lang="en-US" sz="2200" dirty="0"/>
              <a:t>Opens presentations</a:t>
            </a:r>
          </a:p>
          <a:p>
            <a:pPr lvl="1"/>
            <a:r>
              <a:rPr lang="en-US" sz="2200" dirty="0"/>
              <a:t>Introduces speakers</a:t>
            </a:r>
          </a:p>
          <a:p>
            <a:pPr lvl="1"/>
            <a:r>
              <a:rPr lang="en-US" sz="2200" dirty="0"/>
              <a:t>Keeps time</a:t>
            </a:r>
          </a:p>
          <a:p>
            <a:pPr lvl="1"/>
            <a:r>
              <a:rPr lang="en-US" sz="2200" dirty="0"/>
              <a:t>Fields questions for you</a:t>
            </a:r>
          </a:p>
          <a:p>
            <a:r>
              <a:rPr lang="en-US" sz="2200" b="1" dirty="0"/>
              <a:t>The Presenter (You!)</a:t>
            </a:r>
          </a:p>
          <a:p>
            <a:pPr lvl="1"/>
            <a:r>
              <a:rPr lang="en-US" sz="2200" dirty="0"/>
              <a:t>Attend the short plenary talk first thing in the morning to receive instructions</a:t>
            </a:r>
          </a:p>
          <a:p>
            <a:pPr lvl="1"/>
            <a:r>
              <a:rPr lang="en-US" sz="2200" dirty="0"/>
              <a:t>Go to your session early &amp; introduce yourself</a:t>
            </a:r>
          </a:p>
          <a:p>
            <a:pPr lvl="1"/>
            <a:r>
              <a:rPr lang="en-US" sz="2200" dirty="0"/>
              <a:t>Sit in front</a:t>
            </a:r>
          </a:p>
          <a:p>
            <a:pPr lvl="1"/>
            <a:r>
              <a:rPr lang="en-US" sz="2200" dirty="0"/>
              <a:t>Participate in the entire session*</a:t>
            </a: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228600" y="5943600"/>
            <a:ext cx="861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*Space Grant exception: to see the talk of a close friend in another session. BUT --  be polite and when you are not speaking next, sit near the exit.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/>
              <a:t>Presentation Tips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4648200"/>
          </a:xfrm>
        </p:spPr>
        <p:txBody>
          <a:bodyPr/>
          <a:lstStyle/>
          <a:p>
            <a:pPr eaLnBrk="1" hangingPunct="1"/>
            <a:r>
              <a:rPr lang="en-US" sz="2800" dirty="0"/>
              <a:t>All presentations (no exceptions) must be in PowerPoint format.</a:t>
            </a:r>
          </a:p>
          <a:p>
            <a:pPr eaLnBrk="1" hangingPunct="1"/>
            <a:r>
              <a:rPr lang="en-US" sz="2800" dirty="0"/>
              <a:t>File size matters– compress images in PowerPoint.</a:t>
            </a:r>
          </a:p>
          <a:p>
            <a:pPr eaLnBrk="1" hangingPunct="1"/>
            <a:r>
              <a:rPr lang="en-US" sz="2800" dirty="0"/>
              <a:t>Do not submit your presentation late, and be sure it is complete. You cannot change your presentation after it is submitted.  </a:t>
            </a:r>
          </a:p>
          <a:p>
            <a:pPr eaLnBrk="1" hangingPunct="1"/>
            <a:r>
              <a:rPr lang="en-US" sz="2800" dirty="0"/>
              <a:t>Presentations are 7 minutes long with 1-2 minutes for questions afterwards. </a:t>
            </a:r>
          </a:p>
          <a:p>
            <a:pPr eaLnBrk="1" hangingPunct="1"/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562600"/>
            <a:ext cx="9144000" cy="12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16" name="Picture 4" descr="ua_logo_l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22" y="5507924"/>
            <a:ext cx="14478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 descr="AZSGC_sunse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2715" r="13370" b="1530"/>
          <a:stretch>
            <a:fillRect/>
          </a:stretch>
        </p:blipFill>
        <p:spPr bwMode="auto">
          <a:xfrm>
            <a:off x="8159085" y="5507924"/>
            <a:ext cx="765175" cy="1312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 descr="nasa-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422" y="5584124"/>
            <a:ext cx="128905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/>
              <a:t>Presentation: Core Content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235" y="1291949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/>
              <a:t>The core of your presentation will flow through </a:t>
            </a:r>
          </a:p>
          <a:p>
            <a:pPr lvl="1" eaLnBrk="1" hangingPunct="1"/>
            <a:r>
              <a:rPr lang="en-US" dirty="0"/>
              <a:t>Statement of the problem; </a:t>
            </a:r>
          </a:p>
          <a:p>
            <a:pPr lvl="1" eaLnBrk="1" hangingPunct="1"/>
            <a:r>
              <a:rPr lang="en-US" dirty="0"/>
              <a:t>Objectives; </a:t>
            </a:r>
          </a:p>
          <a:p>
            <a:pPr lvl="1" eaLnBrk="1" hangingPunct="1"/>
            <a:r>
              <a:rPr lang="en-US" dirty="0"/>
              <a:t>Methods/activities/analysis techniques;</a:t>
            </a:r>
          </a:p>
          <a:p>
            <a:pPr lvl="1" eaLnBrk="1" hangingPunct="1"/>
            <a:r>
              <a:rPr lang="en-US" dirty="0"/>
              <a:t>Results; and </a:t>
            </a:r>
          </a:p>
          <a:p>
            <a:pPr lvl="1" eaLnBrk="1" hangingPunct="1"/>
            <a:r>
              <a:rPr lang="en-US" dirty="0"/>
              <a:t>Interpretations of the results and their significance/use/impact.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562600"/>
            <a:ext cx="9144000" cy="12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5" name="Picture 4" descr="ua_logo_l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22" y="5507924"/>
            <a:ext cx="14478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ZSGC_sunse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2715" r="13370" b="1530"/>
          <a:stretch>
            <a:fillRect/>
          </a:stretch>
        </p:blipFill>
        <p:spPr bwMode="auto">
          <a:xfrm>
            <a:off x="8159085" y="5507924"/>
            <a:ext cx="765175" cy="1312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nasa-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422" y="5584124"/>
            <a:ext cx="128905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5948</TotalTime>
  <Words>1584</Words>
  <Application>Microsoft Macintosh PowerPoint</Application>
  <PresentationFormat>On-screen Show (4:3)</PresentationFormat>
  <Paragraphs>173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Default Design</vt:lpstr>
      <vt:lpstr>Tips for Creating Your Abstracts &amp; Presentations</vt:lpstr>
      <vt:lpstr>Symposium Due Dates</vt:lpstr>
      <vt:lpstr>Symposium Due Dates</vt:lpstr>
      <vt:lpstr>The Website is Your Friend </vt:lpstr>
      <vt:lpstr>Use the Website to  Submit Your Files</vt:lpstr>
      <vt:lpstr>What to Expect During the Symposium</vt:lpstr>
      <vt:lpstr>During your Symposium Presentation</vt:lpstr>
      <vt:lpstr>Presentation Tips</vt:lpstr>
      <vt:lpstr>Presentation: Core Content</vt:lpstr>
      <vt:lpstr>Opening Slide</vt:lpstr>
      <vt:lpstr>Logos &amp; Attribution</vt:lpstr>
      <vt:lpstr>Effectively Communicating</vt:lpstr>
      <vt:lpstr>Be Careful Of…</vt:lpstr>
      <vt:lpstr>Which Font &amp; What Size?</vt:lpstr>
      <vt:lpstr>Images</vt:lpstr>
      <vt:lpstr>Closing Slide(s) </vt:lpstr>
      <vt:lpstr>How Do I Field Questions?</vt:lpstr>
      <vt:lpstr>Strong Beginning, Strong Finish</vt:lpstr>
      <vt:lpstr>Transition </vt:lpstr>
      <vt:lpstr>Delivery</vt:lpstr>
      <vt:lpstr>Tips for Writing Abstracts</vt:lpstr>
      <vt:lpstr>Abstract Tips</vt:lpstr>
      <vt:lpstr>Ensuring Quality &amp;  Professionalism</vt:lpstr>
    </vt:vector>
  </TitlesOfParts>
  <Company>University of Arizona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Abstracts and Presentations</dc:title>
  <dc:creator>Barron J. Orr</dc:creator>
  <cp:lastModifiedBy>Microsoft Office User</cp:lastModifiedBy>
  <cp:revision>163</cp:revision>
  <cp:lastPrinted>2017-03-01T01:45:00Z</cp:lastPrinted>
  <dcterms:created xsi:type="dcterms:W3CDTF">2009-03-04T23:29:57Z</dcterms:created>
  <dcterms:modified xsi:type="dcterms:W3CDTF">2020-02-28T14:09:42Z</dcterms:modified>
</cp:coreProperties>
</file>