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0"/>
  </p:notesMasterIdLst>
  <p:sldIdLst>
    <p:sldId id="304" r:id="rId3"/>
    <p:sldId id="293" r:id="rId4"/>
    <p:sldId id="288" r:id="rId5"/>
    <p:sldId id="289" r:id="rId6"/>
    <p:sldId id="290" r:id="rId7"/>
    <p:sldId id="291" r:id="rId8"/>
    <p:sldId id="292" r:id="rId9"/>
    <p:sldId id="261" r:id="rId10"/>
    <p:sldId id="260" r:id="rId11"/>
    <p:sldId id="263" r:id="rId12"/>
    <p:sldId id="264" r:id="rId13"/>
    <p:sldId id="278" r:id="rId14"/>
    <p:sldId id="294" r:id="rId15"/>
    <p:sldId id="279" r:id="rId16"/>
    <p:sldId id="280" r:id="rId17"/>
    <p:sldId id="281" r:id="rId18"/>
    <p:sldId id="282" r:id="rId19"/>
    <p:sldId id="283" r:id="rId20"/>
    <p:sldId id="286" r:id="rId21"/>
    <p:sldId id="287" r:id="rId22"/>
    <p:sldId id="308" r:id="rId23"/>
    <p:sldId id="319" r:id="rId24"/>
    <p:sldId id="309" r:id="rId25"/>
    <p:sldId id="310" r:id="rId26"/>
    <p:sldId id="311" r:id="rId27"/>
    <p:sldId id="312" r:id="rId28"/>
    <p:sldId id="313" r:id="rId29"/>
    <p:sldId id="314" r:id="rId30"/>
    <p:sldId id="315" r:id="rId31"/>
    <p:sldId id="317" r:id="rId32"/>
    <p:sldId id="318" r:id="rId33"/>
    <p:sldId id="316" r:id="rId34"/>
    <p:sldId id="272" r:id="rId35"/>
    <p:sldId id="266" r:id="rId36"/>
    <p:sldId id="267" r:id="rId37"/>
    <p:sldId id="265" r:id="rId38"/>
    <p:sldId id="306" r:id="rId39"/>
    <p:sldId id="268" r:id="rId40"/>
    <p:sldId id="305" r:id="rId41"/>
    <p:sldId id="296" r:id="rId42"/>
    <p:sldId id="297" r:id="rId43"/>
    <p:sldId id="298" r:id="rId44"/>
    <p:sldId id="299" r:id="rId45"/>
    <p:sldId id="300" r:id="rId46"/>
    <p:sldId id="301" r:id="rId47"/>
    <p:sldId id="302" r:id="rId48"/>
    <p:sldId id="303"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693" autoAdjust="0"/>
  </p:normalViewPr>
  <p:slideViewPr>
    <p:cSldViewPr>
      <p:cViewPr varScale="1">
        <p:scale>
          <a:sx n="51" d="100"/>
          <a:sy n="51" d="100"/>
        </p:scale>
        <p:origin x="-1926"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514CA2-CD00-42F8-8E2A-24571713D60F}" type="datetimeFigureOut">
              <a:rPr lang="en-US" smtClean="0"/>
              <a:pPr/>
              <a:t>2/15/2012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35BD43-4E94-4C4D-A6A4-683B8DF9B106}" type="slidenum">
              <a:rPr lang="en-US" smtClean="0"/>
              <a:pPr/>
              <a:t>‹#›</a:t>
            </a:fld>
            <a:endParaRPr lang="en-US"/>
          </a:p>
        </p:txBody>
      </p:sp>
    </p:spTree>
    <p:extLst>
      <p:ext uri="{BB962C8B-B14F-4D97-AF65-F5344CB8AC3E}">
        <p14:creationId xmlns:p14="http://schemas.microsoft.com/office/powerpoint/2010/main" val="268219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marssociety.org/"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universetoday.com/82963/all-student-crew-lands-at-mars-research-station/"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academyapp.co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presentation w</a:t>
            </a:r>
            <a:r>
              <a:rPr lang="en-US" baseline="0" dirty="0" smtClean="0"/>
              <a:t>as created by </a:t>
            </a:r>
            <a:r>
              <a:rPr lang="en-US" sz="1200" b="0" i="0" kern="1200" dirty="0" smtClean="0">
                <a:solidFill>
                  <a:schemeClr val="tx1"/>
                </a:solidFill>
                <a:effectLst/>
                <a:latin typeface="+mn-lt"/>
                <a:ea typeface="+mn-ea"/>
                <a:cs typeface="+mn-cs"/>
              </a:rPr>
              <a:t>Kyle Stephens (Intern 2008, Advisor 2009) and Kevin Newman (Intern 2007), both Arizona</a:t>
            </a:r>
            <a:r>
              <a:rPr lang="en-US" sz="1200" b="0" i="0" kern="1200" baseline="0" dirty="0" smtClean="0">
                <a:solidFill>
                  <a:schemeClr val="tx1"/>
                </a:solidFill>
                <a:effectLst/>
                <a:latin typeface="+mn-lt"/>
                <a:ea typeface="+mn-ea"/>
                <a:cs typeface="+mn-cs"/>
              </a:rPr>
              <a:t> Space Grant alumni. The goal is </a:t>
            </a:r>
            <a:r>
              <a:rPr lang="en-US" baseline="0" dirty="0" smtClean="0"/>
              <a:t>to provide a brief introduction to some of the many student opportunities available from NASA and other space-related organizations, and to</a:t>
            </a:r>
            <a:r>
              <a:rPr lang="en-US" sz="1200" b="0" i="0" kern="1200" dirty="0" smtClean="0">
                <a:solidFill>
                  <a:schemeClr val="tx1"/>
                </a:solidFill>
                <a:effectLst/>
                <a:latin typeface="+mn-lt"/>
                <a:ea typeface="+mn-ea"/>
                <a:cs typeface="+mn-cs"/>
              </a:rPr>
              <a:t> encourage students to pursue these and other extraordinary opportunities.</a:t>
            </a:r>
            <a:endParaRPr lang="en-US" dirty="0"/>
          </a:p>
        </p:txBody>
      </p:sp>
      <p:sp>
        <p:nvSpPr>
          <p:cNvPr id="4" name="Slide Number Placeholder 3"/>
          <p:cNvSpPr>
            <a:spLocks noGrp="1"/>
          </p:cNvSpPr>
          <p:nvPr>
            <p:ph type="sldNum" sz="quarter" idx="10"/>
          </p:nvPr>
        </p:nvSpPr>
        <p:spPr/>
        <p:txBody>
          <a:bodyPr/>
          <a:lstStyle/>
          <a:p>
            <a:fld id="{5235BD43-4E94-4C4D-A6A4-683B8DF9B106}" type="slidenum">
              <a:rPr lang="en-US" smtClean="0"/>
              <a:pPr/>
              <a:t>1</a:t>
            </a:fld>
            <a:endParaRPr lang="en-US"/>
          </a:p>
        </p:txBody>
      </p:sp>
    </p:spTree>
    <p:extLst>
      <p:ext uri="{BB962C8B-B14F-4D97-AF65-F5344CB8AC3E}">
        <p14:creationId xmlns:p14="http://schemas.microsoft.com/office/powerpoint/2010/main" val="3996707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Group trips</a:t>
            </a:r>
            <a:r>
              <a:rPr lang="en-US" baseline="0" dirty="0" smtClean="0"/>
              <a:t> in 2011 included Kennedy Space Center for the launch of the Juno Spacecraft, and an opportunity to meet NASA Administrator Charles Bolden (bottom right).  </a:t>
            </a:r>
            <a:endParaRPr lang="en-US" dirty="0"/>
          </a:p>
        </p:txBody>
      </p:sp>
      <p:sp>
        <p:nvSpPr>
          <p:cNvPr id="4" name="Slide Number Placeholder 3"/>
          <p:cNvSpPr>
            <a:spLocks noGrp="1"/>
          </p:cNvSpPr>
          <p:nvPr>
            <p:ph type="sldNum" sz="quarter" idx="10"/>
          </p:nvPr>
        </p:nvSpPr>
        <p:spPr/>
        <p:txBody>
          <a:bodyPr/>
          <a:lstStyle/>
          <a:p>
            <a:fld id="{5235BD43-4E94-4C4D-A6A4-683B8DF9B106}" type="slidenum">
              <a:rPr lang="en-US" smtClean="0"/>
              <a:pPr/>
              <a:t>11</a:t>
            </a:fld>
            <a:endParaRPr lang="en-US"/>
          </a:p>
        </p:txBody>
      </p:sp>
    </p:spTree>
    <p:extLst>
      <p:ext uri="{BB962C8B-B14F-4D97-AF65-F5344CB8AC3E}">
        <p14:creationId xmlns:p14="http://schemas.microsoft.com/office/powerpoint/2010/main" val="2426131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Kyle</a:t>
            </a:r>
            <a:endParaRPr lang="en-US" dirty="0"/>
          </a:p>
        </p:txBody>
      </p:sp>
      <p:sp>
        <p:nvSpPr>
          <p:cNvPr id="4" name="Slide Number Placeholder 3"/>
          <p:cNvSpPr>
            <a:spLocks noGrp="1"/>
          </p:cNvSpPr>
          <p:nvPr>
            <p:ph type="sldNum" sz="quarter" idx="10"/>
          </p:nvPr>
        </p:nvSpPr>
        <p:spPr/>
        <p:txBody>
          <a:bodyPr/>
          <a:lstStyle/>
          <a:p>
            <a:fld id="{5235BD43-4E94-4C4D-A6A4-683B8DF9B106}"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Kyle: I worked for Dr. Tom Sever and used remote</a:t>
            </a:r>
            <a:r>
              <a:rPr lang="en-US" baseline="0" dirty="0" smtClean="0"/>
              <a:t> sensing datasets from the IKONOS satellite to search for archeological sites in northern Guatemala. </a:t>
            </a:r>
            <a:endParaRPr lang="en-US" dirty="0"/>
          </a:p>
        </p:txBody>
      </p:sp>
      <p:sp>
        <p:nvSpPr>
          <p:cNvPr id="4" name="Slide Number Placeholder 3"/>
          <p:cNvSpPr>
            <a:spLocks noGrp="1"/>
          </p:cNvSpPr>
          <p:nvPr>
            <p:ph type="sldNum" sz="quarter" idx="10"/>
          </p:nvPr>
        </p:nvSpPr>
        <p:spPr/>
        <p:txBody>
          <a:bodyPr/>
          <a:lstStyle/>
          <a:p>
            <a:fld id="{5235BD43-4E94-4C4D-A6A4-683B8DF9B106}"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NASA Academy, you are given the opportunity to tour several different NASA Centers and space companies. The pictures above are from </a:t>
            </a:r>
            <a:r>
              <a:rPr lang="en-US" dirty="0" err="1" smtClean="0"/>
              <a:t>Stennis</a:t>
            </a:r>
            <a:r>
              <a:rPr lang="en-US" dirty="0" smtClean="0"/>
              <a:t> Space Center in</a:t>
            </a:r>
            <a:r>
              <a:rPr lang="en-US" baseline="0" dirty="0" smtClean="0"/>
              <a:t> H</a:t>
            </a:r>
            <a:r>
              <a:rPr lang="en-US" dirty="0" smtClean="0"/>
              <a:t>ancock County, Mississippi and </a:t>
            </a:r>
            <a:r>
              <a:rPr lang="en-US" dirty="0" err="1" smtClean="0"/>
              <a:t>Michoud</a:t>
            </a:r>
            <a:r>
              <a:rPr lang="en-US" dirty="0" smtClean="0"/>
              <a:t> Assembly Facility in New Orleans, LA.</a:t>
            </a:r>
            <a:endParaRPr lang="en-US" dirty="0"/>
          </a:p>
        </p:txBody>
      </p:sp>
      <p:sp>
        <p:nvSpPr>
          <p:cNvPr id="4" name="Slide Number Placeholder 3"/>
          <p:cNvSpPr>
            <a:spLocks noGrp="1"/>
          </p:cNvSpPr>
          <p:nvPr>
            <p:ph type="sldNum" sz="quarter" idx="10"/>
          </p:nvPr>
        </p:nvSpPr>
        <p:spPr/>
        <p:txBody>
          <a:bodyPr/>
          <a:lstStyle/>
          <a:p>
            <a:fld id="{5235BD43-4E94-4C4D-A6A4-683B8DF9B106}"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Dryden</a:t>
            </a:r>
            <a:r>
              <a:rPr lang="en-US" baseline="0" dirty="0" smtClean="0"/>
              <a:t> Flight Research Center in near Mojave, CA; Onboard the Stratospheric Observatory for Infrared Astronomy (SOFIA)</a:t>
            </a:r>
            <a:endParaRPr lang="en-US" dirty="0"/>
          </a:p>
        </p:txBody>
      </p:sp>
      <p:sp>
        <p:nvSpPr>
          <p:cNvPr id="4" name="Slide Number Placeholder 3"/>
          <p:cNvSpPr>
            <a:spLocks noGrp="1"/>
          </p:cNvSpPr>
          <p:nvPr>
            <p:ph type="sldNum" sz="quarter" idx="10"/>
          </p:nvPr>
        </p:nvSpPr>
        <p:spPr/>
        <p:txBody>
          <a:bodyPr/>
          <a:lstStyle/>
          <a:p>
            <a:fld id="{5235BD43-4E94-4C4D-A6A4-683B8DF9B106}"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Top</a:t>
            </a:r>
            <a:r>
              <a:rPr lang="en-US" baseline="0" dirty="0" smtClean="0"/>
              <a:t> left: Engineering mock-up of the Orion Multi-Purpose Crew Vehicle at Lockheed Martin in Houston, TX; All other pictures: from tours of Johnson Space Center in Houston, TX</a:t>
            </a:r>
            <a:endParaRPr lang="en-US" dirty="0"/>
          </a:p>
        </p:txBody>
      </p:sp>
      <p:sp>
        <p:nvSpPr>
          <p:cNvPr id="4" name="Slide Number Placeholder 3"/>
          <p:cNvSpPr>
            <a:spLocks noGrp="1"/>
          </p:cNvSpPr>
          <p:nvPr>
            <p:ph type="sldNum" sz="quarter" idx="10"/>
          </p:nvPr>
        </p:nvSpPr>
        <p:spPr/>
        <p:txBody>
          <a:bodyPr/>
          <a:lstStyle/>
          <a:p>
            <a:fld id="{5235BD43-4E94-4C4D-A6A4-683B8DF9B106}"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the 4</a:t>
            </a:r>
            <a:r>
              <a:rPr lang="en-US" baseline="30000" dirty="0" smtClean="0"/>
              <a:t>th</a:t>
            </a:r>
            <a:r>
              <a:rPr lang="en-US" dirty="0" smtClean="0"/>
              <a:t> of July, my Academy went</a:t>
            </a:r>
            <a:r>
              <a:rPr lang="en-US" baseline="0" dirty="0" smtClean="0"/>
              <a:t> to Washington, D.C. and toured the museums and Goddard Space Flight Center.</a:t>
            </a:r>
            <a:endParaRPr lang="en-US" dirty="0"/>
          </a:p>
        </p:txBody>
      </p:sp>
      <p:sp>
        <p:nvSpPr>
          <p:cNvPr id="4" name="Slide Number Placeholder 3"/>
          <p:cNvSpPr>
            <a:spLocks noGrp="1"/>
          </p:cNvSpPr>
          <p:nvPr>
            <p:ph type="sldNum" sz="quarter" idx="10"/>
          </p:nvPr>
        </p:nvSpPr>
        <p:spPr/>
        <p:txBody>
          <a:bodyPr/>
          <a:lstStyle/>
          <a:p>
            <a:fld id="{5235BD43-4E94-4C4D-A6A4-683B8DF9B106}"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Also in California, we toured the Jet Propulsion Lab and saw the Mars Exploration Rover (bottom</a:t>
            </a:r>
            <a:r>
              <a:rPr lang="en-US" baseline="0" dirty="0" smtClean="0"/>
              <a:t> left).</a:t>
            </a:r>
            <a:endParaRPr lang="en-US" dirty="0"/>
          </a:p>
        </p:txBody>
      </p:sp>
      <p:sp>
        <p:nvSpPr>
          <p:cNvPr id="4" name="Slide Number Placeholder 3"/>
          <p:cNvSpPr>
            <a:spLocks noGrp="1"/>
          </p:cNvSpPr>
          <p:nvPr>
            <p:ph type="sldNum" sz="quarter" idx="10"/>
          </p:nvPr>
        </p:nvSpPr>
        <p:spPr/>
        <p:txBody>
          <a:bodyPr/>
          <a:lstStyle/>
          <a:p>
            <a:fld id="{5235BD43-4E94-4C4D-A6A4-683B8DF9B106}"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Kyle’s academy also went to Space Camp at the US Space and Rocket Center in Huntsville, AL.</a:t>
            </a:r>
            <a:endParaRPr lang="en-US" dirty="0"/>
          </a:p>
        </p:txBody>
      </p:sp>
      <p:sp>
        <p:nvSpPr>
          <p:cNvPr id="4" name="Slide Number Placeholder 3"/>
          <p:cNvSpPr>
            <a:spLocks noGrp="1"/>
          </p:cNvSpPr>
          <p:nvPr>
            <p:ph type="sldNum" sz="quarter" idx="10"/>
          </p:nvPr>
        </p:nvSpPr>
        <p:spPr/>
        <p:txBody>
          <a:bodyPr/>
          <a:lstStyle/>
          <a:p>
            <a:fld id="{5235BD43-4E94-4C4D-A6A4-683B8DF9B106}"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academy is really about the</a:t>
            </a:r>
            <a:r>
              <a:rPr lang="en-US" baseline="0" dirty="0" smtClean="0"/>
              <a:t> people. By living and working with a small group of your peers for the whole summer, you have the opportunity to get to know individuals with similar interests and form lasting friendships. </a:t>
            </a:r>
            <a:endParaRPr lang="en-US" dirty="0"/>
          </a:p>
        </p:txBody>
      </p:sp>
      <p:sp>
        <p:nvSpPr>
          <p:cNvPr id="4" name="Slide Number Placeholder 3"/>
          <p:cNvSpPr>
            <a:spLocks noGrp="1"/>
          </p:cNvSpPr>
          <p:nvPr>
            <p:ph type="sldNum" sz="quarter" idx="10"/>
          </p:nvPr>
        </p:nvSpPr>
        <p:spPr/>
        <p:txBody>
          <a:bodyPr/>
          <a:lstStyle/>
          <a:p>
            <a:fld id="{5235BD43-4E94-4C4D-A6A4-683B8DF9B106}"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Kyle</a:t>
            </a:r>
          </a:p>
          <a:p>
            <a:r>
              <a:rPr lang="en-US" dirty="0" smtClean="0"/>
              <a:t>USRP Website: http://usrp.usra.edu/</a:t>
            </a:r>
            <a:endParaRPr lang="en-US" dirty="0"/>
          </a:p>
        </p:txBody>
      </p:sp>
      <p:sp>
        <p:nvSpPr>
          <p:cNvPr id="4" name="Slide Number Placeholder 3"/>
          <p:cNvSpPr>
            <a:spLocks noGrp="1"/>
          </p:cNvSpPr>
          <p:nvPr>
            <p:ph type="sldNum" sz="quarter" idx="10"/>
          </p:nvPr>
        </p:nvSpPr>
        <p:spPr/>
        <p:txBody>
          <a:bodyPr/>
          <a:lstStyle/>
          <a:p>
            <a:fld id="{5235BD43-4E94-4C4D-A6A4-683B8DF9B106}"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Kevin and Kyle participated in</a:t>
            </a:r>
            <a:r>
              <a:rPr lang="en-US" baseline="0" dirty="0" smtClean="0"/>
              <a:t> NASA’s Reduced Gravity Program during the “Grant Us Space” Flight week in July 2011. For more info, visit: http://microgravityuniversity.jsc.nasa.gov/</a:t>
            </a:r>
            <a:endParaRPr lang="en-US" dirty="0"/>
          </a:p>
        </p:txBody>
      </p:sp>
      <p:sp>
        <p:nvSpPr>
          <p:cNvPr id="4" name="Slide Number Placeholder 3"/>
          <p:cNvSpPr>
            <a:spLocks noGrp="1"/>
          </p:cNvSpPr>
          <p:nvPr>
            <p:ph type="sldNum" sz="quarter" idx="10"/>
          </p:nvPr>
        </p:nvSpPr>
        <p:spPr/>
        <p:txBody>
          <a:bodyPr/>
          <a:lstStyle/>
          <a:p>
            <a:fld id="{5235BD43-4E94-4C4D-A6A4-683B8DF9B106}"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mission patch</a:t>
            </a:r>
            <a:endParaRPr lang="en-US" dirty="0"/>
          </a:p>
        </p:txBody>
      </p:sp>
      <p:sp>
        <p:nvSpPr>
          <p:cNvPr id="4" name="Slide Number Placeholder 3"/>
          <p:cNvSpPr>
            <a:spLocks noGrp="1"/>
          </p:cNvSpPr>
          <p:nvPr>
            <p:ph type="sldNum" sz="quarter" idx="10"/>
          </p:nvPr>
        </p:nvSpPr>
        <p:spPr/>
        <p:txBody>
          <a:bodyPr/>
          <a:lstStyle/>
          <a:p>
            <a:fld id="{5235BD43-4E94-4C4D-A6A4-683B8DF9B106}" type="slidenum">
              <a:rPr lang="en-US" smtClean="0"/>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Flight profile for the microgravity flight – We each flew a total of 32 parabolas.</a:t>
            </a:r>
            <a:endParaRPr lang="en-US" dirty="0"/>
          </a:p>
        </p:txBody>
      </p:sp>
      <p:sp>
        <p:nvSpPr>
          <p:cNvPr id="4" name="Slide Number Placeholder 3"/>
          <p:cNvSpPr>
            <a:spLocks noGrp="1"/>
          </p:cNvSpPr>
          <p:nvPr>
            <p:ph type="sldNum" sz="quarter" idx="10"/>
          </p:nvPr>
        </p:nvSpPr>
        <p:spPr/>
        <p:txBody>
          <a:bodyPr/>
          <a:lstStyle/>
          <a:p>
            <a:fld id="{5235BD43-4E94-4C4D-A6A4-683B8DF9B106}" type="slidenum">
              <a:rPr lang="en-US" smtClean="0"/>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were required to build a structure to house our experiment that would be able to withstand</a:t>
            </a:r>
            <a:r>
              <a:rPr lang="en-US" baseline="0" dirty="0" smtClean="0"/>
              <a:t> a 9-g load in the forward direction. The picture on the right shows us testing this 9-g case.</a:t>
            </a:r>
            <a:endParaRPr lang="en-US" dirty="0"/>
          </a:p>
        </p:txBody>
      </p:sp>
      <p:sp>
        <p:nvSpPr>
          <p:cNvPr id="4" name="Slide Number Placeholder 3"/>
          <p:cNvSpPr>
            <a:spLocks noGrp="1"/>
          </p:cNvSpPr>
          <p:nvPr>
            <p:ph type="sldNum" sz="quarter" idx="10"/>
          </p:nvPr>
        </p:nvSpPr>
        <p:spPr/>
        <p:txBody>
          <a:bodyPr/>
          <a:lstStyle/>
          <a:p>
            <a:fld id="{5235BD43-4E94-4C4D-A6A4-683B8DF9B106}" type="slidenum">
              <a:rPr lang="en-US" smtClean="0"/>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Left: Experiment and structure loaded on the plane;</a:t>
            </a:r>
            <a:r>
              <a:rPr lang="en-US" baseline="0" dirty="0" smtClean="0"/>
              <a:t> Top right: Inside the plane before the experiments are loaded; Bottom right: Inside the hanger where experiments and structures were finalized</a:t>
            </a:r>
            <a:endParaRPr lang="en-US" dirty="0"/>
          </a:p>
        </p:txBody>
      </p:sp>
      <p:sp>
        <p:nvSpPr>
          <p:cNvPr id="4" name="Slide Number Placeholder 3"/>
          <p:cNvSpPr>
            <a:spLocks noGrp="1"/>
          </p:cNvSpPr>
          <p:nvPr>
            <p:ph type="sldNum" sz="quarter" idx="10"/>
          </p:nvPr>
        </p:nvSpPr>
        <p:spPr/>
        <p:txBody>
          <a:bodyPr/>
          <a:lstStyle/>
          <a:p>
            <a:fld id="{5235BD43-4E94-4C4D-A6A4-683B8DF9B106}" type="slidenum">
              <a:rPr lang="en-US" smtClean="0"/>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experiment was entitled </a:t>
            </a:r>
            <a:r>
              <a:rPr lang="en-US" dirty="0" err="1" smtClean="0"/>
              <a:t>ANalysis</a:t>
            </a:r>
            <a:r>
              <a:rPr lang="en-US" dirty="0" smtClean="0"/>
              <a:t> of Gravitational Effects on Liquid lenses (ANGEL). We studied how</a:t>
            </a:r>
            <a:r>
              <a:rPr lang="en-US" baseline="0" dirty="0" smtClean="0"/>
              <a:t> gravity affects surface quality of large-aperture liquid lenses. We used the SCOTS test developed at the UA’s College of Optical Sciences to test image quality in the different gravity conditions (data – top left).</a:t>
            </a:r>
            <a:endParaRPr lang="en-US" dirty="0"/>
          </a:p>
        </p:txBody>
      </p:sp>
      <p:sp>
        <p:nvSpPr>
          <p:cNvPr id="4" name="Slide Number Placeholder 3"/>
          <p:cNvSpPr>
            <a:spLocks noGrp="1"/>
          </p:cNvSpPr>
          <p:nvPr>
            <p:ph type="sldNum" sz="quarter" idx="10"/>
          </p:nvPr>
        </p:nvSpPr>
        <p:spPr/>
        <p:txBody>
          <a:bodyPr/>
          <a:lstStyle/>
          <a:p>
            <a:fld id="{5235BD43-4E94-4C4D-A6A4-683B8DF9B106}" type="slidenum">
              <a:rPr lang="en-US" smtClean="0"/>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Kevin with other team members</a:t>
            </a:r>
            <a:r>
              <a:rPr lang="en-US" baseline="0" dirty="0" smtClean="0"/>
              <a:t> on the plane</a:t>
            </a:r>
            <a:endParaRPr lang="en-US" dirty="0"/>
          </a:p>
        </p:txBody>
      </p:sp>
      <p:sp>
        <p:nvSpPr>
          <p:cNvPr id="4" name="Slide Number Placeholder 3"/>
          <p:cNvSpPr>
            <a:spLocks noGrp="1"/>
          </p:cNvSpPr>
          <p:nvPr>
            <p:ph type="sldNum" sz="quarter" idx="10"/>
          </p:nvPr>
        </p:nvSpPr>
        <p:spPr/>
        <p:txBody>
          <a:bodyPr/>
          <a:lstStyle/>
          <a:p>
            <a:fld id="{5235BD43-4E94-4C4D-A6A4-683B8DF9B106}" type="slidenum">
              <a:rPr lang="en-US" smtClean="0"/>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Other individuals having some fun on the plane</a:t>
            </a:r>
            <a:endParaRPr lang="en-US" dirty="0"/>
          </a:p>
        </p:txBody>
      </p:sp>
      <p:sp>
        <p:nvSpPr>
          <p:cNvPr id="4" name="Slide Number Placeholder 3"/>
          <p:cNvSpPr>
            <a:spLocks noGrp="1"/>
          </p:cNvSpPr>
          <p:nvPr>
            <p:ph type="sldNum" sz="quarter" idx="10"/>
          </p:nvPr>
        </p:nvSpPr>
        <p:spPr/>
        <p:txBody>
          <a:bodyPr/>
          <a:lstStyle/>
          <a:p>
            <a:fld id="{5235BD43-4E94-4C4D-A6A4-683B8DF9B106}" type="slidenum">
              <a:rPr lang="en-US" smtClean="0"/>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Shelley </a:t>
            </a:r>
            <a:r>
              <a:rPr lang="en-US" dirty="0" err="1" smtClean="0"/>
              <a:t>Littin</a:t>
            </a:r>
            <a:r>
              <a:rPr lang="en-US" dirty="0" smtClean="0"/>
              <a:t>, Space</a:t>
            </a:r>
            <a:r>
              <a:rPr lang="en-US" baseline="0" dirty="0" smtClean="0"/>
              <a:t> Grant intern and science writer for </a:t>
            </a:r>
            <a:r>
              <a:rPr lang="en-US" baseline="0" dirty="0" err="1" smtClean="0"/>
              <a:t>UANews</a:t>
            </a:r>
            <a:r>
              <a:rPr lang="en-US" baseline="0" dirty="0" smtClean="0"/>
              <a:t>, had the opportunity to share in the microgravity flight experience and write three published articles.</a:t>
            </a:r>
            <a:endParaRPr lang="en-US" dirty="0"/>
          </a:p>
        </p:txBody>
      </p:sp>
      <p:sp>
        <p:nvSpPr>
          <p:cNvPr id="4" name="Slide Number Placeholder 3"/>
          <p:cNvSpPr>
            <a:spLocks noGrp="1"/>
          </p:cNvSpPr>
          <p:nvPr>
            <p:ph type="sldNum" sz="quarter" idx="10"/>
          </p:nvPr>
        </p:nvSpPr>
        <p:spPr/>
        <p:txBody>
          <a:bodyPr/>
          <a:lstStyle/>
          <a:p>
            <a:fld id="{5235BD43-4E94-4C4D-A6A4-683B8DF9B106}" type="slidenum">
              <a:rPr lang="en-US" smtClean="0"/>
              <a:pPr/>
              <a:t>30</a:t>
            </a:fld>
            <a:endParaRPr lang="en-US"/>
          </a:p>
        </p:txBody>
      </p:sp>
    </p:spTree>
    <p:extLst>
      <p:ext uri="{BB962C8B-B14F-4D97-AF65-F5344CB8AC3E}">
        <p14:creationId xmlns:p14="http://schemas.microsoft.com/office/powerpoint/2010/main" val="57050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Victoria</a:t>
            </a:r>
            <a:r>
              <a:rPr lang="en-US" baseline="0" dirty="0" smtClean="0"/>
              <a:t> </a:t>
            </a:r>
            <a:r>
              <a:rPr lang="en-US" baseline="0" dirty="0" err="1" smtClean="0"/>
              <a:t>Blute</a:t>
            </a:r>
            <a:r>
              <a:rPr lang="en-US" baseline="0" dirty="0" smtClean="0"/>
              <a:t>, Space Grant intern and science writer for the Arizona Daily Star, also had the opportunity to fly in microgravity and write four published articles about her experience.</a:t>
            </a:r>
            <a:endParaRPr lang="en-US" dirty="0"/>
          </a:p>
        </p:txBody>
      </p:sp>
      <p:sp>
        <p:nvSpPr>
          <p:cNvPr id="4" name="Slide Number Placeholder 3"/>
          <p:cNvSpPr>
            <a:spLocks noGrp="1"/>
          </p:cNvSpPr>
          <p:nvPr>
            <p:ph type="sldNum" sz="quarter" idx="10"/>
          </p:nvPr>
        </p:nvSpPr>
        <p:spPr/>
        <p:txBody>
          <a:bodyPr/>
          <a:lstStyle/>
          <a:p>
            <a:fld id="{5235BD43-4E94-4C4D-A6A4-683B8DF9B106}" type="slidenum">
              <a:rPr lang="en-US" smtClean="0"/>
              <a:pPr/>
              <a:t>31</a:t>
            </a:fld>
            <a:endParaRPr lang="en-US"/>
          </a:p>
        </p:txBody>
      </p:sp>
    </p:spTree>
    <p:extLst>
      <p:ext uri="{BB962C8B-B14F-4D97-AF65-F5344CB8AC3E}">
        <p14:creationId xmlns:p14="http://schemas.microsoft.com/office/powerpoint/2010/main" val="1493364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an intern, I was given the opportunity to get</a:t>
            </a:r>
            <a:r>
              <a:rPr lang="en-US" baseline="0" dirty="0" smtClean="0"/>
              <a:t> involved with James Webb Space Telescope (JWST) Primary Mirror Segment Assembly (PMSA) testing. </a:t>
            </a:r>
            <a:endParaRPr lang="en-US" dirty="0"/>
          </a:p>
        </p:txBody>
      </p:sp>
      <p:sp>
        <p:nvSpPr>
          <p:cNvPr id="4" name="Slide Number Placeholder 3"/>
          <p:cNvSpPr>
            <a:spLocks noGrp="1"/>
          </p:cNvSpPr>
          <p:nvPr>
            <p:ph type="sldNum" sz="quarter" idx="10"/>
          </p:nvPr>
        </p:nvSpPr>
        <p:spPr/>
        <p:txBody>
          <a:bodyPr/>
          <a:lstStyle/>
          <a:p>
            <a:fld id="{5235BD43-4E94-4C4D-A6A4-683B8DF9B106}" type="slidenum">
              <a:rPr lang="en-US" smtClean="0"/>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Kyle and the second day</a:t>
            </a:r>
            <a:r>
              <a:rPr lang="en-US" baseline="0" dirty="0" smtClean="0"/>
              <a:t> flight team after their flight.</a:t>
            </a:r>
            <a:endParaRPr lang="en-US" dirty="0"/>
          </a:p>
        </p:txBody>
      </p:sp>
      <p:sp>
        <p:nvSpPr>
          <p:cNvPr id="4" name="Slide Number Placeholder 3"/>
          <p:cNvSpPr>
            <a:spLocks noGrp="1"/>
          </p:cNvSpPr>
          <p:nvPr>
            <p:ph type="sldNum" sz="quarter" idx="10"/>
          </p:nvPr>
        </p:nvSpPr>
        <p:spPr/>
        <p:txBody>
          <a:bodyPr/>
          <a:lstStyle/>
          <a:p>
            <a:fld id="{5235BD43-4E94-4C4D-A6A4-683B8DF9B106}" type="slidenum">
              <a:rPr lang="en-US" smtClean="0"/>
              <a:pPr/>
              <a:t>32</a:t>
            </a:fld>
            <a:endParaRPr lang="en-US"/>
          </a:p>
        </p:txBody>
      </p:sp>
    </p:spTree>
    <p:extLst>
      <p:ext uri="{BB962C8B-B14F-4D97-AF65-F5344CB8AC3E}">
        <p14:creationId xmlns:p14="http://schemas.microsoft.com/office/powerpoint/2010/main" val="29981623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Mars Society has created several facilities to simulate the living and working conditions of Mars. One such facility, the Mars Desert Research Station, is located in the</a:t>
            </a:r>
            <a:r>
              <a:rPr lang="en-US" baseline="0" dirty="0" smtClean="0"/>
              <a:t> desert of southern Utah and provides the opportunity for students and others to conduct research.</a:t>
            </a:r>
          </a:p>
          <a:p>
            <a:endParaRPr lang="en-US" baseline="0" dirty="0" smtClean="0"/>
          </a:p>
          <a:p>
            <a:r>
              <a:rPr lang="en-US" dirty="0" smtClean="0">
                <a:hlinkClick r:id="rId3"/>
              </a:rPr>
              <a:t>http://www.marssociety.org/</a:t>
            </a:r>
            <a:endParaRPr lang="en-US" dirty="0"/>
          </a:p>
        </p:txBody>
      </p:sp>
      <p:sp>
        <p:nvSpPr>
          <p:cNvPr id="4" name="Slide Number Placeholder 3"/>
          <p:cNvSpPr>
            <a:spLocks noGrp="1"/>
          </p:cNvSpPr>
          <p:nvPr>
            <p:ph type="sldNum" sz="quarter" idx="10"/>
          </p:nvPr>
        </p:nvSpPr>
        <p:spPr/>
        <p:txBody>
          <a:bodyPr/>
          <a:lstStyle/>
          <a:p>
            <a:fld id="{5235BD43-4E94-4C4D-A6A4-683B8DF9B106}" type="slidenum">
              <a:rPr lang="en-US" smtClean="0"/>
              <a:pPr/>
              <a:t>33</a:t>
            </a:fld>
            <a:endParaRPr lang="en-US"/>
          </a:p>
        </p:txBody>
      </p:sp>
    </p:spTree>
    <p:extLst>
      <p:ext uri="{BB962C8B-B14F-4D97-AF65-F5344CB8AC3E}">
        <p14:creationId xmlns:p14="http://schemas.microsoft.com/office/powerpoint/2010/main" val="34104608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Mars Desert Research Station (center), along with greenhouse</a:t>
            </a:r>
            <a:r>
              <a:rPr lang="en-US" baseline="0" dirty="0" smtClean="0"/>
              <a:t> habitat (right), and Musk observatory (left). The research station is mostly isolated in the desert and is designed to be self-sufficient. </a:t>
            </a:r>
            <a:endParaRPr lang="en-US" dirty="0"/>
          </a:p>
        </p:txBody>
      </p:sp>
      <p:sp>
        <p:nvSpPr>
          <p:cNvPr id="4" name="Slide Number Placeholder 3"/>
          <p:cNvSpPr>
            <a:spLocks noGrp="1"/>
          </p:cNvSpPr>
          <p:nvPr>
            <p:ph type="sldNum" sz="quarter" idx="10"/>
          </p:nvPr>
        </p:nvSpPr>
        <p:spPr/>
        <p:txBody>
          <a:bodyPr/>
          <a:lstStyle/>
          <a:p>
            <a:fld id="{5235BD43-4E94-4C4D-A6A4-683B8DF9B106}" type="slidenum">
              <a:rPr lang="en-US" smtClean="0"/>
              <a:pPr/>
              <a:t>34</a:t>
            </a:fld>
            <a:endParaRPr lang="en-US"/>
          </a:p>
        </p:txBody>
      </p:sp>
    </p:spTree>
    <p:extLst>
      <p:ext uri="{BB962C8B-B14F-4D97-AF65-F5344CB8AC3E}">
        <p14:creationId xmlns:p14="http://schemas.microsoft.com/office/powerpoint/2010/main" val="29869870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mission patch for Kevin’s visit to MDRS.</a:t>
            </a:r>
            <a:r>
              <a:rPr lang="en-US" baseline="0" dirty="0" smtClean="0"/>
              <a:t> The main research project (LAMBDA) was a continuation of the group research project started with the 2010 NASA Ames Academy.</a:t>
            </a:r>
          </a:p>
          <a:p>
            <a:endParaRPr lang="en-US" baseline="0" dirty="0" smtClean="0"/>
          </a:p>
          <a:p>
            <a:r>
              <a:rPr lang="en-US" dirty="0" smtClean="0">
                <a:hlinkClick r:id="rId3"/>
              </a:rPr>
              <a:t>http://www.universetoday.com/82963/all-student-crew-lands-at-mars-research-station/#more-82963</a:t>
            </a:r>
            <a:endParaRPr lang="en-US" dirty="0"/>
          </a:p>
        </p:txBody>
      </p:sp>
      <p:sp>
        <p:nvSpPr>
          <p:cNvPr id="4" name="Slide Number Placeholder 3"/>
          <p:cNvSpPr>
            <a:spLocks noGrp="1"/>
          </p:cNvSpPr>
          <p:nvPr>
            <p:ph type="sldNum" sz="quarter" idx="10"/>
          </p:nvPr>
        </p:nvSpPr>
        <p:spPr/>
        <p:txBody>
          <a:bodyPr/>
          <a:lstStyle/>
          <a:p>
            <a:fld id="{5235BD43-4E94-4C4D-A6A4-683B8DF9B106}" type="slidenum">
              <a:rPr lang="en-US" smtClean="0"/>
              <a:pPr/>
              <a:t>35</a:t>
            </a:fld>
            <a:endParaRPr lang="en-US"/>
          </a:p>
        </p:txBody>
      </p:sp>
    </p:spTree>
    <p:extLst>
      <p:ext uri="{BB962C8B-B14F-4D97-AF65-F5344CB8AC3E}">
        <p14:creationId xmlns:p14="http://schemas.microsoft.com/office/powerpoint/2010/main" val="3461492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group simulation, a mock space suit is usually worn for all activities outside the habitat. Our mission happened to overlap with the 2011 </a:t>
            </a:r>
            <a:r>
              <a:rPr lang="en-US" baseline="0" dirty="0" err="1" smtClean="0"/>
              <a:t>Superbowl</a:t>
            </a:r>
            <a:r>
              <a:rPr lang="en-US" baseline="0" dirty="0" smtClean="0"/>
              <a:t>, so of course a traditional game of football was in order!</a:t>
            </a:r>
            <a:endParaRPr lang="en-US" dirty="0" smtClean="0"/>
          </a:p>
        </p:txBody>
      </p:sp>
      <p:sp>
        <p:nvSpPr>
          <p:cNvPr id="4" name="Slide Number Placeholder 3"/>
          <p:cNvSpPr>
            <a:spLocks noGrp="1"/>
          </p:cNvSpPr>
          <p:nvPr>
            <p:ph type="sldNum" sz="quarter" idx="10"/>
          </p:nvPr>
        </p:nvSpPr>
        <p:spPr/>
        <p:txBody>
          <a:bodyPr/>
          <a:lstStyle/>
          <a:p>
            <a:fld id="{5235BD43-4E94-4C4D-A6A4-683B8DF9B106}" type="slidenum">
              <a:rPr lang="en-US" smtClean="0"/>
              <a:pPr/>
              <a:t>36</a:t>
            </a:fld>
            <a:endParaRPr lang="en-US"/>
          </a:p>
        </p:txBody>
      </p:sp>
    </p:spTree>
    <p:extLst>
      <p:ext uri="{BB962C8B-B14F-4D97-AF65-F5344CB8AC3E}">
        <p14:creationId xmlns:p14="http://schemas.microsoft.com/office/powerpoint/2010/main" val="2555894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Life And Metabolic Detection</a:t>
            </a:r>
            <a:r>
              <a:rPr lang="en-US" baseline="0" dirty="0" smtClean="0"/>
              <a:t> Apparatus (LAMBDA) is designed to detect the metabolic process of living organisms. Basically you put in a soil sample and it tells you if it contains life; a device that could be useful for a Mars mission. </a:t>
            </a:r>
            <a:endParaRPr lang="en-US" dirty="0"/>
          </a:p>
        </p:txBody>
      </p:sp>
      <p:sp>
        <p:nvSpPr>
          <p:cNvPr id="4" name="Slide Number Placeholder 3"/>
          <p:cNvSpPr>
            <a:spLocks noGrp="1"/>
          </p:cNvSpPr>
          <p:nvPr>
            <p:ph type="sldNum" sz="quarter" idx="10"/>
          </p:nvPr>
        </p:nvSpPr>
        <p:spPr/>
        <p:txBody>
          <a:bodyPr/>
          <a:lstStyle/>
          <a:p>
            <a:fld id="{5235BD43-4E94-4C4D-A6A4-683B8DF9B106}" type="slidenum">
              <a:rPr lang="en-US" smtClean="0"/>
              <a:pPr/>
              <a:t>37</a:t>
            </a:fld>
            <a:endParaRPr lang="en-US"/>
          </a:p>
        </p:txBody>
      </p:sp>
    </p:spTree>
    <p:extLst>
      <p:ext uri="{BB962C8B-B14F-4D97-AF65-F5344CB8AC3E}">
        <p14:creationId xmlns:p14="http://schemas.microsoft.com/office/powerpoint/2010/main" val="16981730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projects included</a:t>
            </a:r>
            <a:r>
              <a:rPr lang="en-US" baseline="0" dirty="0" smtClean="0"/>
              <a:t> the balloon launch of a small cube with blinking LEDs (bottom left). The LEDs are used to calculate the astronomical seeing when viewed through a telescope. In our spare time, the group explored the many unique and interesting areas surrounding the habitat using ATVs (top).</a:t>
            </a:r>
            <a:endParaRPr lang="en-US" dirty="0"/>
          </a:p>
        </p:txBody>
      </p:sp>
      <p:sp>
        <p:nvSpPr>
          <p:cNvPr id="4" name="Slide Number Placeholder 3"/>
          <p:cNvSpPr>
            <a:spLocks noGrp="1"/>
          </p:cNvSpPr>
          <p:nvPr>
            <p:ph type="sldNum" sz="quarter" idx="10"/>
          </p:nvPr>
        </p:nvSpPr>
        <p:spPr/>
        <p:txBody>
          <a:bodyPr/>
          <a:lstStyle/>
          <a:p>
            <a:fld id="{5235BD43-4E94-4C4D-A6A4-683B8DF9B106}" type="slidenum">
              <a:rPr lang="en-US" smtClean="0"/>
              <a:pPr/>
              <a:t>38</a:t>
            </a:fld>
            <a:endParaRPr lang="en-US"/>
          </a:p>
        </p:txBody>
      </p:sp>
    </p:spTree>
    <p:extLst>
      <p:ext uri="{BB962C8B-B14F-4D97-AF65-F5344CB8AC3E}">
        <p14:creationId xmlns:p14="http://schemas.microsoft.com/office/powerpoint/2010/main" val="25214898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group geologists spent time mining and analyzing rocks (bottom left), and exploring the geological features of the desert. </a:t>
            </a:r>
            <a:r>
              <a:rPr lang="en-US" dirty="0" smtClean="0"/>
              <a:t>Moon landing?</a:t>
            </a:r>
            <a:r>
              <a:rPr lang="en-US" baseline="0" dirty="0" smtClean="0"/>
              <a:t> (bottom right)</a:t>
            </a:r>
            <a:endParaRPr lang="en-US" dirty="0"/>
          </a:p>
        </p:txBody>
      </p:sp>
      <p:sp>
        <p:nvSpPr>
          <p:cNvPr id="4" name="Slide Number Placeholder 3"/>
          <p:cNvSpPr>
            <a:spLocks noGrp="1"/>
          </p:cNvSpPr>
          <p:nvPr>
            <p:ph type="sldNum" sz="quarter" idx="10"/>
          </p:nvPr>
        </p:nvSpPr>
        <p:spPr/>
        <p:txBody>
          <a:bodyPr/>
          <a:lstStyle/>
          <a:p>
            <a:fld id="{5235BD43-4E94-4C4D-A6A4-683B8DF9B106}" type="slidenum">
              <a:rPr lang="en-US" smtClean="0"/>
              <a:pPr/>
              <a:t>39</a:t>
            </a:fld>
            <a:endParaRPr lang="en-US"/>
          </a:p>
        </p:txBody>
      </p:sp>
    </p:spTree>
    <p:extLst>
      <p:ext uri="{BB962C8B-B14F-4D97-AF65-F5344CB8AC3E}">
        <p14:creationId xmlns:p14="http://schemas.microsoft.com/office/powerpoint/2010/main" val="8581886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SEDS:</a:t>
            </a:r>
            <a:r>
              <a:rPr lang="en-US" baseline="0" dirty="0" smtClean="0"/>
              <a:t> Student for the Exploration and Development of Space; Founded by Peter </a:t>
            </a:r>
            <a:r>
              <a:rPr lang="en-US" baseline="0" dirty="0" err="1" smtClean="0"/>
              <a:t>Diamandis</a:t>
            </a:r>
            <a:r>
              <a:rPr lang="en-US" baseline="0" dirty="0" smtClean="0"/>
              <a:t> (he also founded the organizations listed above).</a:t>
            </a:r>
          </a:p>
          <a:p>
            <a:r>
              <a:rPr lang="en-US" baseline="0" dirty="0" smtClean="0"/>
              <a:t>For information about the UA chapter, visit: http://www.seds.org/uaseds</a:t>
            </a:r>
            <a:endParaRPr lang="en-US" dirty="0"/>
          </a:p>
        </p:txBody>
      </p:sp>
      <p:sp>
        <p:nvSpPr>
          <p:cNvPr id="4" name="Slide Number Placeholder 3"/>
          <p:cNvSpPr>
            <a:spLocks noGrp="1"/>
          </p:cNvSpPr>
          <p:nvPr>
            <p:ph type="sldNum" sz="quarter" idx="10"/>
          </p:nvPr>
        </p:nvSpPr>
        <p:spPr/>
        <p:txBody>
          <a:bodyPr/>
          <a:lstStyle/>
          <a:p>
            <a:fld id="{43DEDEFE-65D2-49F1-9E99-3FE163EDA9C4}" type="slidenum">
              <a:rPr lang="en-US" smtClean="0"/>
              <a:pPr/>
              <a:t>40</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DEDEFE-65D2-49F1-9E99-3FE163EDA9C4}" type="slidenum">
              <a:rPr lang="en-US" smtClean="0"/>
              <a:pPr/>
              <a:t>41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JWST mirrors in the vacuum chamber before pump-down</a:t>
            </a:r>
            <a:endParaRPr lang="en-US" dirty="0"/>
          </a:p>
        </p:txBody>
      </p:sp>
      <p:sp>
        <p:nvSpPr>
          <p:cNvPr id="4" name="Slide Number Placeholder 3"/>
          <p:cNvSpPr>
            <a:spLocks noGrp="1"/>
          </p:cNvSpPr>
          <p:nvPr>
            <p:ph type="sldNum" sz="quarter" idx="10"/>
          </p:nvPr>
        </p:nvSpPr>
        <p:spPr/>
        <p:txBody>
          <a:bodyPr/>
          <a:lstStyle/>
          <a:p>
            <a:fld id="{5235BD43-4E94-4C4D-A6A4-683B8DF9B106}" type="slidenum">
              <a:rPr lang="en-US" smtClean="0"/>
              <a:pPr/>
              <a:t>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3DEDEFE-65D2-49F1-9E99-3FE163EDA9C4}" type="slidenum">
              <a:rPr lang="en-US" smtClean="0"/>
              <a:pPr/>
              <a:t>42</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3DEDEFE-65D2-49F1-9E99-3FE163EDA9C4}" type="slidenum">
              <a:rPr lang="en-US" smtClean="0"/>
              <a:pPr/>
              <a:t>43</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ASCEND! Is a program run by NASA/ Arizona Space Grant that involves creating multiple payloads on weather balloon launches. For more info, visit: http://spacegrant.arizona.edu/research/ascend</a:t>
            </a:r>
            <a:endParaRPr lang="en-US" dirty="0"/>
          </a:p>
        </p:txBody>
      </p:sp>
      <p:sp>
        <p:nvSpPr>
          <p:cNvPr id="4" name="Slide Number Placeholder 3"/>
          <p:cNvSpPr>
            <a:spLocks noGrp="1"/>
          </p:cNvSpPr>
          <p:nvPr>
            <p:ph type="sldNum" sz="quarter" idx="10"/>
          </p:nvPr>
        </p:nvSpPr>
        <p:spPr/>
        <p:txBody>
          <a:bodyPr/>
          <a:lstStyle/>
          <a:p>
            <a:fld id="{5235BD43-4E94-4C4D-A6A4-683B8DF9B106}" type="slidenum">
              <a:rPr lang="en-US" smtClean="0"/>
              <a:pPr/>
              <a:t>44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an NASA intern, you have the ability to tour other NASA centers on your own time. I went to Florida and visited</a:t>
            </a:r>
            <a:r>
              <a:rPr lang="en-US" baseline="0" dirty="0" smtClean="0"/>
              <a:t> Kennedy Space Center</a:t>
            </a:r>
            <a:r>
              <a:rPr lang="en-US" dirty="0" smtClean="0"/>
              <a:t> twice that summer in an attempt to see the STS-127 launch.</a:t>
            </a:r>
            <a:endParaRPr lang="en-US" dirty="0"/>
          </a:p>
        </p:txBody>
      </p:sp>
      <p:sp>
        <p:nvSpPr>
          <p:cNvPr id="4" name="Slide Number Placeholder 3"/>
          <p:cNvSpPr>
            <a:spLocks noGrp="1"/>
          </p:cNvSpPr>
          <p:nvPr>
            <p:ph type="sldNum" sz="quarter" idx="10"/>
          </p:nvPr>
        </p:nvSpPr>
        <p:spPr/>
        <p:txBody>
          <a:bodyPr/>
          <a:lstStyle/>
          <a:p>
            <a:fld id="{5235BD43-4E94-4C4D-A6A4-683B8DF9B106}"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Every NASA center has a large amount of interns every summer. Make sure to take the opportunity to network with these individuals.</a:t>
            </a:r>
            <a:endParaRPr lang="en-US" dirty="0"/>
          </a:p>
        </p:txBody>
      </p:sp>
      <p:sp>
        <p:nvSpPr>
          <p:cNvPr id="4" name="Slide Number Placeholder 3"/>
          <p:cNvSpPr>
            <a:spLocks noGrp="1"/>
          </p:cNvSpPr>
          <p:nvPr>
            <p:ph type="sldNum" sz="quarter" idx="10"/>
          </p:nvPr>
        </p:nvSpPr>
        <p:spPr/>
        <p:txBody>
          <a:bodyPr/>
          <a:lstStyle/>
          <a:p>
            <a:fld id="{5235BD43-4E94-4C4D-A6A4-683B8DF9B106}"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Both Kyle and Kevin have participated in the NASA </a:t>
            </a:r>
            <a:r>
              <a:rPr lang="en-US" dirty="0" smtClean="0"/>
              <a:t>Academy program (</a:t>
            </a:r>
            <a:r>
              <a:rPr lang="en-US" dirty="0" smtClean="0">
                <a:hlinkClick r:id="rId3"/>
              </a:rPr>
              <a:t>https://www.academyapp.com/</a:t>
            </a:r>
            <a:r>
              <a:rPr lang="en-US" dirty="0" smtClean="0"/>
              <a:t>)</a:t>
            </a:r>
            <a:r>
              <a:rPr lang="en-US" dirty="0" smtClean="0"/>
              <a:t>. There</a:t>
            </a:r>
            <a:r>
              <a:rPr lang="en-US" baseline="0" dirty="0" smtClean="0"/>
              <a:t> are several Academies every summer at multiple locations, usually including Marshall Space Flight Center, Ames Research Center, Glenn Research Center, and Goddard Space Flight Center. The “leadership” Academies are designed to provide research experience with a NASA mentor, while also developing teamwork and leadership skills. The robotics and propulsion Academies have the same goals with an emphasis on specific areas of research. Programs often include talks with space industry leaders and trips to space-related places of interest. Some programs include the opportunity to help manage the program in the following year. </a:t>
            </a:r>
            <a:endParaRPr lang="en-US" dirty="0"/>
          </a:p>
        </p:txBody>
      </p:sp>
      <p:sp>
        <p:nvSpPr>
          <p:cNvPr id="4" name="Slide Number Placeholder 3"/>
          <p:cNvSpPr>
            <a:spLocks noGrp="1"/>
          </p:cNvSpPr>
          <p:nvPr>
            <p:ph type="sldNum" sz="quarter" idx="10"/>
          </p:nvPr>
        </p:nvSpPr>
        <p:spPr/>
        <p:txBody>
          <a:bodyPr/>
          <a:lstStyle/>
          <a:p>
            <a:fld id="{5235BD43-4E94-4C4D-A6A4-683B8DF9B106}"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Kevin</a:t>
            </a:r>
            <a:r>
              <a:rPr lang="en-US" baseline="0" dirty="0" smtClean="0"/>
              <a:t> participated in the 2010 Academy at the Ames Research Center. His research project involved creating a system of cameras to track and record meteors for the purpose of identifying minor meteor showers (cams.seti.org). Kevin returned to Ames the following summer to help manage the 2011 Academy. </a:t>
            </a:r>
            <a:endParaRPr lang="en-US" dirty="0" smtClean="0"/>
          </a:p>
        </p:txBody>
      </p:sp>
      <p:sp>
        <p:nvSpPr>
          <p:cNvPr id="4" name="Slide Number Placeholder 3"/>
          <p:cNvSpPr>
            <a:spLocks noGrp="1"/>
          </p:cNvSpPr>
          <p:nvPr>
            <p:ph type="sldNum" sz="quarter" idx="10"/>
          </p:nvPr>
        </p:nvSpPr>
        <p:spPr/>
        <p:txBody>
          <a:bodyPr/>
          <a:lstStyle/>
          <a:p>
            <a:fld id="{37F98B1F-C074-45E6-AC38-ED274B01D09D}"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Group trips in 2010 included Kennedy Space Center (top left with the Space</a:t>
            </a:r>
            <a:r>
              <a:rPr lang="en-US" baseline="0" dirty="0" smtClean="0"/>
              <a:t> Shuttle Endeavour</a:t>
            </a:r>
            <a:r>
              <a:rPr lang="en-US" dirty="0" smtClean="0"/>
              <a:t>), the</a:t>
            </a:r>
            <a:r>
              <a:rPr lang="en-US" baseline="0" dirty="0" smtClean="0"/>
              <a:t> Jet Propulsion Laboratory (top right with the Mars Science Laboratory), Dryden Flight Research Center (bottom left with Sofia, the airborne observatory) and </a:t>
            </a:r>
            <a:r>
              <a:rPr lang="en-US" baseline="0" dirty="0" err="1" smtClean="0"/>
              <a:t>SpaceX</a:t>
            </a:r>
            <a:r>
              <a:rPr lang="en-US" baseline="0" dirty="0" smtClean="0"/>
              <a:t> (bottom right with the Dragon Capsule).</a:t>
            </a:r>
            <a:endParaRPr lang="en-US" dirty="0"/>
          </a:p>
        </p:txBody>
      </p:sp>
      <p:sp>
        <p:nvSpPr>
          <p:cNvPr id="4" name="Slide Number Placeholder 3"/>
          <p:cNvSpPr>
            <a:spLocks noGrp="1"/>
          </p:cNvSpPr>
          <p:nvPr>
            <p:ph type="sldNum" sz="quarter" idx="10"/>
          </p:nvPr>
        </p:nvSpPr>
        <p:spPr/>
        <p:txBody>
          <a:bodyPr/>
          <a:lstStyle/>
          <a:p>
            <a:fld id="{5235BD43-4E94-4C4D-A6A4-683B8DF9B106}" type="slidenum">
              <a:rPr lang="en-US" smtClean="0"/>
              <a:pPr/>
              <a:t>10</a:t>
            </a:fld>
            <a:endParaRPr lang="en-US"/>
          </a:p>
        </p:txBody>
      </p:sp>
    </p:spTree>
    <p:extLst>
      <p:ext uri="{BB962C8B-B14F-4D97-AF65-F5344CB8AC3E}">
        <p14:creationId xmlns:p14="http://schemas.microsoft.com/office/powerpoint/2010/main" val="2469102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571B879-8977-4618-87D5-069AA146DBCE}" type="datetime1">
              <a:rPr lang="en-US" smtClean="0"/>
              <a:t>2/15/2012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AD0A21-FE5E-4D6B-B299-FBD7DA8B575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B8E6B4-F04F-4416-A09A-D28A7992ED26}" type="datetime1">
              <a:rPr lang="en-US" smtClean="0"/>
              <a:t>2/15/2012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AD0A21-FE5E-4D6B-B299-FBD7DA8B575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70CB35-42BA-44C1-8380-4DE3456791FA}" type="datetime1">
              <a:rPr lang="en-US" smtClean="0"/>
              <a:t>2/15/2012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AD0A21-FE5E-4D6B-B299-FBD7DA8B5759}"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2"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60E97FE3-6474-49FF-98B6-2737A6AE0B96}" type="datetime1">
              <a:rPr lang="en-US" smtClean="0"/>
              <a:t>2/15/2012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AD0A21-FE5E-4D6B-B299-FBD7DA8B5759}"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9C6F0D5-0682-4ABB-A536-F2A88B02929F}" type="datetime1">
              <a:rPr lang="en-US" smtClean="0"/>
              <a:t>2/15/2012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AD0A21-FE5E-4D6B-B299-FBD7DA8B5759}"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342B74C-B8D6-4E02-B020-270F95406C2A}" type="datetime1">
              <a:rPr lang="en-US" smtClean="0"/>
              <a:t>2/15/2012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AD0A21-FE5E-4D6B-B299-FBD7DA8B5759}"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B38402A-94B3-40D2-B726-A77689A845BA}" type="datetime1">
              <a:rPr lang="en-US" smtClean="0"/>
              <a:t>2/15/2012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AD0A21-FE5E-4D6B-B299-FBD7DA8B5759}"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1" y="1698988"/>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1"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6" y="1698988"/>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6"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7A9A5A90-5580-494C-95E5-78331F2BDFDC}" type="datetime1">
              <a:rPr lang="en-US" smtClean="0"/>
              <a:t>2/15/2012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AD0A21-FE5E-4D6B-B299-FBD7DA8B5759}"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F7BAEE68-09F8-439B-B22E-4F1A1543011B}" type="datetime1">
              <a:rPr lang="en-US" smtClean="0"/>
              <a:t>2/15/2012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AD0A21-FE5E-4D6B-B299-FBD7DA8B5759}"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7DF091-76C7-464B-A604-4D76FC2B9CBE}" type="datetime1">
              <a:rPr lang="en-US" smtClean="0"/>
              <a:t>2/15/2012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AD0A21-FE5E-4D6B-B299-FBD7DA8B5759}"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9"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8" y="1743134"/>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9"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F36A74B8-B53D-4E9E-944E-0243A812825F}" type="datetime1">
              <a:rPr lang="en-US" smtClean="0"/>
              <a:t>2/15/2012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AD0A21-FE5E-4D6B-B299-FBD7DA8B5759}"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3323D8-D39F-4D09-A5D1-F93B0E08186F}" type="datetime1">
              <a:rPr lang="en-US" smtClean="0"/>
              <a:t>2/15/2012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AD0A21-FE5E-4D6B-B299-FBD7DA8B5759}"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3" y="155448"/>
            <a:ext cx="2525151"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6"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76B68171-4BBA-4778-899B-201349F1E36D}" type="datetime1">
              <a:rPr lang="en-US" smtClean="0"/>
              <a:t>2/15/2012</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DBAD0A21-FE5E-4D6B-B299-FBD7DA8B5759}"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5CE5685-B99D-43D9-9DE6-A1E488817A2D}" type="datetime1">
              <a:rPr lang="en-US" smtClean="0"/>
              <a:t>2/15/2012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AD0A21-FE5E-4D6B-B299-FBD7DA8B5759}"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ctangle 7"/>
          <p:cNvSpPr/>
          <p:nvPr/>
        </p:nvSpPr>
        <p:spPr bwMode="ltGray">
          <a:xfrm>
            <a:off x="6647689"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Vertical Title 1"/>
          <p:cNvSpPr>
            <a:spLocks noGrp="1"/>
          </p:cNvSpPr>
          <p:nvPr>
            <p:ph type="title" orient="vert"/>
          </p:nvPr>
        </p:nvSpPr>
        <p:spPr>
          <a:xfrm>
            <a:off x="6781800" y="274641"/>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1"/>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D2FC522-C384-40E7-950F-E6FCA2593145}" type="datetime1">
              <a:rPr lang="en-US" smtClean="0"/>
              <a:t>2/15/2012</a:t>
            </a:fld>
            <a:endParaRPr lang="en-US"/>
          </a:p>
        </p:txBody>
      </p:sp>
      <p:sp>
        <p:nvSpPr>
          <p:cNvPr id="5" name="Footer Placeholder 4"/>
          <p:cNvSpPr>
            <a:spLocks noGrp="1"/>
          </p:cNvSpPr>
          <p:nvPr>
            <p:ph type="ftr" sz="quarter" idx="11"/>
          </p:nvPr>
        </p:nvSpPr>
        <p:spPr>
          <a:xfrm>
            <a:off x="2640598" y="6377460"/>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DBAD0A21-FE5E-4D6B-B299-FBD7DA8B575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B6EA56-37B1-41AC-BB3C-90F257CADE1B}" type="datetime1">
              <a:rPr lang="en-US" smtClean="0"/>
              <a:t>2/15/2012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AD0A21-FE5E-4D6B-B299-FBD7DA8B575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5618012-9ACB-4AD8-BE93-15384FFAD5CF}" type="datetime1">
              <a:rPr lang="en-US" smtClean="0"/>
              <a:t>2/15/2012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AD0A21-FE5E-4D6B-B299-FBD7DA8B575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D7F5BD-CF06-4289-A998-BD31A6FED618}" type="datetime1">
              <a:rPr lang="en-US" smtClean="0"/>
              <a:t>2/15/2012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AD0A21-FE5E-4D6B-B299-FBD7DA8B575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BF0E26-C4F2-4392-8A81-1737694F5463}" type="datetime1">
              <a:rPr lang="en-US" smtClean="0"/>
              <a:t>2/15/2012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AD0A21-FE5E-4D6B-B299-FBD7DA8B575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334B2E-7918-4100-811F-8CE88AF6B0E9}" type="datetime1">
              <a:rPr lang="en-US" smtClean="0"/>
              <a:t>2/15/2012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AD0A21-FE5E-4D6B-B299-FBD7DA8B575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E31AB3-E720-4CEF-A9D4-CA7D5991228D}" type="datetime1">
              <a:rPr lang="en-US" smtClean="0"/>
              <a:t>2/15/2012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AD0A21-FE5E-4D6B-B299-FBD7DA8B575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4556C5-F120-4033-BC9F-97FD60DF9BEF}" type="datetime1">
              <a:rPr lang="en-US" smtClean="0"/>
              <a:t>2/15/2012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AD0A21-FE5E-4D6B-B299-FBD7DA8B575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45513C-091D-44B7-A330-4FC9B8A6A9A2}" type="datetime1">
              <a:rPr lang="en-US" smtClean="0"/>
              <a:t>2/15/2012</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AD0A21-FE5E-4D6B-B299-FBD7DA8B575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tangle 6"/>
          <p:cNvSpPr/>
          <p:nvPr/>
        </p:nvSpPr>
        <p:spPr bwMode="ltGray">
          <a:xfrm>
            <a:off x="2" y="1"/>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Placeholder 1"/>
          <p:cNvSpPr>
            <a:spLocks noGrp="1"/>
          </p:cNvSpPr>
          <p:nvPr>
            <p:ph type="title"/>
          </p:nvPr>
        </p:nvSpPr>
        <p:spPr>
          <a:xfrm>
            <a:off x="457200" y="152401"/>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2"/>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4EE0BE6C-1BDF-4C9F-B68B-F396DC5187D1}" type="datetime1">
              <a:rPr lang="en-US" smtClean="0"/>
              <a:t>2/15/2012</a:t>
            </a:fld>
            <a:endParaRPr lang="en-US"/>
          </a:p>
        </p:txBody>
      </p:sp>
      <p:sp>
        <p:nvSpPr>
          <p:cNvPr id="5" name="Footer Placeholder 4"/>
          <p:cNvSpPr>
            <a:spLocks noGrp="1"/>
          </p:cNvSpPr>
          <p:nvPr>
            <p:ph type="ftr" sz="quarter" idx="3"/>
          </p:nvPr>
        </p:nvSpPr>
        <p:spPr>
          <a:xfrm>
            <a:off x="2640598"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DBAD0A21-FE5E-4D6B-B299-FBD7DA8B575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14.jpeg"/><Relationship Id="rId7"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jpeg"/><Relationship Id="rId3" Type="http://schemas.openxmlformats.org/officeDocument/2006/relationships/image" Target="../media/image51.jpeg"/><Relationship Id="rId7" Type="http://schemas.openxmlformats.org/officeDocument/2006/relationships/image" Target="../media/image55.jpeg"/><Relationship Id="rId12" Type="http://schemas.openxmlformats.org/officeDocument/2006/relationships/image" Target="../media/image60.jpeg"/><Relationship Id="rId17" Type="http://schemas.openxmlformats.org/officeDocument/2006/relationships/image" Target="../media/image65.jpeg"/><Relationship Id="rId2" Type="http://schemas.openxmlformats.org/officeDocument/2006/relationships/notesSlide" Target="../notesSlides/notesSlide19.xml"/><Relationship Id="rId16"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54.jpeg"/><Relationship Id="rId11" Type="http://schemas.openxmlformats.org/officeDocument/2006/relationships/image" Target="../media/image59.jpeg"/><Relationship Id="rId5" Type="http://schemas.openxmlformats.org/officeDocument/2006/relationships/image" Target="../media/image53.png"/><Relationship Id="rId15" Type="http://schemas.openxmlformats.org/officeDocument/2006/relationships/image" Target="../media/image63.jpeg"/><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jpeg"/><Relationship Id="rId14" Type="http://schemas.openxmlformats.org/officeDocument/2006/relationships/image" Target="../media/image62.jpe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3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6.png"/></Relationships>
</file>

<file path=ppt/slides/_rels/slide3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00.jpeg"/><Relationship Id="rId4" Type="http://schemas.openxmlformats.org/officeDocument/2006/relationships/image" Target="../media/image99.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jpeg"/><Relationship Id="rId7" Type="http://schemas.openxmlformats.org/officeDocument/2006/relationships/image" Target="../media/image105.pn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s>
</file>

<file path=ppt/slides/_rels/slide4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109.png"/></Relationships>
</file>

<file path=ppt/slides/_rels/slide4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Autofit/>
          </a:bodyPr>
          <a:lstStyle/>
          <a:p>
            <a:r>
              <a:rPr lang="en-US" u="sng" dirty="0" smtClean="0"/>
              <a:t>NASA Internships and Other Educational Opportunities</a:t>
            </a:r>
            <a:endParaRPr lang="en-US" u="sng" dirty="0"/>
          </a:p>
        </p:txBody>
      </p:sp>
      <p:sp>
        <p:nvSpPr>
          <p:cNvPr id="5" name="TextBox 4"/>
          <p:cNvSpPr txBox="1"/>
          <p:nvPr/>
        </p:nvSpPr>
        <p:spPr>
          <a:xfrm>
            <a:off x="1447800" y="2362201"/>
            <a:ext cx="6248400" cy="3108543"/>
          </a:xfrm>
          <a:prstGeom prst="rect">
            <a:avLst/>
          </a:prstGeom>
          <a:noFill/>
        </p:spPr>
        <p:txBody>
          <a:bodyPr wrap="square" rtlCol="0">
            <a:spAutoFit/>
          </a:bodyPr>
          <a:lstStyle/>
          <a:p>
            <a:pPr algn="ctr"/>
            <a:r>
              <a:rPr lang="en-US" sz="3600" dirty="0" smtClean="0"/>
              <a:t>Kevin Newman</a:t>
            </a:r>
          </a:p>
          <a:p>
            <a:pPr algn="ctr"/>
            <a:r>
              <a:rPr lang="en-US" sz="3600" dirty="0" smtClean="0"/>
              <a:t>and</a:t>
            </a:r>
          </a:p>
          <a:p>
            <a:pPr algn="ctr"/>
            <a:r>
              <a:rPr lang="en-US" sz="3600" dirty="0" smtClean="0"/>
              <a:t>Kyle Stephens</a:t>
            </a:r>
          </a:p>
          <a:p>
            <a:pPr algn="ctr"/>
            <a:endParaRPr lang="en-US" sz="3200" dirty="0" smtClean="0"/>
          </a:p>
          <a:p>
            <a:pPr algn="ctr"/>
            <a:r>
              <a:rPr lang="en-US" sz="2800" dirty="0" smtClean="0"/>
              <a:t>January 18, 2012</a:t>
            </a:r>
          </a:p>
          <a:p>
            <a:pPr algn="ctr"/>
            <a:r>
              <a:rPr lang="en-US" sz="2800" dirty="0" smtClean="0"/>
              <a:t>Space Grant Brown Bag Lunch</a:t>
            </a:r>
            <a:endParaRPr lang="en-US" sz="2800" dirty="0"/>
          </a:p>
        </p:txBody>
      </p:sp>
      <p:pic>
        <p:nvPicPr>
          <p:cNvPr id="7172" name="Picture 4" descr="C:\Users\Kyle\Documents\Laptop Backup\Space Grant\2008_2009\Random Photos\azsgc_logo_transparent_lg.png"/>
          <p:cNvPicPr>
            <a:picLocks noChangeAspect="1" noChangeArrowheads="1"/>
          </p:cNvPicPr>
          <p:nvPr/>
        </p:nvPicPr>
        <p:blipFill>
          <a:blip r:embed="rId3" cstate="screen"/>
          <a:srcRect/>
          <a:stretch>
            <a:fillRect/>
          </a:stretch>
        </p:blipFill>
        <p:spPr bwMode="auto">
          <a:xfrm>
            <a:off x="7772400" y="5105401"/>
            <a:ext cx="1143000" cy="1525905"/>
          </a:xfrm>
          <a:prstGeom prst="rect">
            <a:avLst/>
          </a:prstGeom>
          <a:noFill/>
        </p:spPr>
      </p:pic>
      <p:pic>
        <p:nvPicPr>
          <p:cNvPr id="7173" name="Picture 5" descr="C:\Users\Kyle\Documents\Laptop Backup\Space Grant\2008_2009\Random Photos\nasa-logo2.jpg"/>
          <p:cNvPicPr>
            <a:picLocks noChangeAspect="1" noChangeArrowheads="1"/>
          </p:cNvPicPr>
          <p:nvPr/>
        </p:nvPicPr>
        <p:blipFill>
          <a:blip r:embed="rId4" cstate="screen"/>
          <a:srcRect/>
          <a:stretch>
            <a:fillRect/>
          </a:stretch>
        </p:blipFill>
        <p:spPr bwMode="auto">
          <a:xfrm>
            <a:off x="304801" y="5362077"/>
            <a:ext cx="1447800" cy="1203814"/>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blip>
          <a:srcRect/>
          <a:stretch>
            <a:fillRect l="-6000" r="-6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098" name="Picture 2" descr="C:\Documents and Settings\Kevin Newman\Desktop\SEDS Presentation\37807_532296552793_151201790_31349484_7346113_n.jpg"/>
          <p:cNvPicPr>
            <a:picLocks noChangeAspect="1" noChangeArrowheads="1"/>
          </p:cNvPicPr>
          <p:nvPr/>
        </p:nvPicPr>
        <p:blipFill>
          <a:blip r:embed="rId4" cstate="screen"/>
          <a:srcRect/>
          <a:stretch>
            <a:fillRect/>
          </a:stretch>
        </p:blipFill>
        <p:spPr bwMode="auto">
          <a:xfrm>
            <a:off x="0" y="40683"/>
            <a:ext cx="5105400" cy="3829050"/>
          </a:xfrm>
          <a:prstGeom prst="rect">
            <a:avLst/>
          </a:prstGeom>
          <a:noFill/>
        </p:spPr>
      </p:pic>
      <p:pic>
        <p:nvPicPr>
          <p:cNvPr id="2050" name="Picture 2" descr="C:\Users\Kevin\Documents\NASA Opportunities\Academy Pics\34643_531857507643_151201790_31331437_1793956_n.jp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527332" y="3463160"/>
            <a:ext cx="4984531" cy="348917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Kevin\Documents\NASA Opportunities\Academy Pics\35309_816208200319_25811568_44802582_386104_n.jp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572000" y="34159"/>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Kevin\Documents\NASA Opportunities\Academy Pics\37892_816208414889_25811568_44802603_3356024_n.jpg"/>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220714" y="3492063"/>
            <a:ext cx="4792716" cy="359453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Trips: Lake Tahoe</a:t>
            </a:r>
            <a:endParaRPr lang="en-US" dirty="0"/>
          </a:p>
        </p:txBody>
      </p:sp>
      <p:sp>
        <p:nvSpPr>
          <p:cNvPr id="3" name="Content Placeholder 2"/>
          <p:cNvSpPr>
            <a:spLocks noGrp="1"/>
          </p:cNvSpPr>
          <p:nvPr>
            <p:ph idx="1"/>
          </p:nvPr>
        </p:nvSpPr>
        <p:spPr/>
        <p:txBody>
          <a:bodyPr/>
          <a:lstStyle/>
          <a:p>
            <a:endParaRPr lang="en-US"/>
          </a:p>
        </p:txBody>
      </p:sp>
      <p:pic>
        <p:nvPicPr>
          <p:cNvPr id="3074" name="Picture 2" descr="C:\Documents and Settings\Kevin Newman\Desktop\SEDS Presentation\36937_531051298293_151201790_31298462_401659_n.jpg"/>
          <p:cNvPicPr>
            <a:picLocks noChangeAspect="1" noChangeArrowheads="1"/>
          </p:cNvPicPr>
          <p:nvPr/>
        </p:nvPicPr>
        <p:blipFill>
          <a:blip r:embed="rId4" cstate="screen"/>
          <a:srcRect/>
          <a:stretch>
            <a:fillRect/>
          </a:stretch>
        </p:blipFill>
        <p:spPr bwMode="auto">
          <a:xfrm>
            <a:off x="0" y="3429000"/>
            <a:ext cx="4569797" cy="3429000"/>
          </a:xfrm>
          <a:prstGeom prst="rect">
            <a:avLst/>
          </a:prstGeom>
          <a:noFill/>
        </p:spPr>
      </p:pic>
      <p:pic>
        <p:nvPicPr>
          <p:cNvPr id="1026" name="Picture 2" descr="C:\Users\Kevin\Documents\NASA Opportunities\Academy Pics\314680_10100703766193726_2523341_63204117_2492673_n.jp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267200" y="3200400"/>
            <a:ext cx="4876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Kevin\Documents\NASA Opportunities\Academy Pics\281722_10150264819260863_694095862_8171670_3980251_n.jpg"/>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14138" y="-604320"/>
            <a:ext cx="3033863" cy="40333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Kevin\Documents\NASA Opportunities\Academy Pics\293002_10150264818205863_694095862_8171633_6094281_n.jpg"/>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a:stretch/>
        </p:blipFill>
        <p:spPr bwMode="auto">
          <a:xfrm>
            <a:off x="3048000" y="-236220"/>
            <a:ext cx="4063253" cy="3733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Documents and Settings\Kevin Newman\Desktop\SEDS Presentation\35309_816208230259_25811568_44802588_4172749_n.jpg"/>
          <p:cNvPicPr>
            <a:picLocks noChangeAspect="1" noChangeArrowheads="1"/>
          </p:cNvPicPr>
          <p:nvPr/>
        </p:nvPicPr>
        <p:blipFill rotWithShape="1">
          <a:blip r:embed="rId8" cstate="screen"/>
          <a:srcRect/>
          <a:stretch/>
        </p:blipFill>
        <p:spPr bwMode="auto">
          <a:xfrm>
            <a:off x="5907293" y="-30480"/>
            <a:ext cx="3322320" cy="34290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cademy Group.jpg"/>
          <p:cNvPicPr>
            <a:picLocks noChangeAspect="1"/>
          </p:cNvPicPr>
          <p:nvPr/>
        </p:nvPicPr>
        <p:blipFill>
          <a:blip r:embed="rId3" cstate="screen"/>
          <a:srcRect/>
          <a:stretch>
            <a:fillRect/>
          </a:stretch>
        </p:blipFill>
        <p:spPr>
          <a:xfrm>
            <a:off x="0" y="0"/>
            <a:ext cx="9144000" cy="6858000"/>
          </a:xfrm>
          <a:prstGeom prst="rect">
            <a:avLst/>
          </a:prstGeom>
        </p:spPr>
      </p:pic>
      <p:sp>
        <p:nvSpPr>
          <p:cNvPr id="3" name="TextBox 2"/>
          <p:cNvSpPr txBox="1"/>
          <p:nvPr/>
        </p:nvSpPr>
        <p:spPr>
          <a:xfrm>
            <a:off x="0" y="6019801"/>
            <a:ext cx="9144000" cy="584775"/>
          </a:xfrm>
          <a:prstGeom prst="rect">
            <a:avLst/>
          </a:prstGeom>
          <a:noFill/>
        </p:spPr>
        <p:txBody>
          <a:bodyPr wrap="square" rtlCol="0">
            <a:spAutoFit/>
          </a:bodyPr>
          <a:lstStyle/>
          <a:p>
            <a:pPr algn="ctr"/>
            <a:r>
              <a:rPr lang="en-US" sz="3200" dirty="0" smtClean="0"/>
              <a:t>NASA Academy 2010 - Marshall Space Flight Center</a:t>
            </a:r>
            <a:endParaRPr lang="en-US" sz="32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5410200" cy="1143000"/>
          </a:xfrm>
        </p:spPr>
        <p:txBody>
          <a:bodyPr/>
          <a:lstStyle/>
          <a:p>
            <a:r>
              <a:rPr lang="en-US" u="sng" dirty="0" smtClean="0"/>
              <a:t>My Research</a:t>
            </a:r>
            <a:endParaRPr lang="en-US" u="sng" dirty="0"/>
          </a:p>
        </p:txBody>
      </p:sp>
      <p:sp>
        <p:nvSpPr>
          <p:cNvPr id="3" name="Content Placeholder 2"/>
          <p:cNvSpPr>
            <a:spLocks noGrp="1"/>
          </p:cNvSpPr>
          <p:nvPr>
            <p:ph idx="1"/>
          </p:nvPr>
        </p:nvSpPr>
        <p:spPr>
          <a:xfrm>
            <a:off x="457200" y="1066801"/>
            <a:ext cx="5334000" cy="1219200"/>
          </a:xfrm>
        </p:spPr>
        <p:txBody>
          <a:bodyPr/>
          <a:lstStyle/>
          <a:p>
            <a:r>
              <a:rPr lang="en-US" dirty="0" smtClean="0"/>
              <a:t>Archeological remote sensing project</a:t>
            </a:r>
          </a:p>
        </p:txBody>
      </p:sp>
      <p:pic>
        <p:nvPicPr>
          <p:cNvPr id="2050" name="Picture 2"/>
          <p:cNvPicPr>
            <a:picLocks noChangeAspect="1" noChangeArrowheads="1"/>
          </p:cNvPicPr>
          <p:nvPr/>
        </p:nvPicPr>
        <p:blipFill>
          <a:blip r:embed="rId3" cstate="screen"/>
          <a:srcRect/>
          <a:stretch>
            <a:fillRect/>
          </a:stretch>
        </p:blipFill>
        <p:spPr bwMode="auto">
          <a:xfrm>
            <a:off x="6172201" y="-18980"/>
            <a:ext cx="2971800" cy="6876981"/>
          </a:xfrm>
          <a:prstGeom prst="rect">
            <a:avLst/>
          </a:prstGeom>
          <a:noFill/>
          <a:ln w="9525">
            <a:noFill/>
            <a:miter lim="800000"/>
            <a:headEnd/>
            <a:tailEnd/>
          </a:ln>
        </p:spPr>
      </p:pic>
      <p:pic>
        <p:nvPicPr>
          <p:cNvPr id="2052" name="Picture 4"/>
          <p:cNvPicPr>
            <a:picLocks noChangeAspect="1" noChangeArrowheads="1"/>
          </p:cNvPicPr>
          <p:nvPr/>
        </p:nvPicPr>
        <p:blipFill>
          <a:blip r:embed="rId4" cstate="screen"/>
          <a:srcRect/>
          <a:stretch>
            <a:fillRect/>
          </a:stretch>
        </p:blipFill>
        <p:spPr bwMode="auto">
          <a:xfrm>
            <a:off x="1295400" y="2209800"/>
            <a:ext cx="3575859" cy="441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00617_031.JPG"/>
          <p:cNvPicPr>
            <a:picLocks noChangeAspect="1"/>
          </p:cNvPicPr>
          <p:nvPr/>
        </p:nvPicPr>
        <p:blipFill>
          <a:blip r:embed="rId3" cstate="screen"/>
          <a:stretch>
            <a:fillRect/>
          </a:stretch>
        </p:blipFill>
        <p:spPr>
          <a:xfrm>
            <a:off x="-380999" y="0"/>
            <a:ext cx="5143500" cy="3429000"/>
          </a:xfrm>
          <a:prstGeom prst="rect">
            <a:avLst/>
          </a:prstGeom>
        </p:spPr>
      </p:pic>
      <p:pic>
        <p:nvPicPr>
          <p:cNvPr id="6" name="Picture 5" descr="100617_074.JPG"/>
          <p:cNvPicPr>
            <a:picLocks noChangeAspect="1"/>
          </p:cNvPicPr>
          <p:nvPr/>
        </p:nvPicPr>
        <p:blipFill>
          <a:blip r:embed="rId4" cstate="screen"/>
          <a:stretch>
            <a:fillRect/>
          </a:stretch>
        </p:blipFill>
        <p:spPr>
          <a:xfrm>
            <a:off x="0" y="3403600"/>
            <a:ext cx="5181600" cy="3454400"/>
          </a:xfrm>
          <a:prstGeom prst="rect">
            <a:avLst/>
          </a:prstGeom>
        </p:spPr>
      </p:pic>
      <p:pic>
        <p:nvPicPr>
          <p:cNvPr id="4" name="Content Placeholder 3" descr="100617_016.JPG"/>
          <p:cNvPicPr>
            <a:picLocks noGrp="1" noChangeAspect="1"/>
          </p:cNvPicPr>
          <p:nvPr>
            <p:ph idx="1"/>
          </p:nvPr>
        </p:nvPicPr>
        <p:blipFill>
          <a:blip r:embed="rId5" cstate="screen"/>
          <a:stretch>
            <a:fillRect/>
          </a:stretch>
        </p:blipFill>
        <p:spPr>
          <a:xfrm>
            <a:off x="4572001" y="0"/>
            <a:ext cx="4572001" cy="6858000"/>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00716_039.JPG"/>
          <p:cNvPicPr>
            <a:picLocks noChangeAspect="1"/>
          </p:cNvPicPr>
          <p:nvPr/>
        </p:nvPicPr>
        <p:blipFill>
          <a:blip r:embed="rId3" cstate="screen"/>
          <a:stretch>
            <a:fillRect/>
          </a:stretch>
        </p:blipFill>
        <p:spPr>
          <a:xfrm>
            <a:off x="4000501" y="3429000"/>
            <a:ext cx="5143500" cy="3429000"/>
          </a:xfrm>
          <a:prstGeom prst="rect">
            <a:avLst/>
          </a:prstGeom>
        </p:spPr>
      </p:pic>
      <p:pic>
        <p:nvPicPr>
          <p:cNvPr id="5" name="Picture 4" descr="100716_037.JPG"/>
          <p:cNvPicPr>
            <a:picLocks noChangeAspect="1"/>
          </p:cNvPicPr>
          <p:nvPr/>
        </p:nvPicPr>
        <p:blipFill>
          <a:blip r:embed="rId4" cstate="screen"/>
          <a:stretch>
            <a:fillRect/>
          </a:stretch>
        </p:blipFill>
        <p:spPr>
          <a:xfrm>
            <a:off x="4152901" y="0"/>
            <a:ext cx="5143500" cy="3429000"/>
          </a:xfrm>
          <a:prstGeom prst="rect">
            <a:avLst/>
          </a:prstGeom>
        </p:spPr>
      </p:pic>
      <p:pic>
        <p:nvPicPr>
          <p:cNvPr id="4" name="Content Placeholder 3" descr="100716_003.JPG"/>
          <p:cNvPicPr>
            <a:picLocks noGrp="1" noChangeAspect="1"/>
          </p:cNvPicPr>
          <p:nvPr>
            <p:ph idx="1"/>
          </p:nvPr>
        </p:nvPicPr>
        <p:blipFill>
          <a:blip r:embed="rId5" cstate="screen"/>
          <a:stretch>
            <a:fillRect/>
          </a:stretch>
        </p:blipFill>
        <p:spPr>
          <a:xfrm>
            <a:off x="1" y="0"/>
            <a:ext cx="4572001" cy="6858000"/>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00618_006.JPG"/>
          <p:cNvPicPr>
            <a:picLocks noGrp="1" noChangeAspect="1"/>
          </p:cNvPicPr>
          <p:nvPr>
            <p:ph idx="1"/>
          </p:nvPr>
        </p:nvPicPr>
        <p:blipFill>
          <a:blip r:embed="rId3" cstate="screen"/>
          <a:stretch>
            <a:fillRect/>
          </a:stretch>
        </p:blipFill>
        <p:spPr>
          <a:xfrm>
            <a:off x="4114801" y="3426618"/>
            <a:ext cx="5147073" cy="3431382"/>
          </a:xfrm>
        </p:spPr>
      </p:pic>
      <p:pic>
        <p:nvPicPr>
          <p:cNvPr id="5" name="Picture 4" descr="100618_056.JPG"/>
          <p:cNvPicPr>
            <a:picLocks noChangeAspect="1"/>
          </p:cNvPicPr>
          <p:nvPr/>
        </p:nvPicPr>
        <p:blipFill>
          <a:blip r:embed="rId4" cstate="screen"/>
          <a:srcRect/>
          <a:stretch>
            <a:fillRect/>
          </a:stretch>
        </p:blipFill>
        <p:spPr>
          <a:xfrm>
            <a:off x="-38099" y="3429000"/>
            <a:ext cx="4991100" cy="3429000"/>
          </a:xfrm>
          <a:prstGeom prst="rect">
            <a:avLst/>
          </a:prstGeom>
        </p:spPr>
      </p:pic>
      <p:pic>
        <p:nvPicPr>
          <p:cNvPr id="6" name="Picture 5" descr="100618_080.JPG"/>
          <p:cNvPicPr>
            <a:picLocks noChangeAspect="1"/>
          </p:cNvPicPr>
          <p:nvPr/>
        </p:nvPicPr>
        <p:blipFill>
          <a:blip r:embed="rId5" cstate="screen"/>
          <a:srcRect/>
          <a:stretch>
            <a:fillRect/>
          </a:stretch>
        </p:blipFill>
        <p:spPr>
          <a:xfrm>
            <a:off x="-76200" y="0"/>
            <a:ext cx="4343400" cy="3429000"/>
          </a:xfrm>
          <a:prstGeom prst="rect">
            <a:avLst/>
          </a:prstGeom>
        </p:spPr>
      </p:pic>
      <p:pic>
        <p:nvPicPr>
          <p:cNvPr id="7" name="Picture 6" descr="100618_034.JPG"/>
          <p:cNvPicPr>
            <a:picLocks noChangeAspect="1"/>
          </p:cNvPicPr>
          <p:nvPr/>
        </p:nvPicPr>
        <p:blipFill>
          <a:blip r:embed="rId6" cstate="screen"/>
          <a:stretch>
            <a:fillRect/>
          </a:stretch>
        </p:blipFill>
        <p:spPr>
          <a:xfrm>
            <a:off x="4114801" y="0"/>
            <a:ext cx="5143500" cy="34290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00703_005_e.jpg"/>
          <p:cNvPicPr>
            <a:picLocks noChangeAspect="1"/>
          </p:cNvPicPr>
          <p:nvPr/>
        </p:nvPicPr>
        <p:blipFill>
          <a:blip r:embed="rId3" cstate="screen"/>
          <a:stretch>
            <a:fillRect/>
          </a:stretch>
        </p:blipFill>
        <p:spPr>
          <a:xfrm>
            <a:off x="4495800" y="0"/>
            <a:ext cx="4648200" cy="3098370"/>
          </a:xfrm>
          <a:prstGeom prst="rect">
            <a:avLst/>
          </a:prstGeom>
        </p:spPr>
      </p:pic>
      <p:pic>
        <p:nvPicPr>
          <p:cNvPr id="4" name="Content Placeholder 3" descr="100702_028.JPG"/>
          <p:cNvPicPr>
            <a:picLocks noGrp="1" noChangeAspect="1"/>
          </p:cNvPicPr>
          <p:nvPr>
            <p:ph idx="1"/>
          </p:nvPr>
        </p:nvPicPr>
        <p:blipFill>
          <a:blip r:embed="rId4" cstate="screen"/>
          <a:stretch>
            <a:fillRect/>
          </a:stretch>
        </p:blipFill>
        <p:spPr>
          <a:xfrm>
            <a:off x="3429000" y="3048000"/>
            <a:ext cx="5715000" cy="3810000"/>
          </a:xfrm>
        </p:spPr>
      </p:pic>
      <p:pic>
        <p:nvPicPr>
          <p:cNvPr id="5" name="Picture 4" descr="100704_064.JPG"/>
          <p:cNvPicPr>
            <a:picLocks noChangeAspect="1"/>
          </p:cNvPicPr>
          <p:nvPr/>
        </p:nvPicPr>
        <p:blipFill>
          <a:blip r:embed="rId5" cstate="screen"/>
          <a:stretch>
            <a:fillRect/>
          </a:stretch>
        </p:blipFill>
        <p:spPr>
          <a:xfrm>
            <a:off x="0" y="0"/>
            <a:ext cx="4572000" cy="68580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00715_032.JPG"/>
          <p:cNvPicPr>
            <a:picLocks noGrp="1" noChangeAspect="1"/>
          </p:cNvPicPr>
          <p:nvPr>
            <p:ph idx="1"/>
          </p:nvPr>
        </p:nvPicPr>
        <p:blipFill>
          <a:blip r:embed="rId3" cstate="screen"/>
          <a:stretch>
            <a:fillRect/>
          </a:stretch>
        </p:blipFill>
        <p:spPr>
          <a:xfrm>
            <a:off x="0" y="3048000"/>
            <a:ext cx="5715000" cy="3810000"/>
          </a:xfrm>
        </p:spPr>
      </p:pic>
      <p:pic>
        <p:nvPicPr>
          <p:cNvPr id="5" name="Picture 4" descr="100715_003_e.jpg"/>
          <p:cNvPicPr>
            <a:picLocks noChangeAspect="1"/>
          </p:cNvPicPr>
          <p:nvPr/>
        </p:nvPicPr>
        <p:blipFill>
          <a:blip r:embed="rId4" cstate="screen"/>
          <a:srcRect/>
          <a:stretch>
            <a:fillRect/>
          </a:stretch>
        </p:blipFill>
        <p:spPr>
          <a:xfrm>
            <a:off x="0" y="0"/>
            <a:ext cx="9144000" cy="3048000"/>
          </a:xfrm>
          <a:prstGeom prst="rect">
            <a:avLst/>
          </a:prstGeom>
        </p:spPr>
      </p:pic>
      <p:pic>
        <p:nvPicPr>
          <p:cNvPr id="6" name="Picture 5" descr="100715_001.JPG"/>
          <p:cNvPicPr>
            <a:picLocks noChangeAspect="1"/>
          </p:cNvPicPr>
          <p:nvPr/>
        </p:nvPicPr>
        <p:blipFill>
          <a:blip r:embed="rId5" cstate="screen"/>
          <a:srcRect/>
          <a:stretch>
            <a:fillRect/>
          </a:stretch>
        </p:blipFill>
        <p:spPr>
          <a:xfrm>
            <a:off x="5715000" y="3048000"/>
            <a:ext cx="3429000" cy="38100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100605_033_e.jpg"/>
          <p:cNvPicPr>
            <a:picLocks noChangeAspect="1"/>
          </p:cNvPicPr>
          <p:nvPr/>
        </p:nvPicPr>
        <p:blipFill>
          <a:blip r:embed="rId3" cstate="screen"/>
          <a:stretch>
            <a:fillRect/>
          </a:stretch>
        </p:blipFill>
        <p:spPr>
          <a:xfrm>
            <a:off x="3657602" y="-76200"/>
            <a:ext cx="5486399" cy="3657600"/>
          </a:xfrm>
          <a:prstGeom prst="rect">
            <a:avLst/>
          </a:prstGeom>
        </p:spPr>
      </p:pic>
      <p:pic>
        <p:nvPicPr>
          <p:cNvPr id="4" name="Content Placeholder 3" descr="laserbird_patch.png"/>
          <p:cNvPicPr>
            <a:picLocks noGrp="1" noChangeAspect="1"/>
          </p:cNvPicPr>
          <p:nvPr>
            <p:ph idx="1"/>
          </p:nvPr>
        </p:nvPicPr>
        <p:blipFill>
          <a:blip r:embed="rId4" cstate="screen"/>
          <a:stretch>
            <a:fillRect/>
          </a:stretch>
        </p:blipFill>
        <p:spPr>
          <a:xfrm>
            <a:off x="228600" y="0"/>
            <a:ext cx="3124200" cy="3124200"/>
          </a:xfrm>
        </p:spPr>
      </p:pic>
      <p:pic>
        <p:nvPicPr>
          <p:cNvPr id="6" name="Picture 5" descr="100605_009.JPG"/>
          <p:cNvPicPr>
            <a:picLocks noChangeAspect="1"/>
          </p:cNvPicPr>
          <p:nvPr/>
        </p:nvPicPr>
        <p:blipFill>
          <a:blip r:embed="rId5" cstate="screen"/>
          <a:stretch>
            <a:fillRect/>
          </a:stretch>
        </p:blipFill>
        <p:spPr>
          <a:xfrm>
            <a:off x="3581400" y="3149601"/>
            <a:ext cx="5562600" cy="3708400"/>
          </a:xfrm>
          <a:prstGeom prst="rect">
            <a:avLst/>
          </a:prstGeom>
        </p:spPr>
      </p:pic>
      <p:pic>
        <p:nvPicPr>
          <p:cNvPr id="10" name="Picture 9" descr="SCN_0004.jpg"/>
          <p:cNvPicPr>
            <a:picLocks noChangeAspect="1"/>
          </p:cNvPicPr>
          <p:nvPr/>
        </p:nvPicPr>
        <p:blipFill>
          <a:blip r:embed="rId6" cstate="screen"/>
          <a:srcRect/>
          <a:stretch>
            <a:fillRect/>
          </a:stretch>
        </p:blipFill>
        <p:spPr>
          <a:xfrm>
            <a:off x="0" y="3145810"/>
            <a:ext cx="3657600" cy="3712191"/>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NASA USRP</a:t>
            </a:r>
            <a:endParaRPr lang="en-US" u="sng" dirty="0"/>
          </a:p>
        </p:txBody>
      </p:sp>
      <p:sp>
        <p:nvSpPr>
          <p:cNvPr id="3" name="Content Placeholder 2"/>
          <p:cNvSpPr>
            <a:spLocks noGrp="1"/>
          </p:cNvSpPr>
          <p:nvPr>
            <p:ph idx="1"/>
          </p:nvPr>
        </p:nvSpPr>
        <p:spPr/>
        <p:txBody>
          <a:bodyPr>
            <a:normAutofit/>
          </a:bodyPr>
          <a:lstStyle/>
          <a:p>
            <a:r>
              <a:rPr lang="en-US" dirty="0" smtClean="0"/>
              <a:t>Undergraduate Student Research Program</a:t>
            </a:r>
          </a:p>
          <a:p>
            <a:pPr lvl="1"/>
            <a:r>
              <a:rPr lang="en-US" dirty="0" smtClean="0"/>
              <a:t>One of </a:t>
            </a:r>
            <a:r>
              <a:rPr lang="en-US" i="1" u="sng" dirty="0" smtClean="0"/>
              <a:t>many</a:t>
            </a:r>
            <a:r>
              <a:rPr lang="en-US" dirty="0" smtClean="0"/>
              <a:t> different NASA internship programs</a:t>
            </a:r>
          </a:p>
          <a:p>
            <a:r>
              <a:rPr lang="en-US" dirty="0" smtClean="0"/>
              <a:t>I participated in NASA USRP during the Summer of 2009</a:t>
            </a:r>
          </a:p>
          <a:p>
            <a:r>
              <a:rPr lang="en-US" dirty="0" smtClean="0"/>
              <a:t>Spent the summer in the nice Alabama heat at Marshall Space Flight Center</a:t>
            </a:r>
          </a:p>
          <a:p>
            <a:r>
              <a:rPr lang="en-US" dirty="0" smtClean="0"/>
              <a:t>Helped develop a space telescope cost model</a:t>
            </a:r>
          </a:p>
          <a:p>
            <a:pPr lvl="1"/>
            <a:r>
              <a:rPr lang="en-US" dirty="0" smtClean="0"/>
              <a:t>Co-authored article in </a:t>
            </a:r>
            <a:r>
              <a:rPr lang="en-US" i="1" dirty="0" smtClean="0"/>
              <a:t>Optical Engineering</a:t>
            </a:r>
            <a:endParaRPr lang="en-US" dirty="0" smtClean="0"/>
          </a:p>
          <a:p>
            <a:pPr>
              <a:buNone/>
            </a:pP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IMG_9854_MED.jpg"/>
          <p:cNvPicPr>
            <a:picLocks noChangeAspect="1"/>
          </p:cNvPicPr>
          <p:nvPr/>
        </p:nvPicPr>
        <p:blipFill>
          <a:blip r:embed="rId3" cstate="screen"/>
          <a:srcRect/>
          <a:stretch>
            <a:fillRect/>
          </a:stretch>
        </p:blipFill>
        <p:spPr>
          <a:xfrm>
            <a:off x="4747197" y="5334000"/>
            <a:ext cx="2427479" cy="1524000"/>
          </a:xfrm>
          <a:prstGeom prst="rect">
            <a:avLst/>
          </a:prstGeom>
        </p:spPr>
      </p:pic>
      <p:pic>
        <p:nvPicPr>
          <p:cNvPr id="13" name="Picture 12" descr="SS850543.JPG"/>
          <p:cNvPicPr>
            <a:picLocks noChangeAspect="1"/>
          </p:cNvPicPr>
          <p:nvPr/>
        </p:nvPicPr>
        <p:blipFill>
          <a:blip r:embed="rId4" cstate="screen"/>
          <a:srcRect/>
          <a:stretch>
            <a:fillRect/>
          </a:stretch>
        </p:blipFill>
        <p:spPr>
          <a:xfrm>
            <a:off x="4114801" y="0"/>
            <a:ext cx="3088291" cy="1490472"/>
          </a:xfrm>
          <a:prstGeom prst="rect">
            <a:avLst/>
          </a:prstGeom>
        </p:spPr>
      </p:pic>
      <p:pic>
        <p:nvPicPr>
          <p:cNvPr id="1026" name="Picture 2"/>
          <p:cNvPicPr>
            <a:picLocks noChangeAspect="1" noChangeArrowheads="1"/>
          </p:cNvPicPr>
          <p:nvPr/>
        </p:nvPicPr>
        <p:blipFill>
          <a:blip r:embed="rId5" cstate="screen"/>
          <a:srcRect/>
          <a:stretch>
            <a:fillRect/>
          </a:stretch>
        </p:blipFill>
        <p:spPr bwMode="auto">
          <a:xfrm>
            <a:off x="1952626" y="1476375"/>
            <a:ext cx="5238751" cy="3905250"/>
          </a:xfrm>
          <a:prstGeom prst="rect">
            <a:avLst/>
          </a:prstGeom>
          <a:noFill/>
          <a:ln w="9525">
            <a:noFill/>
            <a:miter lim="800000"/>
            <a:headEnd/>
            <a:tailEnd/>
          </a:ln>
        </p:spPr>
      </p:pic>
      <p:pic>
        <p:nvPicPr>
          <p:cNvPr id="5" name="Picture 4" descr="023.JPG"/>
          <p:cNvPicPr>
            <a:picLocks noChangeAspect="1"/>
          </p:cNvPicPr>
          <p:nvPr/>
        </p:nvPicPr>
        <p:blipFill>
          <a:blip r:embed="rId6" cstate="screen"/>
          <a:srcRect/>
          <a:stretch>
            <a:fillRect/>
          </a:stretch>
        </p:blipFill>
        <p:spPr>
          <a:xfrm>
            <a:off x="7159752" y="5515716"/>
            <a:ext cx="1984248" cy="1342285"/>
          </a:xfrm>
          <a:prstGeom prst="rect">
            <a:avLst/>
          </a:prstGeom>
        </p:spPr>
      </p:pic>
      <p:pic>
        <p:nvPicPr>
          <p:cNvPr id="8" name="Picture 7" descr="37530_1392043714041_1020570021_30898509_4021073_n.jpg"/>
          <p:cNvPicPr>
            <a:picLocks noChangeAspect="1"/>
          </p:cNvPicPr>
          <p:nvPr/>
        </p:nvPicPr>
        <p:blipFill>
          <a:blip r:embed="rId7" cstate="screen"/>
          <a:srcRect/>
          <a:stretch>
            <a:fillRect/>
          </a:stretch>
        </p:blipFill>
        <p:spPr>
          <a:xfrm>
            <a:off x="0" y="1"/>
            <a:ext cx="1984248" cy="1555221"/>
          </a:xfrm>
          <a:prstGeom prst="rect">
            <a:avLst/>
          </a:prstGeom>
        </p:spPr>
      </p:pic>
      <p:pic>
        <p:nvPicPr>
          <p:cNvPr id="9" name="Picture 8" descr="38312_1392045674090_1020570021_30898528_1704370_n.jpg"/>
          <p:cNvPicPr>
            <a:picLocks noChangeAspect="1"/>
          </p:cNvPicPr>
          <p:nvPr/>
        </p:nvPicPr>
        <p:blipFill>
          <a:blip r:embed="rId8" cstate="screen"/>
          <a:stretch>
            <a:fillRect/>
          </a:stretch>
        </p:blipFill>
        <p:spPr>
          <a:xfrm>
            <a:off x="7159752" y="4191000"/>
            <a:ext cx="1984248" cy="1322832"/>
          </a:xfrm>
          <a:prstGeom prst="rect">
            <a:avLst/>
          </a:prstGeom>
        </p:spPr>
      </p:pic>
      <p:pic>
        <p:nvPicPr>
          <p:cNvPr id="11" name="Picture 10" descr="DSCF0334.JPG"/>
          <p:cNvPicPr>
            <a:picLocks noChangeAspect="1"/>
          </p:cNvPicPr>
          <p:nvPr/>
        </p:nvPicPr>
        <p:blipFill>
          <a:blip r:embed="rId9" cstate="screen"/>
          <a:stretch>
            <a:fillRect/>
          </a:stretch>
        </p:blipFill>
        <p:spPr>
          <a:xfrm>
            <a:off x="7159752" y="1447800"/>
            <a:ext cx="1984248" cy="1488186"/>
          </a:xfrm>
          <a:prstGeom prst="rect">
            <a:avLst/>
          </a:prstGeom>
        </p:spPr>
      </p:pic>
      <p:pic>
        <p:nvPicPr>
          <p:cNvPr id="10" name="Picture 9" descr="Cracker Barrell back from D.C..jpg"/>
          <p:cNvPicPr>
            <a:picLocks noChangeAspect="1"/>
          </p:cNvPicPr>
          <p:nvPr/>
        </p:nvPicPr>
        <p:blipFill>
          <a:blip r:embed="rId10" cstate="screen"/>
          <a:stretch>
            <a:fillRect/>
          </a:stretch>
        </p:blipFill>
        <p:spPr>
          <a:xfrm>
            <a:off x="7159752" y="2743200"/>
            <a:ext cx="1984248" cy="1488186"/>
          </a:xfrm>
          <a:prstGeom prst="rect">
            <a:avLst/>
          </a:prstGeom>
        </p:spPr>
      </p:pic>
      <p:pic>
        <p:nvPicPr>
          <p:cNvPr id="12" name="Picture 11" descr="New Orleans River Walk 2.jpg"/>
          <p:cNvPicPr>
            <a:picLocks noChangeAspect="1"/>
          </p:cNvPicPr>
          <p:nvPr/>
        </p:nvPicPr>
        <p:blipFill>
          <a:blip r:embed="rId11" cstate="screen"/>
          <a:stretch>
            <a:fillRect/>
          </a:stretch>
        </p:blipFill>
        <p:spPr>
          <a:xfrm>
            <a:off x="0" y="1371600"/>
            <a:ext cx="1981200" cy="1485900"/>
          </a:xfrm>
          <a:prstGeom prst="rect">
            <a:avLst/>
          </a:prstGeom>
        </p:spPr>
      </p:pic>
      <p:pic>
        <p:nvPicPr>
          <p:cNvPr id="14" name="Picture 13" descr="100606_014.JPG"/>
          <p:cNvPicPr>
            <a:picLocks noChangeAspect="1"/>
          </p:cNvPicPr>
          <p:nvPr/>
        </p:nvPicPr>
        <p:blipFill>
          <a:blip r:embed="rId12" cstate="screen"/>
          <a:srcRect/>
          <a:stretch>
            <a:fillRect/>
          </a:stretch>
        </p:blipFill>
        <p:spPr>
          <a:xfrm>
            <a:off x="0" y="2819400"/>
            <a:ext cx="1984248" cy="1283944"/>
          </a:xfrm>
          <a:prstGeom prst="rect">
            <a:avLst/>
          </a:prstGeom>
        </p:spPr>
      </p:pic>
      <p:pic>
        <p:nvPicPr>
          <p:cNvPr id="15" name="Picture 14" descr="100617_019.JPG"/>
          <p:cNvPicPr>
            <a:picLocks noChangeAspect="1"/>
          </p:cNvPicPr>
          <p:nvPr/>
        </p:nvPicPr>
        <p:blipFill>
          <a:blip r:embed="rId13" cstate="screen"/>
          <a:stretch>
            <a:fillRect/>
          </a:stretch>
        </p:blipFill>
        <p:spPr>
          <a:xfrm>
            <a:off x="1981201" y="0"/>
            <a:ext cx="2235708" cy="1490472"/>
          </a:xfrm>
          <a:prstGeom prst="rect">
            <a:avLst/>
          </a:prstGeom>
        </p:spPr>
      </p:pic>
      <p:pic>
        <p:nvPicPr>
          <p:cNvPr id="16" name="Picture 15" descr="IMG_0259.JPG"/>
          <p:cNvPicPr>
            <a:picLocks noChangeAspect="1"/>
          </p:cNvPicPr>
          <p:nvPr/>
        </p:nvPicPr>
        <p:blipFill>
          <a:blip r:embed="rId14" cstate="screen"/>
          <a:stretch>
            <a:fillRect/>
          </a:stretch>
        </p:blipFill>
        <p:spPr>
          <a:xfrm>
            <a:off x="0" y="4038600"/>
            <a:ext cx="1984248" cy="1488186"/>
          </a:xfrm>
          <a:prstGeom prst="rect">
            <a:avLst/>
          </a:prstGeom>
        </p:spPr>
      </p:pic>
      <p:pic>
        <p:nvPicPr>
          <p:cNvPr id="17" name="Picture 16" descr="092.JPG"/>
          <p:cNvPicPr>
            <a:picLocks noChangeAspect="1"/>
          </p:cNvPicPr>
          <p:nvPr/>
        </p:nvPicPr>
        <p:blipFill>
          <a:blip r:embed="rId15" cstate="screen"/>
          <a:stretch>
            <a:fillRect/>
          </a:stretch>
        </p:blipFill>
        <p:spPr>
          <a:xfrm>
            <a:off x="0" y="5369814"/>
            <a:ext cx="1984248" cy="1488186"/>
          </a:xfrm>
          <a:prstGeom prst="rect">
            <a:avLst/>
          </a:prstGeom>
        </p:spPr>
      </p:pic>
      <p:pic>
        <p:nvPicPr>
          <p:cNvPr id="18" name="Picture 17" descr="DSCN1304.JPG"/>
          <p:cNvPicPr>
            <a:picLocks noChangeAspect="1"/>
          </p:cNvPicPr>
          <p:nvPr/>
        </p:nvPicPr>
        <p:blipFill>
          <a:blip r:embed="rId16" cstate="screen"/>
          <a:srcRect/>
          <a:stretch>
            <a:fillRect/>
          </a:stretch>
        </p:blipFill>
        <p:spPr>
          <a:xfrm>
            <a:off x="1981202" y="5367528"/>
            <a:ext cx="2786535" cy="1490472"/>
          </a:xfrm>
          <a:prstGeom prst="rect">
            <a:avLst/>
          </a:prstGeom>
        </p:spPr>
      </p:pic>
      <p:pic>
        <p:nvPicPr>
          <p:cNvPr id="6" name="Picture 5" descr="025.JPG"/>
          <p:cNvPicPr>
            <a:picLocks noChangeAspect="1"/>
          </p:cNvPicPr>
          <p:nvPr/>
        </p:nvPicPr>
        <p:blipFill>
          <a:blip r:embed="rId17" cstate="screen"/>
          <a:stretch>
            <a:fillRect/>
          </a:stretch>
        </p:blipFill>
        <p:spPr>
          <a:xfrm>
            <a:off x="7156704" y="0"/>
            <a:ext cx="1987296" cy="1490472"/>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NASA - Reduced Gravity Program</a:t>
            </a:r>
            <a:endParaRPr lang="en-US" dirty="0"/>
          </a:p>
        </p:txBody>
      </p:sp>
      <p:pic>
        <p:nvPicPr>
          <p:cNvPr id="4" name="Picture 2"/>
          <p:cNvPicPr>
            <a:picLocks noGrp="1" noChangeAspect="1" noChangeArrowheads="1"/>
          </p:cNvPicPr>
          <p:nvPr>
            <p:ph idx="1"/>
          </p:nvPr>
        </p:nvPicPr>
        <p:blipFill>
          <a:blip r:embed="rId3" cstate="screen"/>
          <a:srcRect/>
          <a:stretch>
            <a:fillRect/>
          </a:stretch>
        </p:blipFill>
        <p:spPr>
          <a:xfrm>
            <a:off x="1381125" y="1777206"/>
            <a:ext cx="6381750" cy="4171950"/>
          </a:xfr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crogravity_logo_small.png"/>
          <p:cNvPicPr>
            <a:picLocks noChangeAspect="1"/>
          </p:cNvPicPr>
          <p:nvPr/>
        </p:nvPicPr>
        <p:blipFill>
          <a:blip r:embed="rId3" cstate="screen"/>
          <a:stretch>
            <a:fillRect/>
          </a:stretch>
        </p:blipFill>
        <p:spPr>
          <a:xfrm>
            <a:off x="1066800" y="60960"/>
            <a:ext cx="7467600" cy="6720840"/>
          </a:xfrm>
          <a:prstGeom prst="rect">
            <a:avLst/>
          </a:prstGeom>
        </p:spPr>
      </p:pic>
    </p:spTree>
    <p:extLst>
      <p:ext uri="{BB962C8B-B14F-4D97-AF65-F5344CB8AC3E}">
        <p14:creationId xmlns:p14="http://schemas.microsoft.com/office/powerpoint/2010/main" val="28116861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endParaRPr lang="en-US" smtClean="0"/>
          </a:p>
        </p:txBody>
      </p:sp>
      <p:sp>
        <p:nvSpPr>
          <p:cNvPr id="4099" name="Content Placeholder 2"/>
          <p:cNvSpPr>
            <a:spLocks noGrp="1"/>
          </p:cNvSpPr>
          <p:nvPr>
            <p:ph idx="1"/>
          </p:nvPr>
        </p:nvSpPr>
        <p:spPr/>
        <p:txBody>
          <a:bodyPr/>
          <a:lstStyle/>
          <a:p>
            <a:endParaRPr lang="en-US" smtClean="0"/>
          </a:p>
        </p:txBody>
      </p:sp>
      <p:pic>
        <p:nvPicPr>
          <p:cNvPr id="4100" name="Picture 2"/>
          <p:cNvPicPr>
            <a:picLocks noChangeAspect="1" noChangeArrowheads="1"/>
          </p:cNvPicPr>
          <p:nvPr/>
        </p:nvPicPr>
        <p:blipFill>
          <a:blip r:embed="rId3" cstate="screen"/>
          <a:srcRect/>
          <a:stretch>
            <a:fillRect/>
          </a:stretch>
        </p:blipFill>
        <p:spPr bwMode="auto">
          <a:xfrm>
            <a:off x="0" y="9525"/>
            <a:ext cx="9525000" cy="6838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cstate="screen"/>
          <a:srcRect/>
          <a:stretch>
            <a:fillRect/>
          </a:stretch>
        </p:blipFill>
        <p:spPr bwMode="auto">
          <a:xfrm>
            <a:off x="0" y="1"/>
            <a:ext cx="4591128" cy="3428999"/>
          </a:xfrm>
          <a:prstGeom prst="rect">
            <a:avLst/>
          </a:prstGeom>
          <a:noFill/>
          <a:ln w="9525">
            <a:noFill/>
            <a:miter lim="800000"/>
            <a:headEnd/>
            <a:tailEnd/>
          </a:ln>
        </p:spPr>
      </p:pic>
      <p:pic>
        <p:nvPicPr>
          <p:cNvPr id="1027" name="Picture 3"/>
          <p:cNvPicPr>
            <a:picLocks noChangeAspect="1" noChangeArrowheads="1"/>
          </p:cNvPicPr>
          <p:nvPr/>
        </p:nvPicPr>
        <p:blipFill>
          <a:blip r:embed="rId4" cstate="screen"/>
          <a:srcRect/>
          <a:stretch>
            <a:fillRect/>
          </a:stretch>
        </p:blipFill>
        <p:spPr bwMode="auto">
          <a:xfrm>
            <a:off x="0" y="3429000"/>
            <a:ext cx="4591129" cy="3429000"/>
          </a:xfrm>
          <a:prstGeom prst="rect">
            <a:avLst/>
          </a:prstGeom>
          <a:noFill/>
          <a:ln w="9525">
            <a:noFill/>
            <a:miter lim="800000"/>
            <a:headEnd/>
            <a:tailEnd/>
          </a:ln>
        </p:spPr>
      </p:pic>
      <p:pic>
        <p:nvPicPr>
          <p:cNvPr id="2050" name="Picture 2"/>
          <p:cNvPicPr>
            <a:picLocks noChangeAspect="1" noChangeArrowheads="1"/>
          </p:cNvPicPr>
          <p:nvPr/>
        </p:nvPicPr>
        <p:blipFill>
          <a:blip r:embed="rId5" cstate="screen"/>
          <a:srcRect/>
          <a:stretch>
            <a:fillRect/>
          </a:stretch>
        </p:blipFill>
        <p:spPr bwMode="auto">
          <a:xfrm>
            <a:off x="4568429" y="0"/>
            <a:ext cx="457557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screen"/>
          <a:srcRect/>
          <a:stretch>
            <a:fillRect/>
          </a:stretch>
        </p:blipFill>
        <p:spPr bwMode="auto">
          <a:xfrm>
            <a:off x="4343400" y="3401873"/>
            <a:ext cx="5181600" cy="3456127"/>
          </a:xfrm>
          <a:prstGeom prst="rect">
            <a:avLst/>
          </a:prstGeom>
          <a:noFill/>
          <a:ln w="9525">
            <a:noFill/>
            <a:miter lim="800000"/>
            <a:headEnd/>
            <a:tailEnd/>
          </a:ln>
        </p:spPr>
      </p:pic>
      <p:pic>
        <p:nvPicPr>
          <p:cNvPr id="1028" name="Picture 4"/>
          <p:cNvPicPr>
            <a:picLocks noChangeAspect="1" noChangeArrowheads="1"/>
          </p:cNvPicPr>
          <p:nvPr/>
        </p:nvPicPr>
        <p:blipFill>
          <a:blip r:embed="rId4" cstate="screen"/>
          <a:srcRect/>
          <a:stretch>
            <a:fillRect/>
          </a:stretch>
        </p:blipFill>
        <p:spPr bwMode="auto">
          <a:xfrm>
            <a:off x="4343400" y="0"/>
            <a:ext cx="5181600" cy="3456127"/>
          </a:xfrm>
          <a:prstGeom prst="rect">
            <a:avLst/>
          </a:prstGeom>
          <a:noFill/>
          <a:ln w="9525">
            <a:noFill/>
            <a:miter lim="800000"/>
            <a:headEnd/>
            <a:tailEnd/>
          </a:ln>
        </p:spPr>
      </p:pic>
      <p:pic>
        <p:nvPicPr>
          <p:cNvPr id="1030" name="Picture 6"/>
          <p:cNvPicPr>
            <a:picLocks noChangeAspect="1" noChangeArrowheads="1"/>
          </p:cNvPicPr>
          <p:nvPr/>
        </p:nvPicPr>
        <p:blipFill>
          <a:blip r:embed="rId5" cstate="screen"/>
          <a:srcRect/>
          <a:stretch>
            <a:fillRect/>
          </a:stretch>
        </p:blipFill>
        <p:spPr bwMode="auto">
          <a:xfrm>
            <a:off x="1" y="0"/>
            <a:ext cx="4574286"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143000"/>
          </a:xfrm>
        </p:spPr>
        <p:txBody>
          <a:bodyPr/>
          <a:lstStyle/>
          <a:p>
            <a:r>
              <a:rPr lang="en-US" dirty="0" smtClean="0"/>
              <a:t>Our Experiment: Liquid Lenses</a:t>
            </a:r>
            <a:endParaRPr lang="en-US" dirty="0"/>
          </a:p>
        </p:txBody>
      </p:sp>
      <p:pic>
        <p:nvPicPr>
          <p:cNvPr id="6" name="Content Placeholder 5" descr="field_of_view.jpg"/>
          <p:cNvPicPr>
            <a:picLocks noGrp="1" noChangeAspect="1"/>
          </p:cNvPicPr>
          <p:nvPr>
            <p:ph idx="1"/>
          </p:nvPr>
        </p:nvPicPr>
        <p:blipFill>
          <a:blip r:embed="rId3" cstate="screen"/>
          <a:stretch>
            <a:fillRect/>
          </a:stretch>
        </p:blipFill>
        <p:spPr>
          <a:xfrm>
            <a:off x="990600" y="3886200"/>
            <a:ext cx="2438400" cy="2511286"/>
          </a:xfrm>
        </p:spPr>
      </p:pic>
      <p:pic>
        <p:nvPicPr>
          <p:cNvPr id="6147" name="Picture 3"/>
          <p:cNvPicPr>
            <a:picLocks noChangeAspect="1" noChangeArrowheads="1"/>
          </p:cNvPicPr>
          <p:nvPr/>
        </p:nvPicPr>
        <p:blipFill>
          <a:blip r:embed="rId4" cstate="screen"/>
          <a:srcRect t="9160" b="5344"/>
          <a:stretch>
            <a:fillRect/>
          </a:stretch>
        </p:blipFill>
        <p:spPr bwMode="auto">
          <a:xfrm>
            <a:off x="6324600" y="1295400"/>
            <a:ext cx="2352675" cy="2133600"/>
          </a:xfrm>
          <a:prstGeom prst="rect">
            <a:avLst/>
          </a:prstGeom>
          <a:noFill/>
          <a:ln w="9525">
            <a:noFill/>
            <a:miter lim="800000"/>
            <a:headEnd/>
            <a:tailEnd/>
          </a:ln>
        </p:spPr>
      </p:pic>
      <p:pic>
        <p:nvPicPr>
          <p:cNvPr id="7" name="Picture 6" descr="liquid_lens.png"/>
          <p:cNvPicPr>
            <a:picLocks noChangeAspect="1"/>
          </p:cNvPicPr>
          <p:nvPr/>
        </p:nvPicPr>
        <p:blipFill>
          <a:blip r:embed="rId5" cstate="screen"/>
          <a:stretch>
            <a:fillRect/>
          </a:stretch>
        </p:blipFill>
        <p:spPr>
          <a:xfrm>
            <a:off x="685800" y="1447800"/>
            <a:ext cx="5256828" cy="2129461"/>
          </a:xfrm>
          <a:prstGeom prst="rect">
            <a:avLst/>
          </a:prstGeom>
        </p:spPr>
      </p:pic>
      <p:pic>
        <p:nvPicPr>
          <p:cNvPr id="6148" name="Picture 4"/>
          <p:cNvPicPr>
            <a:picLocks noChangeAspect="1" noChangeArrowheads="1"/>
          </p:cNvPicPr>
          <p:nvPr/>
        </p:nvPicPr>
        <p:blipFill>
          <a:blip r:embed="rId6" cstate="screen"/>
          <a:srcRect/>
          <a:stretch>
            <a:fillRect/>
          </a:stretch>
        </p:blipFill>
        <p:spPr bwMode="auto">
          <a:xfrm>
            <a:off x="4038600" y="3810000"/>
            <a:ext cx="4191286" cy="2795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3" cstate="screen"/>
          <a:srcRect/>
          <a:stretch>
            <a:fillRect/>
          </a:stretch>
        </p:blipFill>
        <p:spPr bwMode="auto">
          <a:xfrm>
            <a:off x="-1" y="0"/>
            <a:ext cx="1030637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cstate="screen"/>
          <a:srcRect/>
          <a:stretch>
            <a:fillRect/>
          </a:stretch>
        </p:blipFill>
        <p:spPr bwMode="auto">
          <a:xfrm>
            <a:off x="-914400" y="0"/>
            <a:ext cx="5494986" cy="3657600"/>
          </a:xfrm>
          <a:prstGeom prst="rect">
            <a:avLst/>
          </a:prstGeom>
          <a:noFill/>
          <a:ln w="9525">
            <a:noFill/>
            <a:miter lim="800000"/>
            <a:headEnd/>
            <a:tailEnd/>
          </a:ln>
        </p:spPr>
      </p:pic>
      <p:pic>
        <p:nvPicPr>
          <p:cNvPr id="3078" name="Picture 6"/>
          <p:cNvPicPr>
            <a:picLocks noChangeAspect="1" noChangeArrowheads="1"/>
          </p:cNvPicPr>
          <p:nvPr/>
        </p:nvPicPr>
        <p:blipFill>
          <a:blip r:embed="rId4" cstate="screen"/>
          <a:srcRect/>
          <a:stretch>
            <a:fillRect/>
          </a:stretch>
        </p:blipFill>
        <p:spPr bwMode="auto">
          <a:xfrm>
            <a:off x="4572000" y="0"/>
            <a:ext cx="4572000" cy="3657600"/>
          </a:xfrm>
          <a:prstGeom prst="rect">
            <a:avLst/>
          </a:prstGeom>
          <a:noFill/>
          <a:ln w="9525">
            <a:noFill/>
            <a:miter lim="800000"/>
            <a:headEnd/>
            <a:tailEnd/>
          </a:ln>
        </p:spPr>
      </p:pic>
      <p:pic>
        <p:nvPicPr>
          <p:cNvPr id="3079" name="Picture 7"/>
          <p:cNvPicPr>
            <a:picLocks noChangeAspect="1" noChangeArrowheads="1"/>
          </p:cNvPicPr>
          <p:nvPr/>
        </p:nvPicPr>
        <p:blipFill>
          <a:blip r:embed="rId5" cstate="screen"/>
          <a:srcRect/>
          <a:stretch>
            <a:fillRect/>
          </a:stretch>
        </p:blipFill>
        <p:spPr bwMode="auto">
          <a:xfrm>
            <a:off x="4572000" y="3429000"/>
            <a:ext cx="4572000" cy="3657600"/>
          </a:xfrm>
          <a:prstGeom prst="rect">
            <a:avLst/>
          </a:prstGeom>
          <a:noFill/>
          <a:ln w="9525">
            <a:noFill/>
            <a:miter lim="800000"/>
            <a:headEnd/>
            <a:tailEnd/>
          </a:ln>
        </p:spPr>
      </p:pic>
      <p:pic>
        <p:nvPicPr>
          <p:cNvPr id="3080" name="Picture 8"/>
          <p:cNvPicPr>
            <a:picLocks noChangeAspect="1" noChangeArrowheads="1"/>
          </p:cNvPicPr>
          <p:nvPr/>
        </p:nvPicPr>
        <p:blipFill>
          <a:blip r:embed="rId6" cstate="screen"/>
          <a:srcRect/>
          <a:stretch>
            <a:fillRect/>
          </a:stretch>
        </p:blipFill>
        <p:spPr bwMode="auto">
          <a:xfrm>
            <a:off x="-914400" y="3429000"/>
            <a:ext cx="5494986"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screen"/>
          <a:srcRect/>
          <a:stretch>
            <a:fillRect/>
          </a:stretch>
        </p:blipFill>
        <p:spPr bwMode="auto">
          <a:xfrm>
            <a:off x="0" y="0"/>
            <a:ext cx="91440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090718_008_e.jpg"/>
          <p:cNvPicPr>
            <a:picLocks noGrp="1" noChangeAspect="1"/>
          </p:cNvPicPr>
          <p:nvPr>
            <p:ph idx="1"/>
          </p:nvPr>
        </p:nvPicPr>
        <p:blipFill>
          <a:blip r:embed="rId2" cstate="screen"/>
          <a:stretch>
            <a:fillRect/>
          </a:stretch>
        </p:blipFill>
        <p:spPr>
          <a:xfrm>
            <a:off x="0" y="1"/>
            <a:ext cx="4572003" cy="6858001"/>
          </a:xfrm>
        </p:spPr>
      </p:pic>
      <p:pic>
        <p:nvPicPr>
          <p:cNvPr id="2050" name="Picture 2"/>
          <p:cNvPicPr>
            <a:picLocks noChangeAspect="1" noChangeArrowheads="1"/>
          </p:cNvPicPr>
          <p:nvPr/>
        </p:nvPicPr>
        <p:blipFill>
          <a:blip r:embed="rId3" cstate="screen"/>
          <a:srcRect/>
          <a:stretch>
            <a:fillRect/>
          </a:stretch>
        </p:blipFill>
        <p:spPr bwMode="auto">
          <a:xfrm>
            <a:off x="4953000" y="304801"/>
            <a:ext cx="3931920" cy="6342135"/>
          </a:xfrm>
          <a:prstGeom prst="rect">
            <a:avLst/>
          </a:prstGeom>
          <a:noFill/>
          <a:ln w="9525">
            <a:noFill/>
            <a:miter lim="800000"/>
            <a:headEnd/>
            <a:tailEnd/>
          </a:ln>
        </p:spPr>
      </p:pic>
      <p:sp>
        <p:nvSpPr>
          <p:cNvPr id="6" name="Oval 5"/>
          <p:cNvSpPr/>
          <p:nvPr/>
        </p:nvSpPr>
        <p:spPr>
          <a:xfrm>
            <a:off x="6934200" y="533400"/>
            <a:ext cx="381000" cy="228600"/>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TextBox 4"/>
          <p:cNvSpPr txBox="1"/>
          <p:nvPr/>
        </p:nvSpPr>
        <p:spPr>
          <a:xfrm>
            <a:off x="0" y="1"/>
            <a:ext cx="4572000" cy="1384995"/>
          </a:xfrm>
          <a:prstGeom prst="rect">
            <a:avLst/>
          </a:prstGeom>
          <a:noFill/>
        </p:spPr>
        <p:txBody>
          <a:bodyPr wrap="square" rtlCol="0">
            <a:spAutoFit/>
          </a:bodyPr>
          <a:lstStyle/>
          <a:p>
            <a:pPr algn="ctr"/>
            <a:r>
              <a:rPr lang="en-US" sz="4200" dirty="0" smtClean="0">
                <a:solidFill>
                  <a:schemeClr val="bg1"/>
                </a:solidFill>
              </a:rPr>
              <a:t>Huntsville, Alabama</a:t>
            </a:r>
          </a:p>
          <a:p>
            <a:pPr algn="ctr"/>
            <a:r>
              <a:rPr lang="en-US" sz="4200" dirty="0" smtClean="0">
                <a:solidFill>
                  <a:schemeClr val="bg1"/>
                </a:solidFill>
              </a:rPr>
              <a:t>“Rocket City”</a:t>
            </a:r>
            <a:endParaRPr lang="en-US" sz="4200" dirty="0">
              <a:solidFill>
                <a:schemeClr val="bg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Palatino Linotype" pitchFamily="18" charset="0"/>
              </a:rPr>
              <a:t>Publicity</a:t>
            </a:r>
            <a:endParaRPr lang="en-US" dirty="0">
              <a:latin typeface="Palatino Linotype" pitchFamily="18" charset="0"/>
            </a:endParaRPr>
          </a:p>
        </p:txBody>
      </p:sp>
      <p:sp>
        <p:nvSpPr>
          <p:cNvPr id="3" name="Content Placeholder 2"/>
          <p:cNvSpPr>
            <a:spLocks noGrp="1"/>
          </p:cNvSpPr>
          <p:nvPr>
            <p:ph idx="1"/>
          </p:nvPr>
        </p:nvSpPr>
        <p:spPr>
          <a:xfrm>
            <a:off x="457199" y="1600200"/>
            <a:ext cx="5133975" cy="4525963"/>
          </a:xfrm>
        </p:spPr>
        <p:txBody>
          <a:bodyPr>
            <a:normAutofit fontScale="92500"/>
          </a:bodyPr>
          <a:lstStyle/>
          <a:p>
            <a:r>
              <a:rPr lang="en-US" dirty="0" err="1" smtClean="0">
                <a:latin typeface="Palatino Linotype" pitchFamily="18" charset="0"/>
              </a:rPr>
              <a:t>UANews</a:t>
            </a:r>
            <a:r>
              <a:rPr lang="en-US" dirty="0" smtClean="0">
                <a:latin typeface="Palatino Linotype" pitchFamily="18" charset="0"/>
              </a:rPr>
              <a:t> </a:t>
            </a:r>
          </a:p>
          <a:p>
            <a:pPr marL="0" indent="0">
              <a:buNone/>
            </a:pPr>
            <a:r>
              <a:rPr lang="en-US" dirty="0" smtClean="0">
                <a:latin typeface="Palatino Linotype" pitchFamily="18" charset="0"/>
              </a:rPr>
              <a:t>(Shelley </a:t>
            </a:r>
            <a:r>
              <a:rPr lang="en-US" dirty="0" err="1" smtClean="0">
                <a:latin typeface="Palatino Linotype" pitchFamily="18" charset="0"/>
              </a:rPr>
              <a:t>Littin</a:t>
            </a:r>
            <a:r>
              <a:rPr lang="en-US" dirty="0" smtClean="0">
                <a:latin typeface="Palatino Linotype" pitchFamily="18" charset="0"/>
              </a:rPr>
              <a:t>)</a:t>
            </a:r>
          </a:p>
          <a:p>
            <a:pPr lvl="1"/>
            <a:r>
              <a:rPr lang="en-US" sz="2400" i="1" dirty="0" smtClean="0">
                <a:latin typeface="Palatino Linotype" pitchFamily="18" charset="0"/>
              </a:rPr>
              <a:t>UA </a:t>
            </a:r>
            <a:r>
              <a:rPr lang="en-US" sz="2400" i="1" dirty="0">
                <a:latin typeface="Palatino Linotype" pitchFamily="18" charset="0"/>
              </a:rPr>
              <a:t>Teams Selected for Zero-Gravity </a:t>
            </a:r>
            <a:r>
              <a:rPr lang="en-US" sz="2400" i="1" dirty="0" smtClean="0">
                <a:latin typeface="Palatino Linotype" pitchFamily="18" charset="0"/>
              </a:rPr>
              <a:t>Flights</a:t>
            </a:r>
          </a:p>
          <a:p>
            <a:pPr lvl="1"/>
            <a:r>
              <a:rPr lang="en-US" sz="2400" i="1" dirty="0" smtClean="0">
                <a:latin typeface="Palatino Linotype" pitchFamily="18" charset="0"/>
              </a:rPr>
              <a:t>Experimenting </a:t>
            </a:r>
            <a:r>
              <a:rPr lang="en-US" sz="2400" i="1" dirty="0">
                <a:latin typeface="Palatino Linotype" pitchFamily="18" charset="0"/>
              </a:rPr>
              <a:t>in a Weightless </a:t>
            </a:r>
            <a:r>
              <a:rPr lang="en-US" sz="2400" i="1" dirty="0" smtClean="0">
                <a:latin typeface="Palatino Linotype" pitchFamily="18" charset="0"/>
              </a:rPr>
              <a:t>Laboratory</a:t>
            </a:r>
          </a:p>
          <a:p>
            <a:pPr lvl="1"/>
            <a:r>
              <a:rPr lang="en-US" sz="2400" i="1" dirty="0" smtClean="0">
                <a:latin typeface="Palatino Linotype" pitchFamily="18" charset="0"/>
              </a:rPr>
              <a:t>Zero-Gravity </a:t>
            </a:r>
            <a:r>
              <a:rPr lang="en-US" sz="2400" i="1" dirty="0">
                <a:latin typeface="Palatino Linotype" pitchFamily="18" charset="0"/>
              </a:rPr>
              <a:t>Student Experiments Completed in </a:t>
            </a:r>
            <a:r>
              <a:rPr lang="en-US" sz="2400" i="1" dirty="0" smtClean="0">
                <a:latin typeface="Palatino Linotype" pitchFamily="18" charset="0"/>
              </a:rPr>
              <a:t>Houston</a:t>
            </a:r>
          </a:p>
          <a:p>
            <a:pPr marL="0" indent="0">
              <a:buNone/>
            </a:pPr>
            <a:r>
              <a:rPr lang="en-US" dirty="0"/>
              <a:t/>
            </a:r>
            <a:br>
              <a:rPr lang="en-US" dirty="0"/>
            </a:br>
            <a:endParaRPr lang="en-US" dirty="0"/>
          </a:p>
          <a:p>
            <a:pPr lvl="1"/>
            <a:endParaRPr lang="en-US" dirty="0"/>
          </a:p>
        </p:txBody>
      </p:sp>
      <p:pic>
        <p:nvPicPr>
          <p:cNvPr id="2051" name="Picture 3" descr="C:\Users\Kevin\Documents\Projects and Work\Microgravity\Shelle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1752599"/>
            <a:ext cx="3200400" cy="3959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6099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Palatino Linotype" pitchFamily="18" charset="0"/>
              </a:rPr>
              <a:t>Publicity</a:t>
            </a:r>
            <a:endParaRPr lang="en-US" dirty="0">
              <a:latin typeface="Palatino Linotype" pitchFamily="18" charset="0"/>
            </a:endParaRPr>
          </a:p>
        </p:txBody>
      </p:sp>
      <p:sp>
        <p:nvSpPr>
          <p:cNvPr id="3" name="Content Placeholder 2"/>
          <p:cNvSpPr>
            <a:spLocks noGrp="1"/>
          </p:cNvSpPr>
          <p:nvPr>
            <p:ph idx="1"/>
          </p:nvPr>
        </p:nvSpPr>
        <p:spPr>
          <a:xfrm>
            <a:off x="457200" y="1600200"/>
            <a:ext cx="5181600" cy="4525963"/>
          </a:xfrm>
        </p:spPr>
        <p:txBody>
          <a:bodyPr>
            <a:normAutofit lnSpcReduction="10000"/>
          </a:bodyPr>
          <a:lstStyle/>
          <a:p>
            <a:r>
              <a:rPr lang="en-US" dirty="0">
                <a:latin typeface="Palatino Linotype" pitchFamily="18" charset="0"/>
              </a:rPr>
              <a:t>Arizona Daily Star (Victoria </a:t>
            </a:r>
            <a:r>
              <a:rPr lang="en-US" dirty="0" err="1">
                <a:latin typeface="Palatino Linotype" pitchFamily="18" charset="0"/>
              </a:rPr>
              <a:t>Blute</a:t>
            </a:r>
            <a:r>
              <a:rPr lang="en-US" dirty="0">
                <a:latin typeface="Palatino Linotype" pitchFamily="18" charset="0"/>
              </a:rPr>
              <a:t>)</a:t>
            </a:r>
          </a:p>
          <a:p>
            <a:pPr lvl="1"/>
            <a:r>
              <a:rPr lang="en-US" sz="2400" i="1" dirty="0">
                <a:latin typeface="Palatino Linotype" pitchFamily="18" charset="0"/>
              </a:rPr>
              <a:t>UA students in NASA program to test their work in microgravity</a:t>
            </a:r>
          </a:p>
          <a:p>
            <a:pPr lvl="1"/>
            <a:r>
              <a:rPr lang="en-US" sz="2400" i="1" dirty="0">
                <a:latin typeface="Palatino Linotype" pitchFamily="18" charset="0"/>
              </a:rPr>
              <a:t>Lens idea might yet prove to have weight</a:t>
            </a:r>
          </a:p>
          <a:p>
            <a:pPr lvl="1"/>
            <a:r>
              <a:rPr lang="en-US" sz="2400" i="1" dirty="0">
                <a:latin typeface="Palatino Linotype" pitchFamily="18" charset="0"/>
              </a:rPr>
              <a:t>UA students' zero-g experiment hunts origin of earthly life</a:t>
            </a:r>
          </a:p>
          <a:p>
            <a:pPr lvl="1"/>
            <a:r>
              <a:rPr lang="en-US" sz="2400" i="1" dirty="0">
                <a:latin typeface="Palatino Linotype" pitchFamily="18" charset="0"/>
              </a:rPr>
              <a:t>Oddest thing: It's almost like being in love</a:t>
            </a:r>
            <a:r>
              <a:rPr lang="en-US" dirty="0"/>
              <a:t/>
            </a:r>
            <a:br>
              <a:rPr lang="en-US" dirty="0"/>
            </a:br>
            <a:endParaRPr lang="en-US" dirty="0"/>
          </a:p>
          <a:p>
            <a:pPr lvl="1"/>
            <a:endParaRPr lang="en-US" dirty="0"/>
          </a:p>
        </p:txBody>
      </p:sp>
      <p:pic>
        <p:nvPicPr>
          <p:cNvPr id="2050" name="Picture 2" descr="C:\Users\Kevin\Documents\Projects and Work\Microgravity\Tori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1600200"/>
            <a:ext cx="3048000" cy="4360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45095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3" cstate="screen"/>
          <a:srcRect/>
          <a:stretch>
            <a:fillRect/>
          </a:stretch>
        </p:blipFill>
        <p:spPr bwMode="auto">
          <a:xfrm>
            <a:off x="-914400" y="0"/>
            <a:ext cx="1030637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Mars Desert Research Station</a:t>
            </a:r>
            <a:endParaRPr lang="en-US" dirty="0"/>
          </a:p>
        </p:txBody>
      </p:sp>
      <p:sp>
        <p:nvSpPr>
          <p:cNvPr id="3" name="Content Placeholder 2"/>
          <p:cNvSpPr>
            <a:spLocks noGrp="1"/>
          </p:cNvSpPr>
          <p:nvPr>
            <p:ph idx="1"/>
          </p:nvPr>
        </p:nvSpPr>
        <p:spPr/>
        <p:txBody>
          <a:bodyPr>
            <a:normAutofit/>
          </a:bodyPr>
          <a:lstStyle/>
          <a:p>
            <a:r>
              <a:rPr lang="en-US" sz="2400" dirty="0" smtClean="0"/>
              <a:t>“As </a:t>
            </a:r>
            <a:r>
              <a:rPr lang="en-US" sz="2400" dirty="0"/>
              <a:t>an operational </a:t>
            </a:r>
            <a:r>
              <a:rPr lang="en-US" sz="2400" dirty="0" err="1"/>
              <a:t>testbed</a:t>
            </a:r>
            <a:r>
              <a:rPr lang="en-US" sz="2400" dirty="0"/>
              <a:t>, the stations will serve as a central element in support of parallel studies of the technologies, strategies, architectural design, and human factors involved in human missions to Mars</a:t>
            </a:r>
            <a:r>
              <a:rPr lang="en-US" sz="2400" dirty="0" smtClean="0"/>
              <a:t>.” – </a:t>
            </a:r>
            <a:r>
              <a:rPr lang="en-US" sz="2400" i="1" dirty="0" smtClean="0"/>
              <a:t>marssociety.org</a:t>
            </a:r>
          </a:p>
          <a:p>
            <a:pPr>
              <a:buNone/>
            </a:pPr>
            <a:endParaRPr lang="en-US" sz="2400" i="1" dirty="0" smtClean="0"/>
          </a:p>
          <a:p>
            <a:r>
              <a:rPr lang="en-US" sz="2400" dirty="0" smtClean="0"/>
              <a:t>Mars Analog Research Station (MARS) Project</a:t>
            </a:r>
          </a:p>
          <a:p>
            <a:pPr lvl="1"/>
            <a:r>
              <a:rPr lang="en-US" sz="2000" dirty="0" smtClean="0"/>
              <a:t>Canadian Arctic</a:t>
            </a:r>
          </a:p>
          <a:p>
            <a:pPr lvl="1"/>
            <a:r>
              <a:rPr lang="en-US" sz="2000" dirty="0" smtClean="0"/>
              <a:t>American Southwest (Utah – MDRS)</a:t>
            </a:r>
          </a:p>
          <a:p>
            <a:pPr lvl="1"/>
            <a:r>
              <a:rPr lang="en-US" sz="2000" dirty="0" smtClean="0"/>
              <a:t>Australian Outback</a:t>
            </a:r>
          </a:p>
          <a:p>
            <a:pPr lvl="1"/>
            <a:r>
              <a:rPr lang="en-US" sz="2000" dirty="0" smtClean="0"/>
              <a:t>Iceland</a:t>
            </a:r>
            <a:endParaRPr lang="en-US" sz="20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Kevin Newman.INSPIRON6400.000\My Documents\My Pictures\NASA Opportunities\MDRS_hab.bmp"/>
          <p:cNvPicPr>
            <a:picLocks noChangeAspect="1" noChangeArrowheads="1"/>
          </p:cNvPicPr>
          <p:nvPr/>
        </p:nvPicPr>
        <p:blipFill>
          <a:blip r:embed="rId3" cstate="screen"/>
          <a:srcRect/>
          <a:stretch>
            <a:fillRect/>
          </a:stretch>
        </p:blipFill>
        <p:spPr bwMode="auto">
          <a:xfrm>
            <a:off x="2" y="0"/>
            <a:ext cx="9168063" cy="685800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C:\Documents and Settings\Kevin Newman.INSPIRON6400.000\My Documents\My Pictures\NASA Opportunities\MDRS_mission patch.bmp"/>
          <p:cNvPicPr>
            <a:picLocks noChangeAspect="1" noChangeArrowheads="1"/>
          </p:cNvPicPr>
          <p:nvPr/>
        </p:nvPicPr>
        <p:blipFill>
          <a:blip r:embed="rId3" cstate="screen"/>
          <a:srcRect/>
          <a:stretch>
            <a:fillRect/>
          </a:stretch>
        </p:blipFill>
        <p:spPr bwMode="auto">
          <a:xfrm>
            <a:off x="0" y="-1"/>
            <a:ext cx="9144000" cy="6987277"/>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C:\Documents and Settings\Kevin Newman.INSPIRON6400.000\My Documents\My Pictures\NASA Opportunities\MDRS_football.bmp"/>
          <p:cNvPicPr>
            <a:picLocks noChangeAspect="1" noChangeArrowheads="1"/>
          </p:cNvPicPr>
          <p:nvPr/>
        </p:nvPicPr>
        <p:blipFill>
          <a:blip r:embed="rId3" cstate="screen"/>
          <a:srcRect/>
          <a:stretch>
            <a:fillRect/>
          </a:stretch>
        </p:blipFill>
        <p:spPr bwMode="auto">
          <a:xfrm>
            <a:off x="-494598" y="0"/>
            <a:ext cx="9943399" cy="68580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C:\Users\Kevin\Documents\NASA Opportunities\MDRS Pics\378154_703431111258_713889_34924700_1204235997_n.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 y="-58463"/>
            <a:ext cx="5486400" cy="4114799"/>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Kevin\Documents\NASA Opportunities\MDRS Pics\294380_10100558869273392_10136697_56628628_1989426989_n.jp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76200" y="3324423"/>
            <a:ext cx="6400800" cy="35440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Documents and Settings\Kevin Newman.INSPIRON6400.000\My Documents\My Pictures\NASA Opportunities\MDRS_pic.bmp"/>
          <p:cNvPicPr>
            <a:picLocks noChangeAspect="1" noChangeArrowheads="1"/>
          </p:cNvPicPr>
          <p:nvPr/>
        </p:nvPicPr>
        <p:blipFill>
          <a:blip r:embed="rId5" cstate="screen"/>
          <a:srcRect/>
          <a:stretch>
            <a:fillRect/>
          </a:stretch>
        </p:blipFill>
        <p:spPr bwMode="auto">
          <a:xfrm>
            <a:off x="5434585" y="-152400"/>
            <a:ext cx="3739896" cy="5029200"/>
          </a:xfrm>
          <a:prstGeom prst="rect">
            <a:avLst/>
          </a:prstGeom>
          <a:noFill/>
        </p:spPr>
      </p:pic>
      <p:pic>
        <p:nvPicPr>
          <p:cNvPr id="6148" name="Picture 4" descr="C:\Users\Kevin\Documents\NASA Opportunities\MDRS Pics\180074_563980686105_8404644_32700275_1180147_n.jp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5434586" y="4056336"/>
            <a:ext cx="3772567" cy="2853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7492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2" descr="C:\Documents and Settings\Kevin Newman.INSPIRON6400.000\My Documents\My Pictures\NASA Opportunities\MDRS_pic3.bmp"/>
          <p:cNvPicPr>
            <a:picLocks noChangeAspect="1" noChangeArrowheads="1"/>
          </p:cNvPicPr>
          <p:nvPr/>
        </p:nvPicPr>
        <p:blipFill>
          <a:blip r:embed="rId3" cstate="screen"/>
          <a:srcRect/>
          <a:stretch>
            <a:fillRect/>
          </a:stretch>
        </p:blipFill>
        <p:spPr bwMode="auto">
          <a:xfrm>
            <a:off x="-152400" y="-1815004"/>
            <a:ext cx="9296400" cy="5385763"/>
          </a:xfrm>
          <a:prstGeom prst="rect">
            <a:avLst/>
          </a:prstGeom>
          <a:noFill/>
        </p:spPr>
      </p:pic>
      <p:pic>
        <p:nvPicPr>
          <p:cNvPr id="6" name="Picture 2" descr="C:\Documents and Settings\Kevin Newman.INSPIRON6400.000\My Documents\My Pictures\NASA Opportunities\MDRS_pic4.bmp"/>
          <p:cNvPicPr>
            <a:picLocks noChangeAspect="1" noChangeArrowheads="1"/>
          </p:cNvPicPr>
          <p:nvPr/>
        </p:nvPicPr>
        <p:blipFill>
          <a:blip r:embed="rId4" cstate="screen"/>
          <a:srcRect/>
          <a:stretch>
            <a:fillRect/>
          </a:stretch>
        </p:blipFill>
        <p:spPr bwMode="auto">
          <a:xfrm>
            <a:off x="4469736" y="3485700"/>
            <a:ext cx="4674264" cy="3448500"/>
          </a:xfrm>
          <a:prstGeom prst="rect">
            <a:avLst/>
          </a:prstGeom>
          <a:noFill/>
        </p:spPr>
      </p:pic>
      <p:pic>
        <p:nvPicPr>
          <p:cNvPr id="7" name="Picture 2" descr="C:\Users\Kevin\Documents\NASA Opportunities\MDRS Pics\298086_703431789898_713889_34924727_31864230_n.jpg"/>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121920" y="3485700"/>
            <a:ext cx="5532120" cy="34027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Kevin\Documents\NASA Opportunities\MDRS Pics\188726_616925579038_713889_34308662_8380685_n.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5800" y="3048000"/>
            <a:ext cx="5715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2" descr="C:\Users\Kevin\Documents\NASA Opportunities\MDRS Pics\377624_703431759958_713889_34924724_274876472_n.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657602" y="2819400"/>
            <a:ext cx="5490975" cy="40386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Kevin\Documents\NASA Opportunities\MDRS Pics\198840_616925574048_713889_34308661_3971121_n.jpg"/>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0" y="0"/>
            <a:ext cx="9144000" cy="3291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4511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090728_026.JPG"/>
          <p:cNvPicPr>
            <a:picLocks noChangeAspect="1"/>
          </p:cNvPicPr>
          <p:nvPr/>
        </p:nvPicPr>
        <p:blipFill>
          <a:blip r:embed="rId3" cstate="screen"/>
          <a:stretch>
            <a:fillRect/>
          </a:stretch>
        </p:blipFill>
        <p:spPr>
          <a:xfrm>
            <a:off x="0" y="0"/>
            <a:ext cx="4572000" cy="3048000"/>
          </a:xfrm>
          <a:prstGeom prst="rect">
            <a:avLst/>
          </a:prstGeom>
        </p:spPr>
      </p:pic>
      <p:pic>
        <p:nvPicPr>
          <p:cNvPr id="6" name="Picture 5" descr="090728_043_e.jpg"/>
          <p:cNvPicPr>
            <a:picLocks noChangeAspect="1"/>
          </p:cNvPicPr>
          <p:nvPr/>
        </p:nvPicPr>
        <p:blipFill>
          <a:blip r:embed="rId4" cstate="screen"/>
          <a:stretch>
            <a:fillRect/>
          </a:stretch>
        </p:blipFill>
        <p:spPr>
          <a:xfrm>
            <a:off x="4572001" y="1"/>
            <a:ext cx="4572000" cy="6858001"/>
          </a:xfrm>
          <a:prstGeom prst="rect">
            <a:avLst/>
          </a:prstGeom>
        </p:spPr>
      </p:pic>
      <p:pic>
        <p:nvPicPr>
          <p:cNvPr id="8" name="Picture 7" descr="090728_213.JPG"/>
          <p:cNvPicPr>
            <a:picLocks noChangeAspect="1"/>
          </p:cNvPicPr>
          <p:nvPr/>
        </p:nvPicPr>
        <p:blipFill>
          <a:blip r:embed="rId5" cstate="screen"/>
          <a:srcRect/>
          <a:stretch>
            <a:fillRect/>
          </a:stretch>
        </p:blipFill>
        <p:spPr>
          <a:xfrm>
            <a:off x="0" y="3048000"/>
            <a:ext cx="4572000" cy="381000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Calibri" pitchFamily="34" charset="0"/>
                <a:ea typeface="Arial Unicode MS" pitchFamily="34" charset="-128"/>
                <a:cs typeface="Calibri" pitchFamily="34" charset="0"/>
              </a:rPr>
              <a:t>What is SEDS?</a:t>
            </a:r>
            <a:endParaRPr lang="en-US" dirty="0">
              <a:solidFill>
                <a:schemeClr val="bg1"/>
              </a:solidFill>
              <a:latin typeface="Calibri" pitchFamily="34" charset="0"/>
              <a:ea typeface="Arial Unicode MS" pitchFamily="34" charset="-128"/>
              <a:cs typeface="Calibri" pitchFamily="34" charset="0"/>
            </a:endParaRPr>
          </a:p>
        </p:txBody>
      </p:sp>
      <p:pic>
        <p:nvPicPr>
          <p:cNvPr id="9" name="Picture 8" descr="Peter_ZeroG.jpg"/>
          <p:cNvPicPr>
            <a:picLocks noChangeAspect="1"/>
          </p:cNvPicPr>
          <p:nvPr/>
        </p:nvPicPr>
        <p:blipFill>
          <a:blip r:embed="rId3" cstate="screen"/>
          <a:stretch>
            <a:fillRect/>
          </a:stretch>
        </p:blipFill>
        <p:spPr>
          <a:xfrm>
            <a:off x="3048001" y="2209801"/>
            <a:ext cx="3138081" cy="2159000"/>
          </a:xfrm>
          <a:prstGeom prst="rect">
            <a:avLst/>
          </a:prstGeom>
        </p:spPr>
      </p:pic>
      <p:sp>
        <p:nvSpPr>
          <p:cNvPr id="10" name="TextBox 9"/>
          <p:cNvSpPr txBox="1"/>
          <p:nvPr/>
        </p:nvSpPr>
        <p:spPr>
          <a:xfrm>
            <a:off x="0" y="1600201"/>
            <a:ext cx="9144000" cy="461665"/>
          </a:xfrm>
          <a:prstGeom prst="rect">
            <a:avLst/>
          </a:prstGeom>
          <a:noFill/>
        </p:spPr>
        <p:txBody>
          <a:bodyPr wrap="square" rtlCol="0">
            <a:spAutoFit/>
          </a:bodyPr>
          <a:lstStyle/>
          <a:p>
            <a:pPr algn="ctr"/>
            <a:r>
              <a:rPr lang="en-US" sz="2400" dirty="0" smtClean="0">
                <a:latin typeface="Calibri" pitchFamily="34" charset="0"/>
                <a:cs typeface="Calibri" pitchFamily="34" charset="0"/>
              </a:rPr>
              <a:t>SEDS was founded in 1980 by Peter </a:t>
            </a:r>
            <a:r>
              <a:rPr lang="en-US" sz="2400" dirty="0" err="1" smtClean="0">
                <a:latin typeface="Calibri" pitchFamily="34" charset="0"/>
                <a:cs typeface="Calibri" pitchFamily="34" charset="0"/>
              </a:rPr>
              <a:t>Diamandis</a:t>
            </a:r>
            <a:r>
              <a:rPr lang="en-US" sz="2400" dirty="0" smtClean="0">
                <a:latin typeface="Calibri" pitchFamily="34" charset="0"/>
                <a:cs typeface="Calibri" pitchFamily="34" charset="0"/>
              </a:rPr>
              <a:t> at MIT</a:t>
            </a:r>
            <a:endParaRPr lang="en-US" sz="2400" dirty="0">
              <a:latin typeface="Calibri" pitchFamily="34" charset="0"/>
              <a:cs typeface="Calibri" pitchFamily="34" charset="0"/>
            </a:endParaRPr>
          </a:p>
        </p:txBody>
      </p:sp>
      <p:pic>
        <p:nvPicPr>
          <p:cNvPr id="11" name="Picture 10" descr="SEDS-Logo-main.png"/>
          <p:cNvPicPr>
            <a:picLocks noChangeAspect="1"/>
          </p:cNvPicPr>
          <p:nvPr/>
        </p:nvPicPr>
        <p:blipFill>
          <a:blip r:embed="rId4" cstate="screen"/>
          <a:stretch>
            <a:fillRect/>
          </a:stretch>
        </p:blipFill>
        <p:spPr>
          <a:xfrm>
            <a:off x="2819401" y="4495800"/>
            <a:ext cx="3595795" cy="1219200"/>
          </a:xfrm>
          <a:prstGeom prst="rect">
            <a:avLst/>
          </a:prstGeom>
        </p:spPr>
      </p:pic>
      <p:pic>
        <p:nvPicPr>
          <p:cNvPr id="2050" name="Picture 2"/>
          <p:cNvPicPr>
            <a:picLocks noChangeAspect="1" noChangeArrowheads="1"/>
          </p:cNvPicPr>
          <p:nvPr/>
        </p:nvPicPr>
        <p:blipFill>
          <a:blip r:embed="rId5" cstate="screen"/>
          <a:srcRect/>
          <a:stretch>
            <a:fillRect/>
          </a:stretch>
        </p:blipFill>
        <p:spPr bwMode="auto">
          <a:xfrm>
            <a:off x="6705600" y="4114800"/>
            <a:ext cx="2051051" cy="1295400"/>
          </a:xfrm>
          <a:prstGeom prst="rect">
            <a:avLst/>
          </a:prstGeom>
          <a:noFill/>
          <a:ln w="9525">
            <a:noFill/>
            <a:miter lim="800000"/>
            <a:headEnd/>
            <a:tailEnd/>
          </a:ln>
        </p:spPr>
      </p:pic>
      <p:pic>
        <p:nvPicPr>
          <p:cNvPr id="2051" name="Picture 3"/>
          <p:cNvPicPr>
            <a:picLocks noChangeAspect="1" noChangeArrowheads="1"/>
          </p:cNvPicPr>
          <p:nvPr/>
        </p:nvPicPr>
        <p:blipFill>
          <a:blip r:embed="rId6" cstate="screen"/>
          <a:srcRect/>
          <a:stretch>
            <a:fillRect/>
          </a:stretch>
        </p:blipFill>
        <p:spPr bwMode="auto">
          <a:xfrm>
            <a:off x="6400801" y="2209800"/>
            <a:ext cx="2628900" cy="1752600"/>
          </a:xfrm>
          <a:prstGeom prst="rect">
            <a:avLst/>
          </a:prstGeom>
          <a:noFill/>
          <a:ln w="9525">
            <a:noFill/>
            <a:miter lim="800000"/>
            <a:headEnd/>
            <a:tailEnd/>
          </a:ln>
        </p:spPr>
      </p:pic>
      <p:pic>
        <p:nvPicPr>
          <p:cNvPr id="2052" name="Picture 4"/>
          <p:cNvPicPr>
            <a:picLocks noChangeAspect="1" noChangeArrowheads="1"/>
          </p:cNvPicPr>
          <p:nvPr/>
        </p:nvPicPr>
        <p:blipFill>
          <a:blip r:embed="rId7" cstate="screen"/>
          <a:srcRect/>
          <a:stretch>
            <a:fillRect/>
          </a:stretch>
        </p:blipFill>
        <p:spPr bwMode="auto">
          <a:xfrm>
            <a:off x="304800" y="3810001"/>
            <a:ext cx="2286000" cy="1050131"/>
          </a:xfrm>
          <a:prstGeom prst="rect">
            <a:avLst/>
          </a:prstGeom>
          <a:noFill/>
          <a:ln w="9525">
            <a:noFill/>
            <a:miter lim="800000"/>
            <a:headEnd/>
            <a:tailEnd/>
          </a:ln>
        </p:spPr>
      </p:pic>
      <p:pic>
        <p:nvPicPr>
          <p:cNvPr id="15" name="Picture 14" descr="519px-Isu-logo.svg.png"/>
          <p:cNvPicPr>
            <a:picLocks noChangeAspect="1"/>
          </p:cNvPicPr>
          <p:nvPr/>
        </p:nvPicPr>
        <p:blipFill>
          <a:blip r:embed="rId8" cstate="screen"/>
          <a:stretch>
            <a:fillRect/>
          </a:stretch>
        </p:blipFill>
        <p:spPr>
          <a:xfrm>
            <a:off x="457200" y="2286001"/>
            <a:ext cx="2362200" cy="1242545"/>
          </a:xfrm>
          <a:prstGeom prst="rect">
            <a:avLst/>
          </a:prstGeom>
        </p:spPr>
      </p:pic>
      <p:pic>
        <p:nvPicPr>
          <p:cNvPr id="16" name="Picture 15" descr="Zero_Gravity_Corporation_logo.png"/>
          <p:cNvPicPr>
            <a:picLocks noChangeAspect="1"/>
          </p:cNvPicPr>
          <p:nvPr/>
        </p:nvPicPr>
        <p:blipFill>
          <a:blip r:embed="rId9" cstate="screen"/>
          <a:stretch>
            <a:fillRect/>
          </a:stretch>
        </p:blipFill>
        <p:spPr>
          <a:xfrm>
            <a:off x="381001" y="5105400"/>
            <a:ext cx="2171700" cy="1466850"/>
          </a:xfrm>
          <a:prstGeom prst="rect">
            <a:avLst/>
          </a:prstGeom>
        </p:spPr>
      </p:pic>
      <p:pic>
        <p:nvPicPr>
          <p:cNvPr id="2053" name="Picture 5"/>
          <p:cNvPicPr>
            <a:picLocks noChangeAspect="1" noChangeArrowheads="1"/>
          </p:cNvPicPr>
          <p:nvPr/>
        </p:nvPicPr>
        <p:blipFill>
          <a:blip r:embed="rId10" cstate="screen"/>
          <a:srcRect/>
          <a:stretch>
            <a:fillRect/>
          </a:stretch>
        </p:blipFill>
        <p:spPr bwMode="auto">
          <a:xfrm>
            <a:off x="3962400" y="5791200"/>
            <a:ext cx="4267200" cy="952500"/>
          </a:xfrm>
          <a:prstGeom prst="rect">
            <a:avLst/>
          </a:prstGeom>
          <a:noFill/>
          <a:ln w="9525">
            <a:noFill/>
            <a:miter lim="800000"/>
            <a:headEnd/>
            <a:tailEnd/>
          </a:ln>
        </p:spPr>
      </p:pic>
      <p:pic>
        <p:nvPicPr>
          <p:cNvPr id="18" name="Picture 17" descr="SEDS-Logo-main.png"/>
          <p:cNvPicPr>
            <a:picLocks noChangeAspect="1"/>
          </p:cNvPicPr>
          <p:nvPr/>
        </p:nvPicPr>
        <p:blipFill>
          <a:blip r:embed="rId11" cstate="screen"/>
          <a:stretch>
            <a:fillRect/>
          </a:stretch>
        </p:blipFill>
        <p:spPr>
          <a:xfrm>
            <a:off x="5867402" y="228600"/>
            <a:ext cx="2921583" cy="990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fade">
                                      <p:cBhvr>
                                        <p:cTn id="17" dur="500"/>
                                        <p:tgtEl>
                                          <p:spTgt spid="205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wipe(down)">
                                      <p:cBhvr>
                                        <p:cTn id="22" dur="500"/>
                                        <p:tgtEl>
                                          <p:spTgt spid="20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53"/>
                                        </p:tgtEl>
                                        <p:attrNameLst>
                                          <p:attrName>style.visibility</p:attrName>
                                        </p:attrNameLst>
                                      </p:cBhvr>
                                      <p:to>
                                        <p:strVal val="visible"/>
                                      </p:to>
                                    </p:set>
                                    <p:animEffect transition="in" filter="fade">
                                      <p:cBhvr>
                                        <p:cTn id="32"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Calibri" pitchFamily="34" charset="0"/>
                <a:cs typeface="Calibri" pitchFamily="34" charset="0"/>
              </a:rPr>
              <a:t>What is SEDS?</a:t>
            </a:r>
            <a:endParaRPr lang="en-US" dirty="0">
              <a:solidFill>
                <a:schemeClr val="bg1"/>
              </a:solidFill>
              <a:latin typeface="Calibri" pitchFamily="34" charset="0"/>
              <a:cs typeface="Calibri" pitchFamily="34" charset="0"/>
            </a:endParaRPr>
          </a:p>
        </p:txBody>
      </p:sp>
      <p:sp>
        <p:nvSpPr>
          <p:cNvPr id="10" name="TextBox 9"/>
          <p:cNvSpPr txBox="1"/>
          <p:nvPr/>
        </p:nvSpPr>
        <p:spPr>
          <a:xfrm>
            <a:off x="838200" y="2590800"/>
            <a:ext cx="7543800" cy="2862322"/>
          </a:xfrm>
          <a:prstGeom prst="rect">
            <a:avLst/>
          </a:prstGeom>
          <a:noFill/>
        </p:spPr>
        <p:txBody>
          <a:bodyPr wrap="square" rtlCol="0">
            <a:spAutoFit/>
          </a:bodyPr>
          <a:lstStyle/>
          <a:p>
            <a:pPr algn="just">
              <a:buFont typeface="Arial" pitchFamily="34" charset="0"/>
              <a:buChar char="•"/>
            </a:pPr>
            <a:r>
              <a:rPr lang="en-US" sz="3000" dirty="0" smtClean="0">
                <a:latin typeface="Calibri" pitchFamily="34" charset="0"/>
                <a:ea typeface="Arial Unicode MS" pitchFamily="34" charset="-128"/>
                <a:cs typeface="Calibri" pitchFamily="34" charset="0"/>
              </a:rPr>
              <a:t> Educating people about the benefits of space </a:t>
            </a:r>
          </a:p>
          <a:p>
            <a:pPr algn="just">
              <a:buFont typeface="Arial" pitchFamily="34" charset="0"/>
              <a:buChar char="•"/>
            </a:pPr>
            <a:r>
              <a:rPr lang="en-US" sz="3000" dirty="0" smtClean="0">
                <a:latin typeface="Calibri" pitchFamily="34" charset="0"/>
                <a:ea typeface="Arial Unicode MS" pitchFamily="34" charset="-128"/>
                <a:cs typeface="Calibri" pitchFamily="34" charset="0"/>
              </a:rPr>
              <a:t> Supporting a network of interested students</a:t>
            </a:r>
          </a:p>
          <a:p>
            <a:pPr algn="just">
              <a:buFont typeface="Arial" pitchFamily="34" charset="0"/>
              <a:buChar char="•"/>
            </a:pPr>
            <a:r>
              <a:rPr lang="en-US" sz="3000" dirty="0" smtClean="0">
                <a:latin typeface="Calibri" pitchFamily="34" charset="0"/>
                <a:ea typeface="Arial Unicode MS" pitchFamily="34" charset="-128"/>
                <a:cs typeface="Calibri" pitchFamily="34" charset="0"/>
              </a:rPr>
              <a:t> Providing an opportunity for members to develop their leadership skills</a:t>
            </a:r>
          </a:p>
          <a:p>
            <a:pPr algn="just">
              <a:buFont typeface="Arial" pitchFamily="34" charset="0"/>
              <a:buChar char="•"/>
            </a:pPr>
            <a:r>
              <a:rPr lang="en-US" sz="3000" dirty="0" smtClean="0">
                <a:latin typeface="Calibri" pitchFamily="34" charset="0"/>
                <a:ea typeface="Arial Unicode MS" pitchFamily="34" charset="-128"/>
                <a:cs typeface="Calibri" pitchFamily="34" charset="0"/>
              </a:rPr>
              <a:t> Inspiring people through our involvement in space-related projects. </a:t>
            </a:r>
            <a:endParaRPr lang="en-US" sz="3000" dirty="0">
              <a:latin typeface="Calibri" pitchFamily="34" charset="0"/>
              <a:ea typeface="Arial Unicode MS" pitchFamily="34" charset="-128"/>
              <a:cs typeface="Calibri" pitchFamily="34" charset="0"/>
            </a:endParaRPr>
          </a:p>
        </p:txBody>
      </p:sp>
      <p:sp>
        <p:nvSpPr>
          <p:cNvPr id="13" name="TextBox 12"/>
          <p:cNvSpPr txBox="1"/>
          <p:nvPr/>
        </p:nvSpPr>
        <p:spPr>
          <a:xfrm>
            <a:off x="609600" y="1828801"/>
            <a:ext cx="8001000" cy="615553"/>
          </a:xfrm>
          <a:prstGeom prst="rect">
            <a:avLst/>
          </a:prstGeom>
          <a:noFill/>
        </p:spPr>
        <p:txBody>
          <a:bodyPr wrap="square" rtlCol="0">
            <a:spAutoFit/>
          </a:bodyPr>
          <a:lstStyle/>
          <a:p>
            <a:r>
              <a:rPr lang="en-US" sz="3400" b="1" dirty="0" smtClean="0">
                <a:latin typeface="Calibri" pitchFamily="34" charset="0"/>
                <a:ea typeface="Arial Unicode MS" pitchFamily="34" charset="-128"/>
                <a:cs typeface="Calibri" pitchFamily="34" charset="0"/>
              </a:rPr>
              <a:t>SEDS Mission Statement (short version):</a:t>
            </a:r>
            <a:endParaRPr lang="en-US" sz="3400" b="1" dirty="0">
              <a:latin typeface="Calibri" pitchFamily="34" charset="0"/>
              <a:ea typeface="Arial Unicode MS" pitchFamily="34" charset="-128"/>
              <a:cs typeface="Calibri" pitchFamily="34" charset="0"/>
            </a:endParaRPr>
          </a:p>
        </p:txBody>
      </p:sp>
      <p:pic>
        <p:nvPicPr>
          <p:cNvPr id="14" name="Picture 13" descr="SEDS-Logo-main.png"/>
          <p:cNvPicPr>
            <a:picLocks noChangeAspect="1"/>
          </p:cNvPicPr>
          <p:nvPr/>
        </p:nvPicPr>
        <p:blipFill>
          <a:blip r:embed="rId3" cstate="screen"/>
          <a:stretch>
            <a:fillRect/>
          </a:stretch>
        </p:blipFill>
        <p:spPr>
          <a:xfrm>
            <a:off x="5867402" y="228600"/>
            <a:ext cx="2921583" cy="990600"/>
          </a:xfrm>
          <a:prstGeom prst="rect">
            <a:avLst/>
          </a:prstGeom>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Calibri" pitchFamily="34" charset="0"/>
                <a:cs typeface="Calibri" pitchFamily="34" charset="0"/>
              </a:rPr>
              <a:t>What is SEDS?</a:t>
            </a:r>
            <a:endParaRPr lang="en-US" dirty="0">
              <a:solidFill>
                <a:schemeClr val="bg1"/>
              </a:solidFill>
              <a:latin typeface="Calibri" pitchFamily="34" charset="0"/>
              <a:cs typeface="Calibri" pitchFamily="34" charset="0"/>
            </a:endParaRPr>
          </a:p>
        </p:txBody>
      </p:sp>
      <p:sp>
        <p:nvSpPr>
          <p:cNvPr id="13" name="TextBox 12"/>
          <p:cNvSpPr txBox="1"/>
          <p:nvPr/>
        </p:nvSpPr>
        <p:spPr>
          <a:xfrm>
            <a:off x="0" y="1524001"/>
            <a:ext cx="9144000" cy="646331"/>
          </a:xfrm>
          <a:prstGeom prst="rect">
            <a:avLst/>
          </a:prstGeom>
          <a:noFill/>
        </p:spPr>
        <p:txBody>
          <a:bodyPr wrap="square" rtlCol="0">
            <a:spAutoFit/>
          </a:bodyPr>
          <a:lstStyle/>
          <a:p>
            <a:pPr algn="ctr"/>
            <a:r>
              <a:rPr lang="en-US" sz="3600" b="1" dirty="0" smtClean="0">
                <a:latin typeface="Calibri" pitchFamily="34" charset="0"/>
                <a:cs typeface="Calibri" pitchFamily="34" charset="0"/>
              </a:rPr>
              <a:t>SEDS- USA Map</a:t>
            </a:r>
            <a:endParaRPr lang="en-US" sz="3600" b="1" dirty="0">
              <a:latin typeface="Calibri" pitchFamily="34" charset="0"/>
              <a:cs typeface="Calibri" pitchFamily="34" charset="0"/>
            </a:endParaRPr>
          </a:p>
        </p:txBody>
      </p:sp>
      <p:pic>
        <p:nvPicPr>
          <p:cNvPr id="6" name="Picture 5" descr="SEDS_Chapter_Map_border.png"/>
          <p:cNvPicPr>
            <a:picLocks noChangeAspect="1"/>
          </p:cNvPicPr>
          <p:nvPr/>
        </p:nvPicPr>
        <p:blipFill>
          <a:blip r:embed="rId3" cstate="screen"/>
          <a:srcRect/>
          <a:stretch>
            <a:fillRect/>
          </a:stretch>
        </p:blipFill>
        <p:spPr bwMode="auto">
          <a:xfrm>
            <a:off x="1219200" y="2133601"/>
            <a:ext cx="6858000" cy="3255187"/>
          </a:xfrm>
          <a:prstGeom prst="rect">
            <a:avLst/>
          </a:prstGeom>
          <a:noFill/>
          <a:ln w="9525">
            <a:noFill/>
            <a:miter lim="800000"/>
            <a:headEnd/>
            <a:tailEnd/>
          </a:ln>
        </p:spPr>
      </p:pic>
      <p:sp>
        <p:nvSpPr>
          <p:cNvPr id="7" name="Rectangle 6"/>
          <p:cNvSpPr/>
          <p:nvPr/>
        </p:nvSpPr>
        <p:spPr>
          <a:xfrm>
            <a:off x="1143000" y="5486400"/>
            <a:ext cx="7315200" cy="1107996"/>
          </a:xfrm>
          <a:prstGeom prst="rect">
            <a:avLst/>
          </a:prstGeom>
        </p:spPr>
        <p:txBody>
          <a:bodyPr wrap="square">
            <a:spAutoFit/>
          </a:bodyPr>
          <a:lstStyle/>
          <a:p>
            <a:pPr algn="just">
              <a:buFont typeface="Arial" charset="0"/>
              <a:buChar char="•"/>
            </a:pPr>
            <a:r>
              <a:rPr lang="en-US" sz="2200" dirty="0" smtClean="0">
                <a:latin typeface="Calibri" pitchFamily="34" charset="0"/>
                <a:cs typeface="Calibri" pitchFamily="34" charset="0"/>
              </a:rPr>
              <a:t> 28 chapters across the nation (as of May 2010)</a:t>
            </a:r>
          </a:p>
          <a:p>
            <a:pPr algn="just">
              <a:buFont typeface="Arial" charset="0"/>
              <a:buChar char="•"/>
            </a:pPr>
            <a:r>
              <a:rPr lang="en-US" sz="2200" dirty="0" smtClean="0">
                <a:latin typeface="Calibri" pitchFamily="34" charset="0"/>
                <a:cs typeface="Calibri" pitchFamily="34" charset="0"/>
              </a:rPr>
              <a:t> ~750 students pursuing a Bachelors, Masters, or PhD</a:t>
            </a:r>
          </a:p>
          <a:p>
            <a:pPr algn="just">
              <a:buFont typeface="Arial" charset="0"/>
              <a:buChar char="•"/>
            </a:pPr>
            <a:r>
              <a:rPr lang="en-US" sz="2200" dirty="0" smtClean="0">
                <a:latin typeface="Calibri" pitchFamily="34" charset="0"/>
                <a:cs typeface="Calibri" pitchFamily="34" charset="0"/>
              </a:rPr>
              <a:t> Members are mainly in engineering or science related majors</a:t>
            </a:r>
            <a:endParaRPr lang="en-US" sz="2200" dirty="0">
              <a:latin typeface="Calibri" pitchFamily="34" charset="0"/>
              <a:cs typeface="Calibri" pitchFamily="34" charset="0"/>
            </a:endParaRPr>
          </a:p>
        </p:txBody>
      </p:sp>
      <p:pic>
        <p:nvPicPr>
          <p:cNvPr id="8" name="Picture 7" descr="SEDS-Logo-main.png"/>
          <p:cNvPicPr>
            <a:picLocks noChangeAspect="1"/>
          </p:cNvPicPr>
          <p:nvPr/>
        </p:nvPicPr>
        <p:blipFill>
          <a:blip r:embed="rId4" cstate="screen"/>
          <a:stretch>
            <a:fillRect/>
          </a:stretch>
        </p:blipFill>
        <p:spPr>
          <a:xfrm>
            <a:off x="5867402" y="228600"/>
            <a:ext cx="2921583" cy="990600"/>
          </a:xfrm>
          <a:prstGeom prst="rect">
            <a:avLst/>
          </a:prstGeom>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Calibri" pitchFamily="34" charset="0"/>
                <a:cs typeface="Calibri" pitchFamily="34" charset="0"/>
              </a:rPr>
              <a:t>What is SEDS?</a:t>
            </a:r>
            <a:endParaRPr lang="en-US" dirty="0">
              <a:solidFill>
                <a:schemeClr val="bg1"/>
              </a:solidFill>
              <a:latin typeface="Calibri" pitchFamily="34" charset="0"/>
              <a:cs typeface="Calibri" pitchFamily="34" charset="0"/>
            </a:endParaRPr>
          </a:p>
        </p:txBody>
      </p:sp>
      <p:sp>
        <p:nvSpPr>
          <p:cNvPr id="13" name="TextBox 12"/>
          <p:cNvSpPr txBox="1"/>
          <p:nvPr/>
        </p:nvSpPr>
        <p:spPr>
          <a:xfrm>
            <a:off x="0" y="1600201"/>
            <a:ext cx="9144000" cy="646331"/>
          </a:xfrm>
          <a:prstGeom prst="rect">
            <a:avLst/>
          </a:prstGeom>
          <a:noFill/>
        </p:spPr>
        <p:txBody>
          <a:bodyPr wrap="square" rtlCol="0">
            <a:spAutoFit/>
          </a:bodyPr>
          <a:lstStyle/>
          <a:p>
            <a:pPr algn="ctr"/>
            <a:r>
              <a:rPr lang="en-US" sz="3600" b="1" dirty="0" smtClean="0">
                <a:latin typeface="Calibri" pitchFamily="34" charset="0"/>
                <a:cs typeface="Calibri" pitchFamily="34" charset="0"/>
              </a:rPr>
              <a:t>Notable SEDS Alumni</a:t>
            </a:r>
            <a:endParaRPr lang="en-US" sz="3600" b="1" dirty="0">
              <a:latin typeface="Calibri" pitchFamily="34" charset="0"/>
              <a:cs typeface="Calibri" pitchFamily="34" charset="0"/>
            </a:endParaRPr>
          </a:p>
        </p:txBody>
      </p:sp>
      <p:sp>
        <p:nvSpPr>
          <p:cNvPr id="7" name="Rectangle 6"/>
          <p:cNvSpPr/>
          <p:nvPr/>
        </p:nvSpPr>
        <p:spPr>
          <a:xfrm>
            <a:off x="990600" y="2209801"/>
            <a:ext cx="7162800" cy="4401205"/>
          </a:xfrm>
          <a:prstGeom prst="rect">
            <a:avLst/>
          </a:prstGeom>
        </p:spPr>
        <p:txBody>
          <a:bodyPr wrap="square">
            <a:spAutoFit/>
          </a:bodyPr>
          <a:lstStyle/>
          <a:p>
            <a:pPr>
              <a:buFont typeface="Arial" charset="0"/>
              <a:buChar char="•"/>
            </a:pPr>
            <a:r>
              <a:rPr lang="en-US" sz="2800" dirty="0" smtClean="0">
                <a:latin typeface="Calibri" pitchFamily="34" charset="0"/>
                <a:cs typeface="Calibri" pitchFamily="34" charset="0"/>
              </a:rPr>
              <a:t> </a:t>
            </a:r>
            <a:r>
              <a:rPr lang="en-US" sz="2800" b="1" i="1" dirty="0" smtClean="0">
                <a:latin typeface="Calibri" pitchFamily="34" charset="0"/>
                <a:cs typeface="Calibri" pitchFamily="34" charset="0"/>
              </a:rPr>
              <a:t>Peter </a:t>
            </a:r>
            <a:r>
              <a:rPr lang="en-US" sz="2800" b="1" i="1" dirty="0" err="1" smtClean="0">
                <a:latin typeface="Calibri" pitchFamily="34" charset="0"/>
                <a:cs typeface="Calibri" pitchFamily="34" charset="0"/>
              </a:rPr>
              <a:t>Diamandis</a:t>
            </a:r>
            <a:r>
              <a:rPr lang="en-US" sz="2800" b="1" i="1" dirty="0" smtClean="0">
                <a:latin typeface="Calibri" pitchFamily="34" charset="0"/>
                <a:cs typeface="Calibri" pitchFamily="34" charset="0"/>
              </a:rPr>
              <a:t> </a:t>
            </a:r>
            <a:r>
              <a:rPr lang="en-US" sz="2800" dirty="0" smtClean="0">
                <a:latin typeface="Calibri" pitchFamily="34" charset="0"/>
                <a:cs typeface="Calibri" pitchFamily="34" charset="0"/>
              </a:rPr>
              <a:t>(Founder of everything, except NASA)</a:t>
            </a:r>
          </a:p>
          <a:p>
            <a:pPr>
              <a:buFont typeface="Arial" charset="0"/>
              <a:buChar char="•"/>
            </a:pPr>
            <a:r>
              <a:rPr lang="en-US" sz="2800" dirty="0" smtClean="0">
                <a:latin typeface="Calibri" pitchFamily="34" charset="0"/>
                <a:cs typeface="Calibri" pitchFamily="34" charset="0"/>
              </a:rPr>
              <a:t> </a:t>
            </a:r>
            <a:r>
              <a:rPr lang="en-US" sz="2800" b="1" i="1" dirty="0" smtClean="0">
                <a:latin typeface="Calibri" pitchFamily="34" charset="0"/>
                <a:cs typeface="Calibri" pitchFamily="34" charset="0"/>
              </a:rPr>
              <a:t>Bob Richards </a:t>
            </a:r>
            <a:r>
              <a:rPr lang="en-US" sz="2800" dirty="0" smtClean="0">
                <a:latin typeface="Calibri" pitchFamily="34" charset="0"/>
                <a:cs typeface="Calibri" pitchFamily="34" charset="0"/>
              </a:rPr>
              <a:t>(Co-Founder of ISU,  Founder of Odyssey Moon Limited)</a:t>
            </a:r>
          </a:p>
          <a:p>
            <a:pPr>
              <a:buFont typeface="Arial" charset="0"/>
              <a:buChar char="•"/>
            </a:pPr>
            <a:r>
              <a:rPr lang="en-US" sz="2800" dirty="0" smtClean="0">
                <a:latin typeface="Calibri" pitchFamily="34" charset="0"/>
                <a:cs typeface="Calibri" pitchFamily="34" charset="0"/>
              </a:rPr>
              <a:t> </a:t>
            </a:r>
            <a:r>
              <a:rPr lang="en-US" sz="2800" b="1" i="1" dirty="0" smtClean="0">
                <a:latin typeface="Calibri" pitchFamily="34" charset="0"/>
                <a:cs typeface="Calibri" pitchFamily="34" charset="0"/>
              </a:rPr>
              <a:t>Jeff </a:t>
            </a:r>
            <a:r>
              <a:rPr lang="en-US" sz="2800" b="1" i="1" dirty="0" err="1" smtClean="0">
                <a:latin typeface="Calibri" pitchFamily="34" charset="0"/>
                <a:cs typeface="Calibri" pitchFamily="34" charset="0"/>
              </a:rPr>
              <a:t>Bezos</a:t>
            </a:r>
            <a:r>
              <a:rPr lang="en-US" sz="2800" b="1" i="1" dirty="0" smtClean="0">
                <a:latin typeface="Calibri" pitchFamily="34" charset="0"/>
                <a:cs typeface="Calibri" pitchFamily="34" charset="0"/>
              </a:rPr>
              <a:t> </a:t>
            </a:r>
            <a:r>
              <a:rPr lang="en-US" sz="2800" dirty="0" smtClean="0">
                <a:latin typeface="Calibri" pitchFamily="34" charset="0"/>
                <a:cs typeface="Calibri" pitchFamily="34" charset="0"/>
              </a:rPr>
              <a:t>(Founder of Amazon.com, Founder of Blue Origin)</a:t>
            </a:r>
          </a:p>
          <a:p>
            <a:pPr>
              <a:buFont typeface="Arial" charset="0"/>
              <a:buChar char="•"/>
            </a:pPr>
            <a:r>
              <a:rPr lang="en-US" sz="2800" dirty="0" smtClean="0">
                <a:latin typeface="Calibri" pitchFamily="34" charset="0"/>
                <a:cs typeface="Calibri" pitchFamily="34" charset="0"/>
              </a:rPr>
              <a:t> </a:t>
            </a:r>
            <a:r>
              <a:rPr lang="en-US" sz="2800" b="1" i="1" dirty="0" smtClean="0">
                <a:latin typeface="Calibri" pitchFamily="34" charset="0"/>
                <a:cs typeface="Calibri" pitchFamily="34" charset="0"/>
              </a:rPr>
              <a:t>Eric Anderson </a:t>
            </a:r>
            <a:r>
              <a:rPr lang="en-US" sz="2800" dirty="0" smtClean="0">
                <a:latin typeface="Calibri" pitchFamily="34" charset="0"/>
                <a:cs typeface="Calibri" pitchFamily="34" charset="0"/>
              </a:rPr>
              <a:t>(CEO of Space Adventures)</a:t>
            </a:r>
          </a:p>
          <a:p>
            <a:pPr>
              <a:buFont typeface="Arial" charset="0"/>
              <a:buChar char="•"/>
            </a:pPr>
            <a:r>
              <a:rPr lang="en-US" sz="2800" dirty="0" smtClean="0">
                <a:latin typeface="Calibri" pitchFamily="34" charset="0"/>
                <a:cs typeface="Calibri" pitchFamily="34" charset="0"/>
              </a:rPr>
              <a:t> </a:t>
            </a:r>
            <a:r>
              <a:rPr lang="en-US" sz="2800" b="1" i="1" dirty="0" smtClean="0">
                <a:latin typeface="Calibri" pitchFamily="34" charset="0"/>
                <a:cs typeface="Calibri" pitchFamily="34" charset="0"/>
              </a:rPr>
              <a:t>Chris </a:t>
            </a:r>
            <a:r>
              <a:rPr lang="en-US" sz="2800" b="1" i="1" dirty="0" err="1" smtClean="0">
                <a:latin typeface="Calibri" pitchFamily="34" charset="0"/>
                <a:cs typeface="Calibri" pitchFamily="34" charset="0"/>
              </a:rPr>
              <a:t>Lewicki</a:t>
            </a:r>
            <a:r>
              <a:rPr lang="en-US" sz="2800" b="1" i="1" dirty="0" smtClean="0">
                <a:latin typeface="Calibri" pitchFamily="34" charset="0"/>
                <a:cs typeface="Calibri" pitchFamily="34" charset="0"/>
              </a:rPr>
              <a:t> </a:t>
            </a:r>
            <a:r>
              <a:rPr lang="en-US" sz="2800" dirty="0" smtClean="0">
                <a:latin typeface="Calibri" pitchFamily="34" charset="0"/>
                <a:cs typeface="Calibri" pitchFamily="34" charset="0"/>
              </a:rPr>
              <a:t>(Mars Exploration Rover Flight Director, former UASEDS President!)</a:t>
            </a:r>
          </a:p>
          <a:p>
            <a:pPr>
              <a:buFont typeface="Arial" charset="0"/>
              <a:buChar char="•"/>
            </a:pPr>
            <a:r>
              <a:rPr lang="en-US" sz="2800" b="1" i="1" dirty="0">
                <a:latin typeface="Calibri" pitchFamily="34" charset="0"/>
                <a:cs typeface="Calibri" pitchFamily="34" charset="0"/>
              </a:rPr>
              <a:t> </a:t>
            </a:r>
            <a:r>
              <a:rPr lang="en-US" sz="2800" b="1" i="1" dirty="0" smtClean="0">
                <a:latin typeface="Calibri" pitchFamily="34" charset="0"/>
                <a:cs typeface="Calibri" pitchFamily="34" charset="0"/>
              </a:rPr>
              <a:t>You…?</a:t>
            </a:r>
          </a:p>
        </p:txBody>
      </p:sp>
      <p:pic>
        <p:nvPicPr>
          <p:cNvPr id="8" name="Picture 7" descr="SEDS-Logo-main.png"/>
          <p:cNvPicPr>
            <a:picLocks noChangeAspect="1"/>
          </p:cNvPicPr>
          <p:nvPr/>
        </p:nvPicPr>
        <p:blipFill>
          <a:blip r:embed="rId3" cstate="screen"/>
          <a:stretch>
            <a:fillRect/>
          </a:stretch>
        </p:blipFill>
        <p:spPr>
          <a:xfrm>
            <a:off x="5867402" y="228600"/>
            <a:ext cx="2921583" cy="990600"/>
          </a:xfrm>
          <a:prstGeom prst="rect">
            <a:avLst/>
          </a:prstGeom>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PP_0030.jpg"/>
          <p:cNvPicPr>
            <a:picLocks noGrp="1" noChangeAspect="1"/>
          </p:cNvPicPr>
          <p:nvPr>
            <p:ph idx="1"/>
          </p:nvPr>
        </p:nvPicPr>
        <p:blipFill>
          <a:blip r:embed="rId3" cstate="screen"/>
          <a:stretch>
            <a:fillRect/>
          </a:stretch>
        </p:blipFill>
        <p:spPr>
          <a:xfrm>
            <a:off x="-1219875" y="2"/>
            <a:ext cx="10363876" cy="6912706"/>
          </a:xfrm>
          <a:prstGeom prst="rect">
            <a:avLst/>
          </a:prstGeom>
        </p:spPr>
      </p:pic>
      <p:sp>
        <p:nvSpPr>
          <p:cNvPr id="2" name="Title 1"/>
          <p:cNvSpPr>
            <a:spLocks noGrp="1"/>
          </p:cNvSpPr>
          <p:nvPr>
            <p:ph type="title"/>
          </p:nvPr>
        </p:nvSpPr>
        <p:spPr>
          <a:xfrm>
            <a:off x="-1066800" y="1371600"/>
            <a:ext cx="8229600" cy="1143000"/>
          </a:xfrm>
        </p:spPr>
        <p:txBody>
          <a:bodyPr>
            <a:noAutofit/>
          </a:bodyPr>
          <a:lstStyle/>
          <a:p>
            <a:r>
              <a:rPr lang="en-US" sz="9600" dirty="0" smtClean="0"/>
              <a:t>ASCEND!</a:t>
            </a:r>
            <a:br>
              <a:rPr lang="en-US" sz="9600" dirty="0" smtClean="0"/>
            </a:br>
            <a:r>
              <a:rPr lang="en-US" sz="4200" dirty="0" smtClean="0"/>
              <a:t>Balloon Payload Project</a:t>
            </a:r>
            <a:endParaRPr lang="en-US" sz="96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UA ASCEND! Team – 2010/ 2011</a:t>
            </a:r>
            <a:endParaRPr lang="en-US" dirty="0"/>
          </a:p>
        </p:txBody>
      </p:sp>
      <p:pic>
        <p:nvPicPr>
          <p:cNvPr id="4098" name="Picture 2" descr="C:\Users\Kyle\Desktop\110102213123_001.JPG"/>
          <p:cNvPicPr>
            <a:picLocks noGrp="1" noChangeAspect="1" noChangeArrowheads="1"/>
          </p:cNvPicPr>
          <p:nvPr>
            <p:ph idx="1"/>
          </p:nvPr>
        </p:nvPicPr>
        <p:blipFill>
          <a:blip r:embed="rId2" cstate="screen"/>
          <a:srcRect/>
          <a:stretch>
            <a:fillRect/>
          </a:stretch>
        </p:blipFill>
        <p:spPr bwMode="auto">
          <a:xfrm>
            <a:off x="1177529" y="1600201"/>
            <a:ext cx="6788945" cy="4525963"/>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K:\ASCEND_Fall_2010\In Focus\268_1_2.jpg"/>
          <p:cNvPicPr>
            <a:picLocks noChangeAspect="1" noChangeArrowheads="1"/>
          </p:cNvPicPr>
          <p:nvPr/>
        </p:nvPicPr>
        <p:blipFill>
          <a:blip r:embed="rId2" cstate="screen"/>
          <a:srcRect/>
          <a:stretch>
            <a:fillRect/>
          </a:stretch>
        </p:blipFill>
        <p:spPr bwMode="auto">
          <a:xfrm>
            <a:off x="0" y="1"/>
            <a:ext cx="9144000" cy="7311779"/>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K:\ASCEND_Fall_2010\In Focus\541_1_2.jpg"/>
          <p:cNvPicPr>
            <a:picLocks noGrp="1" noChangeAspect="1" noChangeArrowheads="1"/>
          </p:cNvPicPr>
          <p:nvPr>
            <p:ph idx="1"/>
          </p:nvPr>
        </p:nvPicPr>
        <p:blipFill>
          <a:blip r:embed="rId2" cstate="screen"/>
          <a:srcRect/>
          <a:stretch>
            <a:fillRect/>
          </a:stretch>
        </p:blipFill>
        <p:spPr bwMode="auto">
          <a:xfrm>
            <a:off x="1" y="0"/>
            <a:ext cx="9398679" cy="6858000"/>
          </a:xfrm>
          <a:prstGeom prst="rect">
            <a:avLst/>
          </a:prstGeom>
          <a:noFill/>
        </p:spPr>
      </p:pic>
      <p:sp>
        <p:nvSpPr>
          <p:cNvPr id="2" name="TextBox 1"/>
          <p:cNvSpPr txBox="1"/>
          <p:nvPr/>
        </p:nvSpPr>
        <p:spPr>
          <a:xfrm>
            <a:off x="1219200" y="533400"/>
            <a:ext cx="6705600" cy="707886"/>
          </a:xfrm>
          <a:prstGeom prst="rect">
            <a:avLst/>
          </a:prstGeom>
          <a:noFill/>
        </p:spPr>
        <p:txBody>
          <a:bodyPr wrap="square" rtlCol="0">
            <a:spAutoFit/>
          </a:bodyPr>
          <a:lstStyle/>
          <a:p>
            <a:pPr algn="ctr"/>
            <a:r>
              <a:rPr lang="en-US" sz="4000" dirty="0" smtClean="0">
                <a:solidFill>
                  <a:srgbClr val="FFFF00"/>
                </a:solidFill>
                <a:latin typeface="Andalus" pitchFamily="18" charset="-78"/>
                <a:cs typeface="Andalus" pitchFamily="18" charset="-78"/>
              </a:rPr>
              <a:t>Thank you for your attention!</a:t>
            </a:r>
          </a:p>
        </p:txBody>
      </p:sp>
      <p:sp>
        <p:nvSpPr>
          <p:cNvPr id="3" name="TextBox 2"/>
          <p:cNvSpPr txBox="1"/>
          <p:nvPr/>
        </p:nvSpPr>
        <p:spPr>
          <a:xfrm>
            <a:off x="2514600" y="2326362"/>
            <a:ext cx="4114800" cy="1107996"/>
          </a:xfrm>
          <a:prstGeom prst="rect">
            <a:avLst/>
          </a:prstGeom>
          <a:noFill/>
        </p:spPr>
        <p:txBody>
          <a:bodyPr wrap="square" rtlCol="0">
            <a:spAutoFit/>
          </a:bodyPr>
          <a:lstStyle/>
          <a:p>
            <a:pPr algn="ctr"/>
            <a:r>
              <a:rPr lang="en-US" sz="6600" dirty="0" smtClean="0">
                <a:solidFill>
                  <a:srgbClr val="FFFF00"/>
                </a:solidFill>
                <a:latin typeface="Andalus" pitchFamily="18" charset="-78"/>
                <a:cs typeface="Andalus" pitchFamily="18" charset="-78"/>
              </a:rPr>
              <a:t>Questions?</a:t>
            </a:r>
            <a:endParaRPr lang="en-US" sz="6600" dirty="0">
              <a:solidFill>
                <a:srgbClr val="FFFF00"/>
              </a:solidFill>
              <a:latin typeface="Andalus" pitchFamily="18" charset="-78"/>
              <a:cs typeface="Andalus" pitchFamily="18" charset="-78"/>
            </a:endParaRPr>
          </a:p>
        </p:txBody>
      </p:sp>
      <p:sp>
        <p:nvSpPr>
          <p:cNvPr id="4" name="TextBox 3"/>
          <p:cNvSpPr txBox="1"/>
          <p:nvPr/>
        </p:nvSpPr>
        <p:spPr>
          <a:xfrm>
            <a:off x="533400" y="4191000"/>
            <a:ext cx="8244840" cy="1077218"/>
          </a:xfrm>
          <a:prstGeom prst="rect">
            <a:avLst/>
          </a:prstGeom>
          <a:solidFill>
            <a:srgbClr val="F8F8F8">
              <a:alpha val="34118"/>
            </a:srgbClr>
          </a:solidFill>
        </p:spPr>
        <p:txBody>
          <a:bodyPr wrap="square" rtlCol="0">
            <a:spAutoFit/>
          </a:bodyPr>
          <a:lstStyle/>
          <a:p>
            <a:pPr algn="ctr"/>
            <a:r>
              <a:rPr lang="en-US" sz="3200" dirty="0" smtClean="0">
                <a:latin typeface="Andalus" pitchFamily="18" charset="-78"/>
                <a:cs typeface="Andalus" pitchFamily="18" charset="-78"/>
              </a:rPr>
              <a:t>Kyle Stephens: kyle824@email.arizona.edu</a:t>
            </a:r>
          </a:p>
          <a:p>
            <a:pPr algn="ctr"/>
            <a:r>
              <a:rPr lang="en-US" sz="3200" dirty="0" smtClean="0">
                <a:latin typeface="Andalus" pitchFamily="18" charset="-78"/>
                <a:cs typeface="Andalus" pitchFamily="18" charset="-78"/>
              </a:rPr>
              <a:t>Kevin Newman: knewman@email.arizona.edu</a:t>
            </a:r>
            <a:endParaRPr lang="en-US" sz="3200" dirty="0">
              <a:latin typeface="Andalus" pitchFamily="18" charset="-78"/>
              <a:cs typeface="Andalus" pitchFamily="18" charset="-78"/>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DSC03500.JPG"/>
          <p:cNvPicPr>
            <a:picLocks noChangeAspect="1"/>
          </p:cNvPicPr>
          <p:nvPr/>
        </p:nvPicPr>
        <p:blipFill>
          <a:blip r:embed="rId3" cstate="screen"/>
          <a:stretch>
            <a:fillRect/>
          </a:stretch>
        </p:blipFill>
        <p:spPr>
          <a:xfrm>
            <a:off x="1" y="1"/>
            <a:ext cx="9144000" cy="68580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090700_121.JPG"/>
          <p:cNvPicPr>
            <a:picLocks noGrp="1" noChangeAspect="1"/>
          </p:cNvPicPr>
          <p:nvPr>
            <p:ph idx="1"/>
          </p:nvPr>
        </p:nvPicPr>
        <p:blipFill>
          <a:blip r:embed="rId3" cstate="screen"/>
          <a:stretch>
            <a:fillRect/>
          </a:stretch>
        </p:blipFill>
        <p:spPr>
          <a:xfrm>
            <a:off x="4419600" y="0"/>
            <a:ext cx="5029200" cy="3352800"/>
          </a:xfrm>
        </p:spPr>
      </p:pic>
      <p:pic>
        <p:nvPicPr>
          <p:cNvPr id="6" name="Picture 5" descr="090700_167_e.jpg"/>
          <p:cNvPicPr>
            <a:picLocks noChangeAspect="1"/>
          </p:cNvPicPr>
          <p:nvPr/>
        </p:nvPicPr>
        <p:blipFill>
          <a:blip r:embed="rId4" cstate="screen"/>
          <a:stretch>
            <a:fillRect/>
          </a:stretch>
        </p:blipFill>
        <p:spPr>
          <a:xfrm>
            <a:off x="3886201" y="3352800"/>
            <a:ext cx="5257801" cy="3505201"/>
          </a:xfrm>
          <a:prstGeom prst="rect">
            <a:avLst/>
          </a:prstGeom>
        </p:spPr>
      </p:pic>
      <p:pic>
        <p:nvPicPr>
          <p:cNvPr id="5" name="Picture 4" descr="090700_127.JPG"/>
          <p:cNvPicPr>
            <a:picLocks noChangeAspect="1"/>
          </p:cNvPicPr>
          <p:nvPr/>
        </p:nvPicPr>
        <p:blipFill>
          <a:blip r:embed="rId5" cstate="screen"/>
          <a:stretch>
            <a:fillRect/>
          </a:stretch>
        </p:blipFill>
        <p:spPr>
          <a:xfrm>
            <a:off x="0" y="0"/>
            <a:ext cx="4572000" cy="68580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ls-022.JPG"/>
          <p:cNvPicPr>
            <a:picLocks noGrp="1" noChangeAspect="1"/>
          </p:cNvPicPr>
          <p:nvPr>
            <p:ph idx="1"/>
          </p:nvPr>
        </p:nvPicPr>
        <p:blipFill>
          <a:blip r:embed="rId3" cstate="screen"/>
          <a:stretch>
            <a:fillRect/>
          </a:stretch>
        </p:blipFill>
        <p:spPr>
          <a:xfrm>
            <a:off x="0" y="784746"/>
            <a:ext cx="9144000" cy="6073254"/>
          </a:xfrm>
        </p:spPr>
      </p:pic>
      <p:sp>
        <p:nvSpPr>
          <p:cNvPr id="3" name="TextBox 2"/>
          <p:cNvSpPr txBox="1"/>
          <p:nvPr/>
        </p:nvSpPr>
        <p:spPr>
          <a:xfrm>
            <a:off x="0" y="152401"/>
            <a:ext cx="9144000" cy="584775"/>
          </a:xfrm>
          <a:prstGeom prst="rect">
            <a:avLst/>
          </a:prstGeom>
          <a:noFill/>
        </p:spPr>
        <p:txBody>
          <a:bodyPr wrap="square" rtlCol="0">
            <a:spAutoFit/>
          </a:bodyPr>
          <a:lstStyle/>
          <a:p>
            <a:pPr algn="ctr"/>
            <a:r>
              <a:rPr lang="en-US" sz="3200" dirty="0" smtClean="0"/>
              <a:t>Marshall Space Flight Center Summer 2009 Interns</a:t>
            </a:r>
            <a:endParaRPr lang="en-US" sz="32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FF00"/>
                </a:solidFill>
              </a:rPr>
              <a:t>What is the NASA Academy?</a:t>
            </a:r>
            <a:endParaRPr lang="en-US" dirty="0">
              <a:solidFill>
                <a:srgbClr val="FFFF00"/>
              </a:solidFill>
            </a:endParaRPr>
          </a:p>
        </p:txBody>
      </p:sp>
      <p:sp>
        <p:nvSpPr>
          <p:cNvPr id="3" name="Content Placeholder 2"/>
          <p:cNvSpPr>
            <a:spLocks noGrp="1"/>
          </p:cNvSpPr>
          <p:nvPr>
            <p:ph idx="1"/>
          </p:nvPr>
        </p:nvSpPr>
        <p:spPr/>
        <p:txBody>
          <a:bodyPr>
            <a:normAutofit fontScale="92500" lnSpcReduction="20000"/>
          </a:bodyPr>
          <a:lstStyle/>
          <a:p>
            <a:r>
              <a:rPr lang="en-US" dirty="0" smtClean="0">
                <a:solidFill>
                  <a:srgbClr val="FFFF00"/>
                </a:solidFill>
              </a:rPr>
              <a:t>10 Week summer internship at a NASA center to perform research with the guidance of a NASA mentor, develop leadership skills, and network within the space industry</a:t>
            </a:r>
          </a:p>
          <a:p>
            <a:r>
              <a:rPr lang="en-US" dirty="0" smtClean="0">
                <a:solidFill>
                  <a:srgbClr val="FFFF00"/>
                </a:solidFill>
              </a:rPr>
              <a:t>~8-14 students per group</a:t>
            </a:r>
          </a:p>
          <a:p>
            <a:r>
              <a:rPr lang="en-US" dirty="0" smtClean="0">
                <a:solidFill>
                  <a:srgbClr val="FFFF00"/>
                </a:solidFill>
              </a:rPr>
              <a:t>Individual research project</a:t>
            </a:r>
          </a:p>
          <a:p>
            <a:r>
              <a:rPr lang="en-US" dirty="0" smtClean="0">
                <a:solidFill>
                  <a:srgbClr val="FFFF00"/>
                </a:solidFill>
              </a:rPr>
              <a:t>Group research project</a:t>
            </a:r>
          </a:p>
          <a:p>
            <a:r>
              <a:rPr lang="en-US" dirty="0" smtClean="0">
                <a:solidFill>
                  <a:srgbClr val="FFFF00"/>
                </a:solidFill>
              </a:rPr>
              <a:t>Talks with space industry leaders</a:t>
            </a:r>
          </a:p>
          <a:p>
            <a:r>
              <a:rPr lang="en-US" dirty="0" smtClean="0">
                <a:solidFill>
                  <a:srgbClr val="FFFF00"/>
                </a:solidFill>
              </a:rPr>
              <a:t>Trips to space related places</a:t>
            </a:r>
          </a:p>
          <a:p>
            <a:r>
              <a:rPr lang="en-US" dirty="0" smtClean="0">
                <a:solidFill>
                  <a:srgbClr val="FFFF00"/>
                </a:solidFill>
              </a:rPr>
              <a:t>Opportunity for Academy program management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blip>
          <a:srcRect/>
          <a:stretch>
            <a:fillRect l="-6000" r="-6000"/>
          </a:stretch>
        </a:blipFill>
        <a:effectLst/>
      </p:bgPr>
    </p:bg>
    <p:spTree>
      <p:nvGrpSpPr>
        <p:cNvPr id="1" name=""/>
        <p:cNvGrpSpPr/>
        <p:nvPr/>
      </p:nvGrpSpPr>
      <p:grpSpPr>
        <a:xfrm>
          <a:off x="0" y="0"/>
          <a:ext cx="0" cy="0"/>
          <a:chOff x="0" y="0"/>
          <a:chExt cx="0" cy="0"/>
        </a:xfrm>
      </p:grpSpPr>
      <p:pic>
        <p:nvPicPr>
          <p:cNvPr id="4" name="Content Placeholder 3" descr="P1110482.JPG"/>
          <p:cNvPicPr>
            <a:picLocks noGrp="1" noChangeAspect="1"/>
          </p:cNvPicPr>
          <p:nvPr>
            <p:ph idx="1"/>
          </p:nvPr>
        </p:nvPicPr>
        <p:blipFill>
          <a:blip r:embed="rId4" cstate="screen"/>
          <a:stretch>
            <a:fillRect/>
          </a:stretch>
        </p:blipFill>
        <p:spPr>
          <a:xfrm>
            <a:off x="15240" y="0"/>
            <a:ext cx="4876800" cy="3657600"/>
          </a:xfrm>
        </p:spPr>
      </p:pic>
      <p:pic>
        <p:nvPicPr>
          <p:cNvPr id="6" name="Content Placeholder 3" descr="IMG_3901.JPG"/>
          <p:cNvPicPr>
            <a:picLocks noChangeAspect="1"/>
          </p:cNvPicPr>
          <p:nvPr/>
        </p:nvPicPr>
        <p:blipFill>
          <a:blip r:embed="rId5" cstate="screen"/>
          <a:stretch>
            <a:fillRect/>
          </a:stretch>
        </p:blipFill>
        <p:spPr>
          <a:xfrm>
            <a:off x="4876800" y="15240"/>
            <a:ext cx="4267200" cy="3200400"/>
          </a:xfrm>
          <a:prstGeom prst="rect">
            <a:avLst/>
          </a:prstGeom>
        </p:spPr>
      </p:pic>
      <p:pic>
        <p:nvPicPr>
          <p:cNvPr id="7" name="Picture 2"/>
          <p:cNvPicPr>
            <a:picLocks noChangeAspect="1" noChangeArrowheads="1"/>
          </p:cNvPicPr>
          <p:nvPr/>
        </p:nvPicPr>
        <p:blipFill>
          <a:blip r:embed="rId6" cstate="screen"/>
          <a:srcRect/>
          <a:stretch>
            <a:fillRect/>
          </a:stretch>
        </p:blipFill>
        <p:spPr bwMode="auto">
          <a:xfrm>
            <a:off x="0" y="3620850"/>
            <a:ext cx="4191000" cy="3252390"/>
          </a:xfrm>
          <a:prstGeom prst="rect">
            <a:avLst/>
          </a:prstGeom>
          <a:noFill/>
          <a:ln w="9525">
            <a:noFill/>
            <a:miter lim="800000"/>
            <a:headEnd/>
            <a:tailEnd/>
          </a:ln>
        </p:spPr>
      </p:pic>
      <p:sp>
        <p:nvSpPr>
          <p:cNvPr id="2" name="Title 1"/>
          <p:cNvSpPr>
            <a:spLocks noGrp="1"/>
          </p:cNvSpPr>
          <p:nvPr>
            <p:ph type="title"/>
          </p:nvPr>
        </p:nvSpPr>
        <p:spPr>
          <a:xfrm>
            <a:off x="457200" y="381000"/>
            <a:ext cx="8229600" cy="1143000"/>
          </a:xfrm>
        </p:spPr>
        <p:txBody>
          <a:bodyPr>
            <a:normAutofit fontScale="90000"/>
          </a:bodyPr>
          <a:lstStyle/>
          <a:p>
            <a:r>
              <a:rPr lang="en-US" dirty="0" smtClean="0">
                <a:solidFill>
                  <a:srgbClr val="FFFF00"/>
                </a:solidFill>
              </a:rPr>
              <a:t>My project: California </a:t>
            </a:r>
            <a:r>
              <a:rPr lang="en-US" dirty="0" err="1" smtClean="0">
                <a:solidFill>
                  <a:srgbClr val="FFFF00"/>
                </a:solidFill>
              </a:rPr>
              <a:t>Allsky</a:t>
            </a:r>
            <a:r>
              <a:rPr lang="en-US" dirty="0" smtClean="0">
                <a:solidFill>
                  <a:srgbClr val="FFFF00"/>
                </a:solidFill>
              </a:rPr>
              <a:t> Meteor Surveillance</a:t>
            </a:r>
            <a:endParaRPr lang="en-US" dirty="0">
              <a:solidFill>
                <a:srgbClr val="FFFF00"/>
              </a:solidFill>
            </a:endParaRPr>
          </a:p>
        </p:txBody>
      </p:sp>
      <p:pic>
        <p:nvPicPr>
          <p:cNvPr id="8" name="Content Placeholder 3" descr="B2009_RMAP_Rg.png"/>
          <p:cNvPicPr>
            <a:picLocks noChangeAspect="1"/>
          </p:cNvPicPr>
          <p:nvPr/>
        </p:nvPicPr>
        <p:blipFill>
          <a:blip r:embed="rId7" cstate="screen"/>
          <a:stretch>
            <a:fillRect/>
          </a:stretch>
        </p:blipFill>
        <p:spPr>
          <a:xfrm>
            <a:off x="4114801" y="3200401"/>
            <a:ext cx="5059680" cy="3663679"/>
          </a:xfrm>
          <a:prstGeom prst="rect">
            <a:avLst/>
          </a:prstGeom>
        </p:spPr>
      </p:pic>
    </p:spTree>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426</TotalTime>
  <Words>1830</Words>
  <Application>Microsoft Office PowerPoint</Application>
  <PresentationFormat>On-screen Show (4:3)</PresentationFormat>
  <Paragraphs>167</Paragraphs>
  <Slides>47</Slides>
  <Notes>42</Notes>
  <HiddenSlides>0</HiddenSlides>
  <MMClips>0</MMClips>
  <ScaleCrop>false</ScaleCrop>
  <HeadingPairs>
    <vt:vector size="4" baseType="variant">
      <vt:variant>
        <vt:lpstr>Theme</vt:lpstr>
      </vt:variant>
      <vt:variant>
        <vt:i4>2</vt:i4>
      </vt:variant>
      <vt:variant>
        <vt:lpstr>Slide Titles</vt:lpstr>
      </vt:variant>
      <vt:variant>
        <vt:i4>47</vt:i4>
      </vt:variant>
    </vt:vector>
  </HeadingPairs>
  <TitlesOfParts>
    <vt:vector size="49" baseType="lpstr">
      <vt:lpstr>Office Theme</vt:lpstr>
      <vt:lpstr>Module</vt:lpstr>
      <vt:lpstr>NASA Internships and Other Educational Opportunities</vt:lpstr>
      <vt:lpstr>NASA USRP</vt:lpstr>
      <vt:lpstr>PowerPoint Presentation</vt:lpstr>
      <vt:lpstr>PowerPoint Presentation</vt:lpstr>
      <vt:lpstr>PowerPoint Presentation</vt:lpstr>
      <vt:lpstr>PowerPoint Presentation</vt:lpstr>
      <vt:lpstr>PowerPoint Presentation</vt:lpstr>
      <vt:lpstr>What is the NASA Academy?</vt:lpstr>
      <vt:lpstr>My project: California Allsky Meteor Surveillance</vt:lpstr>
      <vt:lpstr>PowerPoint Presentation</vt:lpstr>
      <vt:lpstr>Trips: Lake Tahoe</vt:lpstr>
      <vt:lpstr>PowerPoint Presentation</vt:lpstr>
      <vt:lpstr>My 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NASA - Reduced Gravity Program</vt:lpstr>
      <vt:lpstr>PowerPoint Presentation</vt:lpstr>
      <vt:lpstr>PowerPoint Presentation</vt:lpstr>
      <vt:lpstr>PowerPoint Presentation</vt:lpstr>
      <vt:lpstr>PowerPoint Presentation</vt:lpstr>
      <vt:lpstr>Our Experiment: Liquid Lenses</vt:lpstr>
      <vt:lpstr>PowerPoint Presentation</vt:lpstr>
      <vt:lpstr>PowerPoint Presentation</vt:lpstr>
      <vt:lpstr>PowerPoint Presentation</vt:lpstr>
      <vt:lpstr>Publicity</vt:lpstr>
      <vt:lpstr>Publicity</vt:lpstr>
      <vt:lpstr>PowerPoint Presentation</vt:lpstr>
      <vt:lpstr>Mars Desert Research Station</vt:lpstr>
      <vt:lpstr>PowerPoint Presentation</vt:lpstr>
      <vt:lpstr>PowerPoint Presentation</vt:lpstr>
      <vt:lpstr>PowerPoint Presentation</vt:lpstr>
      <vt:lpstr>PowerPoint Presentation</vt:lpstr>
      <vt:lpstr>PowerPoint Presentation</vt:lpstr>
      <vt:lpstr>PowerPoint Presentation</vt:lpstr>
      <vt:lpstr>What is SEDS?</vt:lpstr>
      <vt:lpstr>What is SEDS?</vt:lpstr>
      <vt:lpstr>What is SEDS?</vt:lpstr>
      <vt:lpstr>What is SEDS?</vt:lpstr>
      <vt:lpstr>ASCEND! Balloon Payload Project</vt:lpstr>
      <vt:lpstr>UA ASCEND! Team – 2010/ 2011</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Kevin Newman</dc:creator>
  <cp:lastModifiedBy>Kevin</cp:lastModifiedBy>
  <cp:revision>70</cp:revision>
  <dcterms:created xsi:type="dcterms:W3CDTF">2011-02-16T01:00:15Z</dcterms:created>
  <dcterms:modified xsi:type="dcterms:W3CDTF">2012-02-15T20:33:10Z</dcterms:modified>
</cp:coreProperties>
</file>