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16"/>
  </p:notesMasterIdLst>
  <p:handoutMasterIdLst>
    <p:handoutMasterId r:id="rId17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3" r:id="rId9"/>
    <p:sldId id="262" r:id="rId10"/>
    <p:sldId id="264" r:id="rId11"/>
    <p:sldId id="266" r:id="rId12"/>
    <p:sldId id="265" r:id="rId13"/>
    <p:sldId id="267" r:id="rId14"/>
    <p:sldId id="268" r:id="rId15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5013" autoAdjust="0"/>
  </p:normalViewPr>
  <p:slideViewPr>
    <p:cSldViewPr>
      <p:cViewPr varScale="1">
        <p:scale>
          <a:sx n="70" d="100"/>
          <a:sy n="70" d="100"/>
        </p:scale>
        <p:origin x="534" y="72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rrea\Desktop\Research\New%20and%20Imporved%20Data%20Tables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rrea\Desktop\Research\New%20and%20Imporved%20Data%20Tabl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rrea\Desktop\Research\New%20and%20Imporved%20Data%20Table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>
                <a:solidFill>
                  <a:sysClr val="windowText" lastClr="000000"/>
                </a:solidFill>
              </a:rPr>
              <a:t>Central</a:t>
            </a:r>
            <a:r>
              <a:rPr lang="en-US" sz="2800" b="1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661119860017499E-2"/>
          <c:y val="7.5970822226006929E-2"/>
          <c:w val="0.8964054243219598"/>
          <c:h val="0.72600009653769815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2"/>
              </a:solidFill>
              <a:ln w="9525">
                <a:solidFill>
                  <a:schemeClr val="dk1">
                    <a:tint val="88500"/>
                  </a:schemeClr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dk1">
                    <a:tint val="885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Sheet1!$B$2:$B$23</c:f>
              <c:numCache>
                <c:formatCode>General</c:formatCode>
                <c:ptCount val="22"/>
                <c:pt idx="0">
                  <c:v>-100</c:v>
                </c:pt>
                <c:pt idx="1">
                  <c:v>-100</c:v>
                </c:pt>
                <c:pt idx="2">
                  <c:v>-50</c:v>
                </c:pt>
                <c:pt idx="3">
                  <c:v>-50</c:v>
                </c:pt>
                <c:pt idx="4">
                  <c:v>0</c:v>
                </c:pt>
                <c:pt idx="5">
                  <c:v>0</c:v>
                </c:pt>
                <c:pt idx="6">
                  <c:v>50</c:v>
                </c:pt>
                <c:pt idx="7">
                  <c:v>50</c:v>
                </c:pt>
                <c:pt idx="8">
                  <c:v>100</c:v>
                </c:pt>
                <c:pt idx="9">
                  <c:v>100</c:v>
                </c:pt>
                <c:pt idx="10">
                  <c:v>150</c:v>
                </c:pt>
                <c:pt idx="11">
                  <c:v>150</c:v>
                </c:pt>
                <c:pt idx="12">
                  <c:v>200</c:v>
                </c:pt>
                <c:pt idx="13">
                  <c:v>200</c:v>
                </c:pt>
                <c:pt idx="14">
                  <c:v>200</c:v>
                </c:pt>
                <c:pt idx="15">
                  <c:v>250</c:v>
                </c:pt>
                <c:pt idx="16">
                  <c:v>300</c:v>
                </c:pt>
                <c:pt idx="17">
                  <c:v>300</c:v>
                </c:pt>
                <c:pt idx="18">
                  <c:v>350</c:v>
                </c:pt>
                <c:pt idx="19">
                  <c:v>350</c:v>
                </c:pt>
                <c:pt idx="20">
                  <c:v>400</c:v>
                </c:pt>
                <c:pt idx="21">
                  <c:v>400</c:v>
                </c:pt>
              </c:numCache>
            </c:numRef>
          </c:xVal>
          <c:yVal>
            <c:numRef>
              <c:f>Sheet1!$C$2:$C$23</c:f>
              <c:numCache>
                <c:formatCode>General</c:formatCode>
                <c:ptCount val="22"/>
                <c:pt idx="0">
                  <c:v>36.607142857142854</c:v>
                </c:pt>
                <c:pt idx="1">
                  <c:v>28.571428571428569</c:v>
                </c:pt>
                <c:pt idx="2">
                  <c:v>11.111111111111111</c:v>
                </c:pt>
                <c:pt idx="3">
                  <c:v>0</c:v>
                </c:pt>
                <c:pt idx="4">
                  <c:v>77.678571428571431</c:v>
                </c:pt>
                <c:pt idx="5">
                  <c:v>36.666666666666664</c:v>
                </c:pt>
                <c:pt idx="6">
                  <c:v>18.840579710144929</c:v>
                </c:pt>
                <c:pt idx="7">
                  <c:v>0</c:v>
                </c:pt>
                <c:pt idx="8">
                  <c:v>68.539325842696627</c:v>
                </c:pt>
                <c:pt idx="9">
                  <c:v>45.833333333333329</c:v>
                </c:pt>
                <c:pt idx="10">
                  <c:v>11.111111111111111</c:v>
                </c:pt>
                <c:pt idx="11">
                  <c:v>26.086956521739129</c:v>
                </c:pt>
                <c:pt idx="12">
                  <c:v>28.865979381443296</c:v>
                </c:pt>
                <c:pt idx="13">
                  <c:v>30.693069306930692</c:v>
                </c:pt>
                <c:pt idx="14">
                  <c:v>27.941176470588236</c:v>
                </c:pt>
                <c:pt idx="15">
                  <c:v>0</c:v>
                </c:pt>
                <c:pt idx="16">
                  <c:v>20.915032679738562</c:v>
                </c:pt>
                <c:pt idx="17">
                  <c:v>0</c:v>
                </c:pt>
                <c:pt idx="18">
                  <c:v>6.024096385542169</c:v>
                </c:pt>
                <c:pt idx="19">
                  <c:v>0</c:v>
                </c:pt>
                <c:pt idx="20">
                  <c:v>31.428571428571427</c:v>
                </c:pt>
                <c:pt idx="21">
                  <c:v>1.8867924528301887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055608"/>
        <c:axId val="175128240"/>
      </c:scatterChart>
      <c:valAx>
        <c:axId val="1750556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r>
                  <a:rPr lang="en-US" sz="2000" dirty="0">
                    <a:solidFill>
                      <a:sysClr val="windowText" lastClr="000000"/>
                    </a:solidFill>
                    <a:latin typeface="Calibri" panose="020F0502020204030204" pitchFamily="34" charset="0"/>
                  </a:rPr>
                  <a:t>Distance</a:t>
                </a:r>
                <a:r>
                  <a:rPr lang="en-US" sz="1600" dirty="0">
                    <a:solidFill>
                      <a:sysClr val="windowText" lastClr="000000"/>
                    </a:solidFill>
                    <a:latin typeface="Calibri" panose="020F0502020204030204" pitchFamily="34" charset="0"/>
                  </a:rPr>
                  <a:t> (m)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75128240"/>
        <c:crosses val="autoZero"/>
        <c:crossBetween val="midCat"/>
      </c:valAx>
      <c:valAx>
        <c:axId val="175128240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r>
                  <a:rPr lang="en-US" sz="20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</a:rPr>
                  <a:t>% Colonization</a:t>
                </a:r>
                <a:endParaRPr lang="en-US" sz="2000">
                  <a:solidFill>
                    <a:sysClr val="windowText" lastClr="000000"/>
                  </a:solidFill>
                  <a:latin typeface="Calibri" panose="020F050202020403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7505560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East</a:t>
            </a:r>
            <a:endParaRPr lang="en-US" sz="2800" b="1" dirty="0">
              <a:solidFill>
                <a:schemeClr val="tx2"/>
              </a:solidFill>
              <a:latin typeface="Calibri" panose="020F050202020403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604157017137564E-2"/>
          <c:y val="8.1093016013116234E-2"/>
          <c:w val="0.89152473248536246"/>
          <c:h val="0.72809615728029808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Sheet1!$C$25</c:f>
              <c:strCache>
                <c:ptCount val="1"/>
                <c:pt idx="0">
                  <c:v>% colonization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2"/>
              </a:solidFill>
              <a:ln w="9525">
                <a:noFill/>
              </a:ln>
              <a:effectLst/>
            </c:spPr>
          </c:marker>
          <c:xVal>
            <c:numRef>
              <c:f>Sheet1!$B$26:$B$48</c:f>
              <c:numCache>
                <c:formatCode>General</c:formatCode>
                <c:ptCount val="23"/>
                <c:pt idx="0">
                  <c:v>-100</c:v>
                </c:pt>
                <c:pt idx="1">
                  <c:v>-100</c:v>
                </c:pt>
                <c:pt idx="2">
                  <c:v>-50</c:v>
                </c:pt>
                <c:pt idx="3">
                  <c:v>-50</c:v>
                </c:pt>
                <c:pt idx="4">
                  <c:v>0</c:v>
                </c:pt>
                <c:pt idx="5">
                  <c:v>0</c:v>
                </c:pt>
                <c:pt idx="6">
                  <c:v>50</c:v>
                </c:pt>
                <c:pt idx="7">
                  <c:v>50</c:v>
                </c:pt>
                <c:pt idx="8">
                  <c:v>50</c:v>
                </c:pt>
                <c:pt idx="9">
                  <c:v>100</c:v>
                </c:pt>
                <c:pt idx="10">
                  <c:v>100</c:v>
                </c:pt>
                <c:pt idx="11">
                  <c:v>100</c:v>
                </c:pt>
                <c:pt idx="12">
                  <c:v>150</c:v>
                </c:pt>
                <c:pt idx="13">
                  <c:v>150</c:v>
                </c:pt>
                <c:pt idx="14">
                  <c:v>150</c:v>
                </c:pt>
                <c:pt idx="15">
                  <c:v>200</c:v>
                </c:pt>
                <c:pt idx="16">
                  <c:v>200</c:v>
                </c:pt>
                <c:pt idx="17">
                  <c:v>200</c:v>
                </c:pt>
                <c:pt idx="18">
                  <c:v>250</c:v>
                </c:pt>
                <c:pt idx="19">
                  <c:v>250</c:v>
                </c:pt>
                <c:pt idx="20">
                  <c:v>300</c:v>
                </c:pt>
                <c:pt idx="21">
                  <c:v>300</c:v>
                </c:pt>
                <c:pt idx="22">
                  <c:v>400</c:v>
                </c:pt>
              </c:numCache>
            </c:numRef>
          </c:xVal>
          <c:yVal>
            <c:numRef>
              <c:f>Sheet1!$C$26:$C$48</c:f>
              <c:numCache>
                <c:formatCode>General</c:formatCode>
                <c:ptCount val="23"/>
                <c:pt idx="0">
                  <c:v>46.857142857142861</c:v>
                </c:pt>
                <c:pt idx="1">
                  <c:v>43.225806451612904</c:v>
                </c:pt>
                <c:pt idx="2">
                  <c:v>33.333333333333329</c:v>
                </c:pt>
                <c:pt idx="3">
                  <c:v>47.199999999999996</c:v>
                </c:pt>
                <c:pt idx="4">
                  <c:v>37.974683544303801</c:v>
                </c:pt>
                <c:pt idx="5">
                  <c:v>35.64356435643564</c:v>
                </c:pt>
                <c:pt idx="6">
                  <c:v>28.571428571428569</c:v>
                </c:pt>
                <c:pt idx="7">
                  <c:v>1.5503875968992249</c:v>
                </c:pt>
                <c:pt idx="8">
                  <c:v>30.76923076923077</c:v>
                </c:pt>
                <c:pt idx="9">
                  <c:v>51.798561151079134</c:v>
                </c:pt>
                <c:pt idx="10">
                  <c:v>30.681818181818183</c:v>
                </c:pt>
                <c:pt idx="11">
                  <c:v>52.597402597402599</c:v>
                </c:pt>
                <c:pt idx="12">
                  <c:v>57.360406091370564</c:v>
                </c:pt>
                <c:pt idx="13">
                  <c:v>65.986394557823118</c:v>
                </c:pt>
                <c:pt idx="14">
                  <c:v>19.801980198019802</c:v>
                </c:pt>
                <c:pt idx="15">
                  <c:v>62.765957446808507</c:v>
                </c:pt>
                <c:pt idx="16">
                  <c:v>10.687022900763358</c:v>
                </c:pt>
                <c:pt idx="17">
                  <c:v>0</c:v>
                </c:pt>
                <c:pt idx="18">
                  <c:v>10.344827586206897</c:v>
                </c:pt>
                <c:pt idx="19">
                  <c:v>39.436619718309856</c:v>
                </c:pt>
                <c:pt idx="20">
                  <c:v>36.697247706422019</c:v>
                </c:pt>
                <c:pt idx="21">
                  <c:v>23.893805309734514</c:v>
                </c:pt>
                <c:pt idx="22">
                  <c:v>41.739130434782609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4833752"/>
        <c:axId val="174817888"/>
      </c:scatterChart>
      <c:valAx>
        <c:axId val="1748337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2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r>
                  <a:rPr lang="en-US" sz="2000" dirty="0" smtClean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Distance</a:t>
                </a:r>
                <a:r>
                  <a:rPr lang="en-US" sz="1800" dirty="0" smtClean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 (m)</a:t>
                </a:r>
                <a:endParaRPr lang="en-US" sz="1800" dirty="0">
                  <a:solidFill>
                    <a:schemeClr val="tx2"/>
                  </a:solidFill>
                  <a:latin typeface="Calibri" panose="020F050202020403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2"/>
                  </a:solidFill>
                  <a:latin typeface="Calibri" panose="020F05020202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74817888"/>
        <c:crosses val="autoZero"/>
        <c:crossBetween val="midCat"/>
      </c:valAx>
      <c:valAx>
        <c:axId val="174817888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2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r>
                  <a:rPr lang="en-US" sz="1600" dirty="0" smtClean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%</a:t>
                </a:r>
                <a:r>
                  <a:rPr lang="en-US" sz="1600" baseline="0" dirty="0" smtClean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sz="2000" baseline="0" dirty="0" smtClean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Colonization</a:t>
                </a:r>
                <a:endParaRPr lang="en-US" sz="2000" dirty="0">
                  <a:solidFill>
                    <a:schemeClr val="tx2"/>
                  </a:solidFill>
                  <a:latin typeface="Calibri" panose="020F050202020403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2"/>
                  </a:solidFill>
                  <a:latin typeface="Calibri" panose="020F05020202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7483375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West</a:t>
            </a:r>
            <a:endParaRPr lang="en-US" sz="2800" b="1" dirty="0">
              <a:solidFill>
                <a:schemeClr val="tx2"/>
              </a:solidFill>
              <a:latin typeface="Calibri" panose="020F050202020403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7833333333333329E-2"/>
          <c:y val="7.407407407407407E-2"/>
          <c:w val="0.89665288713910762"/>
          <c:h val="0.72917454068241472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Sheet1!$C$50</c:f>
              <c:strCache>
                <c:ptCount val="1"/>
                <c:pt idx="0">
                  <c:v>% colonization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2"/>
              </a:solidFill>
              <a:ln w="9525">
                <a:noFill/>
              </a:ln>
              <a:effectLst/>
            </c:spPr>
          </c:marker>
          <c:xVal>
            <c:numRef>
              <c:f>Sheet1!$B$51:$B$73</c:f>
              <c:numCache>
                <c:formatCode>General</c:formatCode>
                <c:ptCount val="23"/>
                <c:pt idx="0">
                  <c:v>-100</c:v>
                </c:pt>
                <c:pt idx="1">
                  <c:v>-100</c:v>
                </c:pt>
                <c:pt idx="2">
                  <c:v>-100</c:v>
                </c:pt>
                <c:pt idx="3">
                  <c:v>-50</c:v>
                </c:pt>
                <c:pt idx="4">
                  <c:v>-50</c:v>
                </c:pt>
                <c:pt idx="5">
                  <c:v>-50</c:v>
                </c:pt>
                <c:pt idx="6">
                  <c:v>0</c:v>
                </c:pt>
                <c:pt idx="7">
                  <c:v>0</c:v>
                </c:pt>
                <c:pt idx="8">
                  <c:v>50</c:v>
                </c:pt>
                <c:pt idx="9">
                  <c:v>100</c:v>
                </c:pt>
                <c:pt idx="10">
                  <c:v>150</c:v>
                </c:pt>
                <c:pt idx="11">
                  <c:v>150</c:v>
                </c:pt>
                <c:pt idx="12">
                  <c:v>150</c:v>
                </c:pt>
                <c:pt idx="13">
                  <c:v>200</c:v>
                </c:pt>
                <c:pt idx="14">
                  <c:v>200</c:v>
                </c:pt>
                <c:pt idx="15">
                  <c:v>200</c:v>
                </c:pt>
                <c:pt idx="16">
                  <c:v>250</c:v>
                </c:pt>
                <c:pt idx="17">
                  <c:v>250</c:v>
                </c:pt>
                <c:pt idx="18">
                  <c:v>250</c:v>
                </c:pt>
                <c:pt idx="19">
                  <c:v>300</c:v>
                </c:pt>
                <c:pt idx="20">
                  <c:v>350</c:v>
                </c:pt>
                <c:pt idx="21">
                  <c:v>400</c:v>
                </c:pt>
                <c:pt idx="22">
                  <c:v>400</c:v>
                </c:pt>
              </c:numCache>
            </c:numRef>
          </c:xVal>
          <c:yVal>
            <c:numRef>
              <c:f>Sheet1!$C$51:$C$73</c:f>
              <c:numCache>
                <c:formatCode>General</c:formatCode>
                <c:ptCount val="23"/>
                <c:pt idx="0">
                  <c:v>52.325581395348841</c:v>
                </c:pt>
                <c:pt idx="1">
                  <c:v>48.837209302325576</c:v>
                </c:pt>
                <c:pt idx="2">
                  <c:v>30.985915492957744</c:v>
                </c:pt>
                <c:pt idx="3">
                  <c:v>41.304347826086953</c:v>
                </c:pt>
                <c:pt idx="4">
                  <c:v>22.872340425531913</c:v>
                </c:pt>
                <c:pt idx="5">
                  <c:v>11.666666666666666</c:v>
                </c:pt>
                <c:pt idx="6">
                  <c:v>36</c:v>
                </c:pt>
                <c:pt idx="7">
                  <c:v>14.14141414141414</c:v>
                </c:pt>
                <c:pt idx="8">
                  <c:v>90.909090909090907</c:v>
                </c:pt>
                <c:pt idx="9">
                  <c:v>35.398230088495573</c:v>
                </c:pt>
                <c:pt idx="10">
                  <c:v>3.79746835443038</c:v>
                </c:pt>
                <c:pt idx="11">
                  <c:v>79.6875</c:v>
                </c:pt>
                <c:pt idx="12">
                  <c:v>76.744186046511629</c:v>
                </c:pt>
                <c:pt idx="13">
                  <c:v>55.084745762711862</c:v>
                </c:pt>
                <c:pt idx="14">
                  <c:v>30.630630630630627</c:v>
                </c:pt>
                <c:pt idx="15">
                  <c:v>4.225352112676056</c:v>
                </c:pt>
                <c:pt idx="16">
                  <c:v>0</c:v>
                </c:pt>
                <c:pt idx="17">
                  <c:v>30.246913580246915</c:v>
                </c:pt>
                <c:pt idx="18">
                  <c:v>74.358974358974365</c:v>
                </c:pt>
                <c:pt idx="19">
                  <c:v>71.58469945355192</c:v>
                </c:pt>
                <c:pt idx="20">
                  <c:v>35.714285714285715</c:v>
                </c:pt>
                <c:pt idx="21">
                  <c:v>7.6271186440677967</c:v>
                </c:pt>
                <c:pt idx="22">
                  <c:v>30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4932848"/>
        <c:axId val="174941424"/>
      </c:scatterChart>
      <c:valAx>
        <c:axId val="1749328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2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r>
                  <a:rPr lang="en-US" sz="2000" dirty="0" smtClean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Distance</a:t>
                </a:r>
                <a:r>
                  <a:rPr lang="en-US" sz="1600" dirty="0" smtClean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 (m)</a:t>
                </a:r>
                <a:endParaRPr lang="en-US" sz="1600" dirty="0">
                  <a:solidFill>
                    <a:schemeClr val="tx2"/>
                  </a:solidFill>
                  <a:latin typeface="Calibri" panose="020F050202020403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2"/>
                  </a:solidFill>
                  <a:latin typeface="Calibri" panose="020F05020202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74941424"/>
        <c:crosses val="autoZero"/>
        <c:crossBetween val="midCat"/>
      </c:valAx>
      <c:valAx>
        <c:axId val="17494142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2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r>
                  <a:rPr lang="en-US" sz="1600" dirty="0" smtClean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% </a:t>
                </a:r>
                <a:r>
                  <a:rPr lang="en-US" sz="2000" dirty="0" smtClean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Colonization</a:t>
                </a:r>
                <a:endParaRPr lang="en-US" sz="2000" dirty="0">
                  <a:solidFill>
                    <a:schemeClr val="tx2"/>
                  </a:solidFill>
                  <a:latin typeface="Calibri" panose="020F050202020403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2"/>
                  </a:solidFill>
                  <a:latin typeface="Calibri" panose="020F05020202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749328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111111111111109E-2"/>
          <c:y val="5.0925925925925923E-2"/>
          <c:w val="0.93888888888888888"/>
          <c:h val="0.79224482356372117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Sheet1!$H$1</c:f>
              <c:strCache>
                <c:ptCount val="1"/>
                <c:pt idx="0">
                  <c:v>West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Sheet1!$H$10</c:f>
                <c:numCache>
                  <c:formatCode>General</c:formatCode>
                  <c:ptCount val="1"/>
                  <c:pt idx="0">
                    <c:v>0.13339302563810781</c:v>
                  </c:pt>
                </c:numCache>
              </c:numRef>
            </c:plus>
            <c:minus>
              <c:numRef>
                <c:f>Sheet1!$H$10</c:f>
                <c:numCache>
                  <c:formatCode>General</c:formatCode>
                  <c:ptCount val="1"/>
                  <c:pt idx="0">
                    <c:v>0.13339302563810781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cust"/>
            <c:noEndCap val="0"/>
            <c:plus>
              <c:numRef>
                <c:f>Sheet1!$G$10</c:f>
                <c:numCache>
                  <c:formatCode>General</c:formatCode>
                  <c:ptCount val="1"/>
                  <c:pt idx="0">
                    <c:v>0.18008579482918483</c:v>
                  </c:pt>
                </c:numCache>
              </c:numRef>
            </c:plus>
            <c:minus>
              <c:numRef>
                <c:f>Sheet1!$G$10</c:f>
                <c:numCache>
                  <c:formatCode>General</c:formatCode>
                  <c:ptCount val="1"/>
                  <c:pt idx="0">
                    <c:v>0.18008579482918483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Sheet1!$G$2:$G$5</c:f>
              <c:numCache>
                <c:formatCode>General</c:formatCode>
                <c:ptCount val="4"/>
                <c:pt idx="0">
                  <c:v>-0.10954666666666668</c:v>
                </c:pt>
                <c:pt idx="1">
                  <c:v>-6.9922727272727275E-2</c:v>
                </c:pt>
                <c:pt idx="2">
                  <c:v>0.24473846153846154</c:v>
                </c:pt>
              </c:numCache>
            </c:numRef>
          </c:xVal>
          <c:yVal>
            <c:numRef>
              <c:f>Sheet1!$H$2:$H$5</c:f>
              <c:numCache>
                <c:formatCode>General</c:formatCode>
                <c:ptCount val="4"/>
                <c:pt idx="0">
                  <c:v>-0.50790000000000002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Sheet1!$I$1</c:f>
              <c:strCache>
                <c:ptCount val="1"/>
                <c:pt idx="0">
                  <c:v>East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Sheet1!$I$11</c:f>
                <c:numCache>
                  <c:formatCode>General</c:formatCode>
                  <c:ptCount val="1"/>
                  <c:pt idx="0">
                    <c:v>0.11496425008626079</c:v>
                  </c:pt>
                </c:numCache>
              </c:numRef>
            </c:plus>
            <c:minus>
              <c:numRef>
                <c:f>Sheet1!$I$11</c:f>
                <c:numCache>
                  <c:formatCode>General</c:formatCode>
                  <c:ptCount val="1"/>
                  <c:pt idx="0">
                    <c:v>0.11496425008626079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cust"/>
            <c:noEndCap val="0"/>
            <c:plus>
              <c:numRef>
                <c:f>Sheet1!$G$11</c:f>
                <c:numCache>
                  <c:formatCode>General</c:formatCode>
                  <c:ptCount val="1"/>
                  <c:pt idx="0">
                    <c:v>0.14708771233909892</c:v>
                  </c:pt>
                </c:numCache>
              </c:numRef>
            </c:plus>
            <c:minus>
              <c:numRef>
                <c:f>Sheet1!$G$11</c:f>
                <c:numCache>
                  <c:formatCode>General</c:formatCode>
                  <c:ptCount val="1"/>
                  <c:pt idx="0">
                    <c:v>0.14708771233909892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Sheet1!$G$2:$G$5</c:f>
              <c:numCache>
                <c:formatCode>General</c:formatCode>
                <c:ptCount val="4"/>
                <c:pt idx="0">
                  <c:v>-0.10954666666666668</c:v>
                </c:pt>
                <c:pt idx="1">
                  <c:v>-6.9922727272727275E-2</c:v>
                </c:pt>
                <c:pt idx="2">
                  <c:v>0.24473846153846154</c:v>
                </c:pt>
              </c:numCache>
            </c:numRef>
          </c:xVal>
          <c:yVal>
            <c:numRef>
              <c:f>Sheet1!$I$2:$I$5</c:f>
              <c:numCache>
                <c:formatCode>General</c:formatCode>
                <c:ptCount val="4"/>
                <c:pt idx="1">
                  <c:v>-7.3390909090909118E-2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Sheet1!$J$1</c:f>
              <c:strCache>
                <c:ptCount val="1"/>
                <c:pt idx="0">
                  <c:v>Central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Sheet1!$J$12</c:f>
                <c:numCache>
                  <c:formatCode>General</c:formatCode>
                  <c:ptCount val="1"/>
                  <c:pt idx="0">
                    <c:v>0.13967262924111545</c:v>
                  </c:pt>
                </c:numCache>
              </c:numRef>
            </c:plus>
            <c:minus>
              <c:numRef>
                <c:f>Sheet1!$J$12</c:f>
                <c:numCache>
                  <c:formatCode>General</c:formatCode>
                  <c:ptCount val="1"/>
                  <c:pt idx="0">
                    <c:v>0.13967262924111545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cust"/>
            <c:noEndCap val="0"/>
            <c:plus>
              <c:numRef>
                <c:f>Sheet1!$G$12</c:f>
                <c:numCache>
                  <c:formatCode>General</c:formatCode>
                  <c:ptCount val="1"/>
                  <c:pt idx="0">
                    <c:v>0.15838242033016298</c:v>
                  </c:pt>
                </c:numCache>
              </c:numRef>
            </c:plus>
            <c:minus>
              <c:numRef>
                <c:f>Sheet1!$G$12</c:f>
                <c:numCache>
                  <c:formatCode>General</c:formatCode>
                  <c:ptCount val="1"/>
                  <c:pt idx="0">
                    <c:v>0.15838242033016298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Sheet1!$G$2:$G$5</c:f>
              <c:numCache>
                <c:formatCode>General</c:formatCode>
                <c:ptCount val="4"/>
                <c:pt idx="0">
                  <c:v>-0.10954666666666668</c:v>
                </c:pt>
                <c:pt idx="1">
                  <c:v>-6.9922727272727275E-2</c:v>
                </c:pt>
                <c:pt idx="2">
                  <c:v>0.24473846153846154</c:v>
                </c:pt>
              </c:numCache>
            </c:numRef>
          </c:xVal>
          <c:yVal>
            <c:numRef>
              <c:f>Sheet1!$J$2:$J$5</c:f>
              <c:numCache>
                <c:formatCode>General</c:formatCode>
                <c:ptCount val="4"/>
                <c:pt idx="2">
                  <c:v>0.71023076923076911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0087336"/>
        <c:axId val="181628792"/>
      </c:scatterChart>
      <c:valAx>
        <c:axId val="180087336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>
                    <a:solidFill>
                      <a:schemeClr val="tx2"/>
                    </a:solidFill>
                  </a:rPr>
                  <a:t>Axis 1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181628792"/>
        <c:crosses val="autoZero"/>
        <c:crossBetween val="midCat"/>
      </c:valAx>
      <c:valAx>
        <c:axId val="181628792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>
                    <a:solidFill>
                      <a:schemeClr val="tx2"/>
                    </a:solidFill>
                  </a:rPr>
                  <a:t>Axis 2</a:t>
                </a:r>
              </a:p>
            </c:rich>
          </c:tx>
          <c:layout>
            <c:manualLayout>
              <c:xMode val="edge"/>
              <c:yMode val="edge"/>
              <c:x val="2.9942804568216665E-2"/>
              <c:y val="0.38744667708391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180087336"/>
        <c:crosses val="autoZero"/>
        <c:crossBetween val="midCat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73534470691163589"/>
          <c:y val="0.69039297171186931"/>
          <c:w val="0.17931058617672793"/>
          <c:h val="0.198495917177019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ysClr val="window" lastClr="FFFFFF"/>
    </a:solidFill>
    <a:ln>
      <a:solidFill>
        <a:srgbClr val="652825">
          <a:tint val="88500"/>
        </a:srgbClr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0.69942</cdr:x>
      <cdr:y>0.13716</cdr:y>
    </cdr:from>
    <cdr:to>
      <cdr:x>0.91462</cdr:x>
      <cdr:y>0.36865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962400" y="496628"/>
          <a:ext cx="1219200" cy="838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0.704</cdr:x>
      <cdr:y>0.14159</cdr:y>
    </cdr:from>
    <cdr:to>
      <cdr:x>0.93722</cdr:x>
      <cdr:y>0.40935</cdr:y>
    </cdr:to>
    <cdr:sp macro="" textlink="">
      <cdr:nvSpPr>
        <cdr:cNvPr id="4" name="TextBox 14"/>
        <cdr:cNvSpPr txBox="1"/>
      </cdr:nvSpPr>
      <cdr:spPr>
        <a:xfrm xmlns:a="http://schemas.openxmlformats.org/drawingml/2006/main">
          <a:off x="3988387" y="512676"/>
          <a:ext cx="1321215" cy="96949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just">
            <a:defRPr sz="1100" b="0" i="0" u="none" strike="noStrike" kern="120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r>
            <a:rPr lang="en-US" sz="1900" dirty="0">
              <a:solidFill>
                <a:schemeClr val="tx2"/>
              </a:solidFill>
            </a:rPr>
            <a:t>R² = 0.156</a:t>
          </a:r>
        </a:p>
        <a:p xmlns:a="http://schemas.openxmlformats.org/drawingml/2006/main">
          <a:pPr algn="just">
            <a:defRPr sz="1100" b="0" i="0" u="none" strike="noStrike" kern="120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r>
            <a:rPr lang="en-US" sz="1900" dirty="0" smtClean="0">
              <a:solidFill>
                <a:schemeClr val="tx2"/>
              </a:solidFill>
            </a:rPr>
            <a:t>P=0.077</a:t>
          </a:r>
          <a:endParaRPr lang="en-US" sz="1900" dirty="0">
            <a:solidFill>
              <a:schemeClr val="tx2"/>
            </a:solidFill>
          </a:endParaRPr>
        </a:p>
        <a:p xmlns:a="http://schemas.openxmlformats.org/drawingml/2006/main">
          <a:pPr algn="just">
            <a:defRPr sz="1100" b="0" i="0" u="none" strike="noStrike" kern="120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en-US" sz="1900" dirty="0">
            <a:solidFill>
              <a:schemeClr val="tx2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0.3436</cdr:x>
      <cdr:y>0.6998</cdr:y>
    </cdr:from>
    <cdr:to>
      <cdr:x>0.37348</cdr:x>
      <cdr:y>0.73161</cdr:y>
    </cdr:to>
    <cdr:sp macro="" textlink="">
      <cdr:nvSpPr>
        <cdr:cNvPr id="2" name="Oval 1"/>
        <cdr:cNvSpPr/>
      </cdr:nvSpPr>
      <cdr:spPr>
        <a:xfrm xmlns:a="http://schemas.openxmlformats.org/drawingml/2006/main">
          <a:off x="1752600" y="3352800"/>
          <a:ext cx="152400" cy="152400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1"/>
        </a:solidFill>
        <a:ln xmlns:a="http://schemas.openxmlformats.org/drawingml/2006/main">
          <a:solidFill>
            <a:schemeClr val="accent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0.71709</cdr:x>
      <cdr:y>0.15905</cdr:y>
    </cdr:from>
    <cdr:to>
      <cdr:x>0.74697</cdr:x>
      <cdr:y>0.19085</cdr:y>
    </cdr:to>
    <cdr:sp macro="" textlink="">
      <cdr:nvSpPr>
        <cdr:cNvPr id="3" name="Oval 2"/>
        <cdr:cNvSpPr/>
      </cdr:nvSpPr>
      <cdr:spPr>
        <a:xfrm xmlns:a="http://schemas.openxmlformats.org/drawingml/2006/main">
          <a:off x="3657600" y="762000"/>
          <a:ext cx="152400" cy="152400"/>
        </a:xfrm>
        <a:prstGeom xmlns:a="http://schemas.openxmlformats.org/drawingml/2006/main" prst="ellipse">
          <a:avLst/>
        </a:prstGeom>
        <a:solidFill xmlns:a="http://schemas.openxmlformats.org/drawingml/2006/main">
          <a:srgbClr val="00B0F0"/>
        </a:solidFill>
        <a:ln xmlns:a="http://schemas.openxmlformats.org/drawingml/2006/main">
          <a:solidFill>
            <a:srgbClr val="00B0F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0.38842</cdr:x>
      <cdr:y>0.50895</cdr:y>
    </cdr:from>
    <cdr:to>
      <cdr:x>0.4183</cdr:x>
      <cdr:y>0.54076</cdr:y>
    </cdr:to>
    <cdr:sp macro="" textlink="">
      <cdr:nvSpPr>
        <cdr:cNvPr id="4" name="Oval 3"/>
        <cdr:cNvSpPr/>
      </cdr:nvSpPr>
      <cdr:spPr>
        <a:xfrm xmlns:a="http://schemas.openxmlformats.org/drawingml/2006/main">
          <a:off x="1981200" y="2438400"/>
          <a:ext cx="152400" cy="152400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solidFill>
            <a:schemeClr val="accent2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ACB66-EAB9-4D45-9F9C-28EA120D791D}" type="datetimeFigureOut">
              <a:rPr lang="en-US"/>
              <a:t>4/3/2015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37A6B-DAA4-4C2D-AEAB-4E9E7009579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1545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79D970-AC71-40CF-8717-2E4EAB5207AF}" type="datetimeFigureOut">
              <a:rPr lang="en-US"/>
              <a:t>4/3/2015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66150-FA26-45B5-BF0B-186B42A09DC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946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am looking at small</a:t>
            </a:r>
            <a:r>
              <a:rPr lang="en-US" baseline="0" dirty="0" smtClean="0"/>
              <a:t> part of a big project in understanding ponderosa a pine regeneration, specifically in their regeneration after a stand replacing fire.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66150-FA26-45B5-BF0B-186B42A09DC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775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Shultz</a:t>
            </a:r>
            <a:r>
              <a:rPr lang="en-US" baseline="0" dirty="0" smtClean="0"/>
              <a:t> fire out side flagstaff (2010)</a:t>
            </a:r>
            <a:r>
              <a:rPr lang="en-US" dirty="0" smtClean="0"/>
              <a:t> Stand replacing fires are high</a:t>
            </a:r>
            <a:r>
              <a:rPr lang="en-US" baseline="0" dirty="0" smtClean="0"/>
              <a:t> severity fires that kill most or all of the trees in a forest stand. </a:t>
            </a:r>
          </a:p>
          <a:p>
            <a:endParaRPr lang="en-US" baseline="0" dirty="0" smtClean="0"/>
          </a:p>
          <a:p>
            <a:r>
              <a:rPr lang="en-US" dirty="0" smtClean="0"/>
              <a:t>Ponderosa Pine forests are prevalent across Central to Northern Arizona</a:t>
            </a:r>
          </a:p>
          <a:p>
            <a:r>
              <a:rPr lang="en-US" dirty="0" smtClean="0"/>
              <a:t>Fires are a common part of the forest ecosystem but stand replacing fires can be detrimental</a:t>
            </a:r>
          </a:p>
          <a:p>
            <a:r>
              <a:rPr lang="en-US" dirty="0" smtClean="0"/>
              <a:t>Fire can hinder the regeneration of these areas and greatly impact the rhizosphere of forests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66150-FA26-45B5-BF0B-186B42A09D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93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Only reach about as far as the tree is tall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66150-FA26-45B5-BF0B-186B42A09DC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847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Mutualistic fungi.</a:t>
            </a:r>
            <a:r>
              <a:rPr lang="en-US" baseline="0" dirty="0" smtClean="0"/>
              <a:t> Ponderosa pines are obligate mutualists.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66150-FA26-45B5-BF0B-186B42A09D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172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Species</a:t>
            </a:r>
            <a:r>
              <a:rPr lang="en-US" baseline="0" dirty="0" smtClean="0"/>
              <a:t> comp will tell us about successional trends—competition  vs. what the trees actually have as adults. Also it is unknown what is out there.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66150-FA26-45B5-BF0B-186B42A09DC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814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red lines represent</a:t>
            </a:r>
            <a:r>
              <a:rPr lang="en-US" baseline="0" dirty="0" smtClean="0"/>
              <a:t> where the inoculum from the roots is expected to end…Don’t forget to include that at 50 inoculum is no linger root.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66150-FA26-45B5-BF0B-186B42A09D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766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427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hidden">
          <a:xfrm>
            <a:off x="0" y="1"/>
            <a:ext cx="12188825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Rectangle 14"/>
          <p:cNvSpPr/>
          <p:nvPr/>
        </p:nvSpPr>
        <p:spPr bwMode="hidden">
          <a:xfrm>
            <a:off x="0" y="4810562"/>
            <a:ext cx="12188825" cy="2047439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029200"/>
            <a:ext cx="8229600" cy="1143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4/3/2015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  <p:sp useBgFill="1">
        <p:nvSpPr>
          <p:cNvPr id="20" name="Freeform 9"/>
          <p:cNvSpPr>
            <a:spLocks/>
          </p:cNvSpPr>
          <p:nvPr/>
        </p:nvSpPr>
        <p:spPr bwMode="white">
          <a:xfrm>
            <a:off x="1057" y="4714632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4/3/2015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1" y="0"/>
            <a:ext cx="931453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hidden">
          <a:xfrm>
            <a:off x="1" y="1"/>
            <a:ext cx="9218611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Freeform 9"/>
          <p:cNvSpPr>
            <a:spLocks/>
          </p:cNvSpPr>
          <p:nvPr/>
        </p:nvSpPr>
        <p:spPr bwMode="hidden">
          <a:xfrm rot="5400000">
            <a:off x="5885540" y="3333074"/>
            <a:ext cx="685800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3" y="685800"/>
            <a:ext cx="7460842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4/3/2015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58667" y="685800"/>
            <a:ext cx="1295401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4/3/2015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0"/>
            <a:ext cx="12188825" cy="481056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hidden">
          <a:xfrm>
            <a:off x="0" y="1"/>
            <a:ext cx="12188825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360" y="1905000"/>
            <a:ext cx="9142999" cy="2667000"/>
          </a:xfrm>
        </p:spPr>
        <p:txBody>
          <a:bodyPr anchor="b">
            <a:noAutofit/>
          </a:bodyPr>
          <a:lstStyle>
            <a:lvl1pPr algn="l">
              <a:defRPr sz="48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2" y="5029200"/>
            <a:ext cx="8229601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4/3/2015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  <p:sp>
        <p:nvSpPr>
          <p:cNvPr id="16" name="Freeform 9"/>
          <p:cNvSpPr>
            <a:spLocks/>
          </p:cNvSpPr>
          <p:nvPr/>
        </p:nvSpPr>
        <p:spPr bwMode="hidden">
          <a:xfrm>
            <a:off x="1057" y="4714632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6552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2" y="1905000"/>
            <a:ext cx="4416552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4/3/2015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743200"/>
            <a:ext cx="4416552" cy="34290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 baseline="0"/>
            </a:lvl8pPr>
            <a:lvl9pPr marL="1920240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6812" y="1905000"/>
            <a:ext cx="4416552" cy="762000"/>
          </a:xfrm>
        </p:spPr>
        <p:txBody>
          <a:bodyPr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6812" y="2743200"/>
            <a:ext cx="4416552" cy="34290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4/3/2015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4/3/2015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hidden">
          <a:xfrm>
            <a:off x="0" y="1"/>
            <a:ext cx="12188825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4/3/2015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5"/>
          <p:cNvSpPr>
            <a:spLocks/>
          </p:cNvSpPr>
          <p:nvPr/>
        </p:nvSpPr>
        <p:spPr bwMode="auto">
          <a:xfrm>
            <a:off x="4494212" y="1905000"/>
            <a:ext cx="6153912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514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4/3/2015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568" y="2087880"/>
            <a:ext cx="5791200" cy="3886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5"/>
          <p:cNvSpPr>
            <a:spLocks/>
          </p:cNvSpPr>
          <p:nvPr/>
        </p:nvSpPr>
        <p:spPr bwMode="auto">
          <a:xfrm>
            <a:off x="1522413" y="1905000"/>
            <a:ext cx="6153912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3211" y="3429000"/>
            <a:ext cx="2743200" cy="2514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4/3/2015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06880" y="2087880"/>
            <a:ext cx="5784978" cy="3886200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3" y="189723"/>
            <a:ext cx="9144000" cy="11445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1628776"/>
            <a:ext cx="12188825" cy="522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/>
          <p:cNvSpPr/>
          <p:nvPr/>
        </p:nvSpPr>
        <p:spPr bwMode="hidden">
          <a:xfrm>
            <a:off x="0" y="1535908"/>
            <a:ext cx="12188825" cy="5322093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8721" y="6420898"/>
            <a:ext cx="964036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2466975-C014-42E5-BFA6-B8D5FDD3B81F}" type="datetimeFigureOut">
              <a:rPr lang="en-US"/>
              <a:t>4/3/2015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20898"/>
            <a:ext cx="7010399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27920" y="6420898"/>
            <a:ext cx="638493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93B167E-EA96-4147-81DE-549160052C22}" type="slidenum">
              <a:rPr/>
              <a:t>‹#›</a:t>
            </a:fld>
            <a:endParaRPr/>
          </a:p>
        </p:txBody>
      </p:sp>
      <p:sp>
        <p:nvSpPr>
          <p:cNvPr id="38" name="Freeform 9"/>
          <p:cNvSpPr>
            <a:spLocks/>
          </p:cNvSpPr>
          <p:nvPr/>
        </p:nvSpPr>
        <p:spPr bwMode="white">
          <a:xfrm>
            <a:off x="1057" y="1470256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1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2625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72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15468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56616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tif"/><Relationship Id="rId4" Type="http://schemas.openxmlformats.org/officeDocument/2006/relationships/image" Target="../media/image17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Effect of a Stand Replacing Fire on Ectomycorrhizal Fungi Inoculum Potential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Larrea Cottingham</a:t>
            </a:r>
          </a:p>
          <a:p>
            <a:r>
              <a:rPr lang="en-US" dirty="0" smtClean="0"/>
              <a:t>Suzy Owen and Catherine </a:t>
            </a:r>
            <a:r>
              <a:rPr lang="en-US" dirty="0" err="1" smtClean="0"/>
              <a:t>Gehring</a:t>
            </a:r>
            <a:endParaRPr lang="en-US" dirty="0" smtClean="0"/>
          </a:p>
          <a:p>
            <a:r>
              <a:rPr lang="en-US" dirty="0" smtClean="0"/>
              <a:t>Northern Arizona University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076" y="5029200"/>
            <a:ext cx="1235322" cy="16498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988" y="3581400"/>
            <a:ext cx="1225409" cy="99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248" y="1586594"/>
            <a:ext cx="1200150" cy="152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7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Community Composition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3" y="1905000"/>
            <a:ext cx="4190999" cy="42672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Community composition did not differ in relation to distance</a:t>
            </a:r>
          </a:p>
          <a:p>
            <a:r>
              <a:rPr lang="en-US" sz="3200" dirty="0" smtClean="0"/>
              <a:t>East=</a:t>
            </a:r>
            <a:r>
              <a:rPr lang="en-US" sz="3200" dirty="0" err="1" smtClean="0"/>
              <a:t>West≠Central</a:t>
            </a:r>
            <a:endParaRPr lang="en-US" sz="3200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2576596"/>
              </p:ext>
            </p:extLst>
          </p:nvPr>
        </p:nvGraphicFramePr>
        <p:xfrm>
          <a:off x="6246812" y="1752600"/>
          <a:ext cx="5100637" cy="4791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120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5400"/>
            <a:ext cx="6759574" cy="487310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53255"/>
            <a:ext cx="6759575" cy="44565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575" y="-381000"/>
            <a:ext cx="5429250" cy="7239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7012" y="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Central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007" y="3429000"/>
            <a:ext cx="761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East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047412" y="18466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67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Thank you so much for all of your help!</a:t>
            </a:r>
          </a:p>
          <a:p>
            <a:r>
              <a:rPr lang="en-US" dirty="0" smtClean="0"/>
              <a:t>Catherine </a:t>
            </a:r>
            <a:r>
              <a:rPr lang="en-US" dirty="0" err="1" smtClean="0"/>
              <a:t>Gehring</a:t>
            </a:r>
            <a:r>
              <a:rPr lang="en-US" dirty="0" smtClean="0"/>
              <a:t>, PhD and  Suzy Owen </a:t>
            </a:r>
          </a:p>
          <a:p>
            <a:r>
              <a:rPr lang="en-US" dirty="0" smtClean="0"/>
              <a:t>Adair Patterson and Wren Winston</a:t>
            </a:r>
          </a:p>
          <a:p>
            <a:r>
              <a:rPr lang="en-US" dirty="0" smtClean="0"/>
              <a:t>Andrew </a:t>
            </a:r>
            <a:r>
              <a:rPr lang="en-US" dirty="0" err="1" smtClean="0"/>
              <a:t>Krohn</a:t>
            </a:r>
            <a:endParaRPr lang="en-US" dirty="0" smtClean="0"/>
          </a:p>
          <a:p>
            <a:r>
              <a:rPr lang="en-US" dirty="0" smtClean="0"/>
              <a:t>Rocky Mountain Research Station</a:t>
            </a:r>
          </a:p>
          <a:p>
            <a:r>
              <a:rPr lang="en-US" b="1" dirty="0" smtClean="0"/>
              <a:t>NASA Space Grant Program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38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12" y="-13648"/>
            <a:ext cx="3884613" cy="690597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4811" y="1500187"/>
            <a:ext cx="6858000" cy="3857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12560" y="1675691"/>
            <a:ext cx="7879641" cy="443229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678475" y="189723"/>
            <a:ext cx="33906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Questions?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998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5400"/>
            <a:ext cx="12188825" cy="9141617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5612" y="6477000"/>
            <a:ext cx="9674352" cy="3810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http://friendsoftheriodeflag.org/fordf_images/fire-aftermath.jpg</a:t>
            </a:r>
          </a:p>
        </p:txBody>
      </p:sp>
    </p:spTree>
    <p:extLst>
      <p:ext uri="{BB962C8B-B14F-4D97-AF65-F5344CB8AC3E}">
        <p14:creationId xmlns:p14="http://schemas.microsoft.com/office/powerpoint/2010/main" val="84959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299" y="-335279"/>
            <a:ext cx="12303124" cy="71932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602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Ectomycorrhizal </a:t>
            </a:r>
            <a:r>
              <a:rPr lang="en-US" dirty="0" smtClean="0"/>
              <a:t>fungi (EMF)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Ectomycorrhizal fungi form mutualistic associations with woody plants including ponderosa pines </a:t>
            </a:r>
          </a:p>
          <a:p>
            <a:r>
              <a:rPr lang="en-US" dirty="0"/>
              <a:t>Ectomycorrhizal inoculum comes from the living roots of mature </a:t>
            </a:r>
            <a:r>
              <a:rPr lang="en-US" dirty="0" smtClean="0"/>
              <a:t>trees</a:t>
            </a:r>
          </a:p>
          <a:p>
            <a:r>
              <a:rPr lang="en-US" dirty="0" smtClean="0"/>
              <a:t>Spores, hyphae, </a:t>
            </a:r>
            <a:r>
              <a:rPr lang="en-US" dirty="0" err="1" smtClean="0"/>
              <a:t>sclerotia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812" y="1752600"/>
            <a:ext cx="5410200" cy="49541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99612" y="5105400"/>
            <a:ext cx="762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586651" y="6398568"/>
            <a:ext cx="4419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 </a:t>
            </a:r>
            <a:r>
              <a:rPr lang="en-US" sz="900" dirty="0">
                <a:solidFill>
                  <a:schemeClr val="tx2"/>
                </a:solidFill>
              </a:rPr>
              <a:t>Dr. Cathy L. </a:t>
            </a:r>
            <a:r>
              <a:rPr lang="en-US" sz="900" dirty="0" smtClean="0">
                <a:solidFill>
                  <a:schemeClr val="tx2"/>
                </a:solidFill>
              </a:rPr>
              <a:t>Cripps, americanforests.org</a:t>
            </a:r>
            <a:endParaRPr lang="en-US" sz="9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9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Hypotheses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1) The </a:t>
            </a:r>
            <a:r>
              <a:rPr lang="en-US" sz="3600" dirty="0"/>
              <a:t>amount of ectomycorrhizal inoculum will be reduced in burned areas relative to nearby non-burned areas</a:t>
            </a:r>
            <a:r>
              <a:rPr lang="en-US" sz="3600" dirty="0" smtClean="0"/>
              <a:t>.</a:t>
            </a:r>
          </a:p>
          <a:p>
            <a:r>
              <a:rPr lang="en-US" sz="3600" dirty="0" smtClean="0"/>
              <a:t>2) The </a:t>
            </a:r>
            <a:r>
              <a:rPr lang="en-US" sz="3600" dirty="0"/>
              <a:t>species composition of ectomycorrhizal fungi will differ between burned and non-burned areas</a:t>
            </a:r>
            <a:r>
              <a:rPr lang="en-US" sz="36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545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08"/>
            <a:ext cx="5332412" cy="6836391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5332413" y="0"/>
            <a:ext cx="6856413" cy="8873004"/>
            <a:chOff x="2057399" y="-22884"/>
            <a:chExt cx="6856413" cy="8873004"/>
          </a:xfrm>
        </p:grpSpPr>
        <p:pic>
          <p:nvPicPr>
            <p:cNvPr id="6" name="Picture 3" descr="C:\Users\smowen\Desktop\Site map for RC highseverity plots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399" y="-22884"/>
              <a:ext cx="6856413" cy="8873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4508632" y="27432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416969" y="1701901"/>
              <a:ext cx="99515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/>
                <a:t>Heber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953000" y="2356561"/>
              <a:ext cx="74206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B0F0"/>
                  </a:solidFill>
                </a:rPr>
                <a:t>Hwy 260</a:t>
              </a:r>
              <a:endParaRPr lang="en-US" sz="1200" dirty="0">
                <a:solidFill>
                  <a:srgbClr val="00B0F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334593" y="3506203"/>
              <a:ext cx="119821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West Plots</a:t>
              </a:r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781299" y="3412156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6477000" y="39624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86147" y="2875002"/>
              <a:ext cx="13973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Central Plots</a:t>
              </a:r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001190" y="4144296"/>
              <a:ext cx="11040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East Plots</a:t>
              </a:r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158275" y="152400"/>
              <a:ext cx="50976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/>
                <a:t>High-Severity Burn Plots on the Rodeo-</a:t>
              </a:r>
              <a:r>
                <a:rPr lang="en-US" b="1" dirty="0" err="1" smtClean="0"/>
                <a:t>Chediski</a:t>
              </a:r>
              <a:r>
                <a:rPr lang="en-US" b="1" dirty="0" smtClean="0"/>
                <a:t> Fire</a:t>
              </a:r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391399" y="6835115"/>
              <a:ext cx="1237839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="1" dirty="0" smtClean="0">
                  <a:solidFill>
                    <a:schemeClr val="tx2"/>
                  </a:solidFill>
                </a:rPr>
                <a:t>Map by Suzy Owen</a:t>
              </a:r>
              <a:endParaRPr lang="en-US" sz="1000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186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 in the Field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Collected Soil cores from 3 plots in the Rodeo-</a:t>
            </a:r>
            <a:r>
              <a:rPr lang="en-US" dirty="0" err="1" smtClean="0"/>
              <a:t>Chedeski</a:t>
            </a:r>
            <a:r>
              <a:rPr lang="en-US" dirty="0" smtClean="0"/>
              <a:t> burn in the Apache-</a:t>
            </a:r>
            <a:r>
              <a:rPr lang="en-US" dirty="0" err="1" smtClean="0"/>
              <a:t>Sitgreaves</a:t>
            </a:r>
            <a:r>
              <a:rPr lang="en-US" dirty="0" smtClean="0"/>
              <a:t> National Forest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Grew seeds in the soil cores at the Rocky </a:t>
            </a:r>
            <a:r>
              <a:rPr lang="en-US" dirty="0"/>
              <a:t>Mountain Station Greenhouse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343013" y="3352324"/>
            <a:ext cx="4648200" cy="22098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1419213" y="3808460"/>
            <a:ext cx="457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419213" y="4373865"/>
            <a:ext cx="457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426669" y="5043967"/>
            <a:ext cx="457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Cloud 7"/>
          <p:cNvSpPr/>
          <p:nvPr/>
        </p:nvSpPr>
        <p:spPr>
          <a:xfrm>
            <a:off x="1432713" y="3548201"/>
            <a:ext cx="304800" cy="304800"/>
          </a:xfrm>
          <a:prstGeom prst="cloud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12"/>
          <p:cNvSpPr/>
          <p:nvPr/>
        </p:nvSpPr>
        <p:spPr>
          <a:xfrm>
            <a:off x="1606352" y="4049941"/>
            <a:ext cx="304800" cy="304800"/>
          </a:xfrm>
          <a:prstGeom prst="cloud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/>
          <p:cNvSpPr/>
          <p:nvPr/>
        </p:nvSpPr>
        <p:spPr>
          <a:xfrm>
            <a:off x="1712912" y="3426646"/>
            <a:ext cx="304800" cy="304800"/>
          </a:xfrm>
          <a:prstGeom prst="cloud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/>
          <p:cNvSpPr/>
          <p:nvPr/>
        </p:nvSpPr>
        <p:spPr>
          <a:xfrm>
            <a:off x="1865312" y="3656060"/>
            <a:ext cx="304800" cy="304800"/>
          </a:xfrm>
          <a:prstGeom prst="cloud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15"/>
          <p:cNvSpPr/>
          <p:nvPr/>
        </p:nvSpPr>
        <p:spPr>
          <a:xfrm>
            <a:off x="1482184" y="5149213"/>
            <a:ext cx="304800" cy="304800"/>
          </a:xfrm>
          <a:prstGeom prst="cloud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16"/>
          <p:cNvSpPr/>
          <p:nvPr/>
        </p:nvSpPr>
        <p:spPr>
          <a:xfrm>
            <a:off x="1494375" y="4448035"/>
            <a:ext cx="304800" cy="304800"/>
          </a:xfrm>
          <a:prstGeom prst="cloud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2038951" y="4221465"/>
            <a:ext cx="304800" cy="304800"/>
          </a:xfrm>
          <a:prstGeom prst="cloud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loud 18"/>
          <p:cNvSpPr/>
          <p:nvPr/>
        </p:nvSpPr>
        <p:spPr>
          <a:xfrm>
            <a:off x="1694647" y="4700972"/>
            <a:ext cx="304800" cy="304800"/>
          </a:xfrm>
          <a:prstGeom prst="cloud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loud 19"/>
          <p:cNvSpPr/>
          <p:nvPr/>
        </p:nvSpPr>
        <p:spPr>
          <a:xfrm>
            <a:off x="1890184" y="5124960"/>
            <a:ext cx="304800" cy="304800"/>
          </a:xfrm>
          <a:prstGeom prst="cloud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394" y="2955269"/>
            <a:ext cx="3431388" cy="343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77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6"/>
          <a:stretch/>
        </p:blipFill>
        <p:spPr>
          <a:xfrm>
            <a:off x="5332412" y="-1"/>
            <a:ext cx="4951685" cy="37681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9012" y="172113"/>
            <a:ext cx="9144000" cy="1144556"/>
          </a:xfrm>
        </p:spPr>
        <p:txBody>
          <a:bodyPr/>
          <a:lstStyle/>
          <a:p>
            <a:r>
              <a:rPr lang="en-US" dirty="0" smtClean="0"/>
              <a:t>Methods in the 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8513" y="1905000"/>
            <a:ext cx="4724399" cy="4267200"/>
          </a:xfrm>
        </p:spPr>
        <p:txBody>
          <a:bodyPr/>
          <a:lstStyle/>
          <a:p>
            <a:r>
              <a:rPr lang="en-US" dirty="0" smtClean="0"/>
              <a:t>Counted root tips using the microscope</a:t>
            </a:r>
          </a:p>
          <a:p>
            <a:r>
              <a:rPr lang="en-US" dirty="0" smtClean="0"/>
              <a:t>Categorized EMF into </a:t>
            </a:r>
            <a:r>
              <a:rPr lang="en-US" dirty="0" err="1" smtClean="0"/>
              <a:t>morphotypes</a:t>
            </a:r>
            <a:r>
              <a:rPr lang="en-US" dirty="0" smtClean="0"/>
              <a:t> based on color, texture and shape</a:t>
            </a:r>
          </a:p>
          <a:p>
            <a:r>
              <a:rPr lang="en-US" dirty="0" smtClean="0"/>
              <a:t>DNA </a:t>
            </a:r>
            <a:r>
              <a:rPr lang="en-US" dirty="0" err="1" smtClean="0"/>
              <a:t>extraction</a:t>
            </a:r>
            <a:r>
              <a:rPr lang="en-US" dirty="0" err="1" smtClean="0">
                <a:sym typeface="Wingdings" panose="05000000000000000000" pitchFamily="2" charset="2"/>
              </a:rPr>
              <a:t>PCRSanger</a:t>
            </a:r>
            <a:r>
              <a:rPr lang="en-US" dirty="0" smtClean="0">
                <a:sym typeface="Wingdings" panose="05000000000000000000" pitchFamily="2" charset="2"/>
              </a:rPr>
              <a:t> Sequencing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1"/>
          <a:stretch/>
        </p:blipFill>
        <p:spPr>
          <a:xfrm>
            <a:off x="8257513" y="20918"/>
            <a:ext cx="4945651" cy="3768164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412" y="3768164"/>
            <a:ext cx="4148045" cy="33184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t="30001" r="14444" b="7777"/>
          <a:stretch/>
        </p:blipFill>
        <p:spPr>
          <a:xfrm>
            <a:off x="8257513" y="3736058"/>
            <a:ext cx="4270988" cy="312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5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605" y="233065"/>
            <a:ext cx="10666413" cy="1144556"/>
          </a:xfrm>
        </p:spPr>
        <p:txBody>
          <a:bodyPr/>
          <a:lstStyle/>
          <a:p>
            <a:r>
              <a:rPr lang="en-US" b="1" dirty="0"/>
              <a:t>Distance from Forest </a:t>
            </a:r>
            <a:r>
              <a:rPr lang="en-US" b="1" dirty="0" smtClean="0"/>
              <a:t>versus</a:t>
            </a:r>
            <a:br>
              <a:rPr lang="en-US" b="1" dirty="0" smtClean="0"/>
            </a:br>
            <a:r>
              <a:rPr lang="en-US" b="1" dirty="0" smtClean="0"/>
              <a:t> </a:t>
            </a:r>
            <a:r>
              <a:rPr lang="en-US" b="1" dirty="0"/>
              <a:t>% EM Colonization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217612" y="1676400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	</a:t>
            </a:r>
            <a:endParaRPr lang="en-US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1126730"/>
              </p:ext>
            </p:extLst>
          </p:nvPr>
        </p:nvGraphicFramePr>
        <p:xfrm>
          <a:off x="836612" y="1941772"/>
          <a:ext cx="5665286" cy="3620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2012785"/>
              </p:ext>
            </p:extLst>
          </p:nvPr>
        </p:nvGraphicFramePr>
        <p:xfrm>
          <a:off x="6632658" y="136580"/>
          <a:ext cx="5100554" cy="3292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3812979"/>
              </p:ext>
            </p:extLst>
          </p:nvPr>
        </p:nvGraphicFramePr>
        <p:xfrm>
          <a:off x="6626224" y="3581400"/>
          <a:ext cx="5106988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79412" y="5562600"/>
            <a:ext cx="6246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0345489" y="3733800"/>
            <a:ext cx="1219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 sz="11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1900" dirty="0">
                <a:solidFill>
                  <a:schemeClr val="tx2"/>
                </a:solidFill>
              </a:rPr>
              <a:t>R² = </a:t>
            </a:r>
            <a:r>
              <a:rPr lang="en-US" sz="1900" dirty="0" smtClean="0">
                <a:solidFill>
                  <a:schemeClr val="tx2"/>
                </a:solidFill>
              </a:rPr>
              <a:t>0.003</a:t>
            </a:r>
            <a:endParaRPr lang="en-US" sz="1900" dirty="0">
              <a:solidFill>
                <a:schemeClr val="tx2"/>
              </a:solidFill>
            </a:endParaRPr>
          </a:p>
          <a:p>
            <a:pPr algn="just">
              <a:defRPr sz="11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1900" dirty="0" smtClean="0">
                <a:solidFill>
                  <a:schemeClr val="tx2"/>
                </a:solidFill>
              </a:rPr>
              <a:t>P=0.807</a:t>
            </a:r>
            <a:endParaRPr lang="en-US" sz="1900" dirty="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158205" y="466789"/>
            <a:ext cx="132121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 sz="11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1900" dirty="0">
                <a:solidFill>
                  <a:schemeClr val="tx2"/>
                </a:solidFill>
              </a:rPr>
              <a:t>R² = </a:t>
            </a:r>
            <a:r>
              <a:rPr lang="en-US" sz="1900" dirty="0" smtClean="0">
                <a:solidFill>
                  <a:schemeClr val="tx2"/>
                </a:solidFill>
              </a:rPr>
              <a:t>0.010</a:t>
            </a:r>
            <a:endParaRPr lang="en-US" sz="1900" dirty="0">
              <a:solidFill>
                <a:schemeClr val="tx2"/>
              </a:solidFill>
            </a:endParaRPr>
          </a:p>
          <a:p>
            <a:pPr algn="just">
              <a:defRPr sz="11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1900" dirty="0" smtClean="0">
                <a:solidFill>
                  <a:schemeClr val="tx2"/>
                </a:solidFill>
              </a:rPr>
              <a:t>P=0.651</a:t>
            </a:r>
            <a:endParaRPr lang="en-US" sz="19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78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arthtones 16x9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tint val="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0000"/>
              </a:schemeClr>
              <a:schemeClr val="phClr">
                <a:tint val="8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C0661D01-5C9C-48FA-9887-83B1E66B59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Earth tone presentation (widescreen)</Template>
  <TotalTime>0</TotalTime>
  <Words>441</Words>
  <Application>Microsoft Office PowerPoint</Application>
  <PresentationFormat>Custom</PresentationFormat>
  <Paragraphs>85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Corbel</vt:lpstr>
      <vt:lpstr>Wingdings</vt:lpstr>
      <vt:lpstr>Earthtones 16x9</vt:lpstr>
      <vt:lpstr>The Effect of a Stand Replacing Fire on Ectomycorrhizal Fungi Inoculum Potential </vt:lpstr>
      <vt:lpstr>PowerPoint Presentation</vt:lpstr>
      <vt:lpstr>PowerPoint Presentation</vt:lpstr>
      <vt:lpstr>Ectomycorrhizal fungi (EMF)</vt:lpstr>
      <vt:lpstr>Hypotheses</vt:lpstr>
      <vt:lpstr>PowerPoint Presentation</vt:lpstr>
      <vt:lpstr>Methods in the Field</vt:lpstr>
      <vt:lpstr>Methods in the Lab</vt:lpstr>
      <vt:lpstr>Distance from Forest versus  % EM Colonization</vt:lpstr>
      <vt:lpstr>Community Composition</vt:lpstr>
      <vt:lpstr>PowerPoint Presentation</vt:lpstr>
      <vt:lpstr>Acknowledgements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2015-04-03T19:39:48Z</dcterms:created>
  <dcterms:modified xsi:type="dcterms:W3CDTF">2015-04-04T06:12:22Z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TC028010659991</vt:lpwstr>
  </property>
</Properties>
</file>