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6" r:id="rId3"/>
    <p:sldId id="267" r:id="rId4"/>
    <p:sldId id="259" r:id="rId5"/>
    <p:sldId id="269" r:id="rId6"/>
    <p:sldId id="270" r:id="rId7"/>
    <p:sldId id="265" r:id="rId8"/>
    <p:sldId id="271" r:id="rId9"/>
    <p:sldId id="272" r:id="rId10"/>
    <p:sldId id="274" r:id="rId11"/>
    <p:sldId id="273" r:id="rId12"/>
    <p:sldId id="275" r:id="rId13"/>
    <p:sldId id="27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A2B"/>
    <a:srgbClr val="28AEE9"/>
    <a:srgbClr val="E83F31"/>
    <a:srgbClr val="AA75AB"/>
    <a:srgbClr val="4477BA"/>
    <a:srgbClr val="8A0524"/>
    <a:srgbClr val="A34434"/>
    <a:srgbClr val="E2826B"/>
    <a:srgbClr val="3B5694"/>
    <a:srgbClr val="232B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5" autoAdjust="0"/>
    <p:restoredTop sz="80645" autoAdjust="0"/>
  </p:normalViewPr>
  <p:slideViewPr>
    <p:cSldViewPr snapToGrid="0" snapToObjects="1">
      <p:cViewPr>
        <p:scale>
          <a:sx n="103" d="100"/>
          <a:sy n="103" d="100"/>
        </p:scale>
        <p:origin x="-1152" y="-80"/>
      </p:cViewPr>
      <p:guideLst>
        <p:guide orient="horz" pos="2160"/>
        <p:guide pos="2880"/>
      </p:guideLst>
    </p:cSldViewPr>
  </p:slideViewPr>
  <p:notesTextViewPr>
    <p:cViewPr>
      <p:scale>
        <a:sx n="170" d="100"/>
        <a:sy n="1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AA672-8E09-0441-8960-F89061DE088E}" type="datetimeFigureOut">
              <a:rPr lang="en-US" smtClean="0"/>
              <a:t>4/7/15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27FB0F-B689-F14E-BF93-5C19CD52121A}" type="slidenum">
              <a:rPr lang="en-US" smtClean="0"/>
              <a:t>‹#›</a:t>
            </a:fld>
            <a:endParaRPr lang="en-US"/>
          </a:p>
        </p:txBody>
      </p:sp>
    </p:spTree>
    <p:extLst>
      <p:ext uri="{BB962C8B-B14F-4D97-AF65-F5344CB8AC3E}">
        <p14:creationId xmlns:p14="http://schemas.microsoft.com/office/powerpoint/2010/main" val="2224823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the </a:t>
            </a:r>
            <a:r>
              <a:rPr lang="en-US" baseline="0" dirty="0" err="1" smtClean="0"/>
              <a:t>Mic</a:t>
            </a:r>
            <a:r>
              <a:rPr lang="en-US" baseline="0" dirty="0" smtClean="0"/>
              <a:t> (speak facing the front) be conscientious about the </a:t>
            </a:r>
            <a:r>
              <a:rPr lang="en-US" baseline="0" dirty="0" err="1" smtClean="0"/>
              <a:t>Mic</a:t>
            </a:r>
            <a:endParaRPr lang="en-US" baseline="0" dirty="0" smtClean="0"/>
          </a:p>
        </p:txBody>
      </p:sp>
      <p:sp>
        <p:nvSpPr>
          <p:cNvPr id="4" name="Slide Number Placeholder 3"/>
          <p:cNvSpPr>
            <a:spLocks noGrp="1"/>
          </p:cNvSpPr>
          <p:nvPr>
            <p:ph type="sldNum" sz="quarter" idx="10"/>
          </p:nvPr>
        </p:nvSpPr>
        <p:spPr/>
        <p:txBody>
          <a:bodyPr/>
          <a:lstStyle/>
          <a:p>
            <a:fld id="{9127FB0F-B689-F14E-BF93-5C19CD52121A}" type="slidenum">
              <a:rPr lang="en-US" smtClean="0"/>
              <a:t>1</a:t>
            </a:fld>
            <a:endParaRPr lang="en-US"/>
          </a:p>
        </p:txBody>
      </p:sp>
    </p:spTree>
    <p:extLst>
      <p:ext uri="{BB962C8B-B14F-4D97-AF65-F5344CB8AC3E}">
        <p14:creationId xmlns:p14="http://schemas.microsoft.com/office/powerpoint/2010/main" val="100333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7FB0F-B689-F14E-BF93-5C19CD52121A}" type="slidenum">
              <a:rPr lang="en-US" smtClean="0"/>
              <a:t>10</a:t>
            </a:fld>
            <a:endParaRPr lang="en-US"/>
          </a:p>
        </p:txBody>
      </p:sp>
    </p:spTree>
    <p:extLst>
      <p:ext uri="{BB962C8B-B14F-4D97-AF65-F5344CB8AC3E}">
        <p14:creationId xmlns:p14="http://schemas.microsoft.com/office/powerpoint/2010/main" val="1849835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Elicit </a:t>
            </a:r>
            <a:r>
              <a:rPr lang="en-US" dirty="0"/>
              <a:t>"change over time" </a:t>
            </a:r>
            <a:r>
              <a:rPr lang="en-US" dirty="0" smtClean="0"/>
              <a:t>dynamic</a:t>
            </a:r>
            <a:endParaRPr lang="en-US" dirty="0"/>
          </a:p>
          <a:p>
            <a:r>
              <a:rPr lang="en-US" dirty="0"/>
              <a:t>"Big areas over time"</a:t>
            </a:r>
          </a:p>
          <a:p>
            <a:r>
              <a:rPr lang="en-US" dirty="0"/>
              <a:t>"Ground </a:t>
            </a:r>
            <a:r>
              <a:rPr lang="en-US" dirty="0" err="1"/>
              <a:t>truthing</a:t>
            </a:r>
            <a:r>
              <a:rPr lang="en-US" dirty="0"/>
              <a:t>"</a:t>
            </a:r>
          </a:p>
        </p:txBody>
      </p:sp>
      <p:sp>
        <p:nvSpPr>
          <p:cNvPr id="4" name="Slide Number Placeholder 3"/>
          <p:cNvSpPr>
            <a:spLocks noGrp="1"/>
          </p:cNvSpPr>
          <p:nvPr>
            <p:ph type="sldNum" sz="quarter" idx="10"/>
          </p:nvPr>
        </p:nvSpPr>
        <p:spPr/>
        <p:txBody>
          <a:bodyPr/>
          <a:lstStyle/>
          <a:p>
            <a:fld id="{9127FB0F-B689-F14E-BF93-5C19CD52121A}" type="slidenum">
              <a:rPr lang="en-US" smtClean="0"/>
              <a:t>11</a:t>
            </a:fld>
            <a:endParaRPr lang="en-US"/>
          </a:p>
        </p:txBody>
      </p:sp>
    </p:spTree>
    <p:extLst>
      <p:ext uri="{BB962C8B-B14F-4D97-AF65-F5344CB8AC3E}">
        <p14:creationId xmlns:p14="http://schemas.microsoft.com/office/powerpoint/2010/main" val="295963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t>Consequences: Large-scale release of Greenhouse gases, landscape degradation</a:t>
            </a:r>
          </a:p>
          <a:p>
            <a:r>
              <a:rPr lang="en-US" sz="1600" baseline="0" dirty="0" smtClean="0"/>
              <a:t>NIR-range wavelengths differentiate strongly across Site Types</a:t>
            </a:r>
          </a:p>
          <a:p>
            <a:r>
              <a:rPr lang="en-US" sz="1600" baseline="0" dirty="0" smtClean="0"/>
              <a:t>100% success rate in classifying 40% of data</a:t>
            </a:r>
          </a:p>
          <a:p>
            <a:r>
              <a:rPr lang="en-US" sz="1600" baseline="0" dirty="0" smtClean="0"/>
              <a:t>Satellite capabilities vastly outdo on-foot methods</a:t>
            </a:r>
            <a:endParaRPr lang="en-US" sz="1600" baseline="0" dirty="0"/>
          </a:p>
        </p:txBody>
      </p:sp>
      <p:sp>
        <p:nvSpPr>
          <p:cNvPr id="4" name="Slide Number Placeholder 3"/>
          <p:cNvSpPr>
            <a:spLocks noGrp="1"/>
          </p:cNvSpPr>
          <p:nvPr>
            <p:ph type="sldNum" sz="quarter" idx="10"/>
          </p:nvPr>
        </p:nvSpPr>
        <p:spPr/>
        <p:txBody>
          <a:bodyPr/>
          <a:lstStyle/>
          <a:p>
            <a:fld id="{9127FB0F-B689-F14E-BF93-5C19CD52121A}" type="slidenum">
              <a:rPr lang="en-US" smtClean="0"/>
              <a:t>12</a:t>
            </a:fld>
            <a:endParaRPr lang="en-US"/>
          </a:p>
        </p:txBody>
      </p:sp>
    </p:spTree>
    <p:extLst>
      <p:ext uri="{BB962C8B-B14F-4D97-AF65-F5344CB8AC3E}">
        <p14:creationId xmlns:p14="http://schemas.microsoft.com/office/powerpoint/2010/main" val="363355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(4/6/15 11:31) -----</a:t>
            </a:r>
          </a:p>
          <a:p>
            <a:r>
              <a:rPr lang="en-US"/>
              <a:t>Hit Study Goal harder, emphasize</a:t>
            </a:r>
          </a:p>
          <a:p>
            <a:r>
              <a:rPr lang="en-US"/>
              <a:t>Prioritize implications</a:t>
            </a:r>
          </a:p>
          <a:p>
            <a:r>
              <a:rPr lang="en-US"/>
              <a:t>(Verbage in the scaling slides)</a:t>
            </a:r>
          </a:p>
        </p:txBody>
      </p:sp>
      <p:sp>
        <p:nvSpPr>
          <p:cNvPr id="4" name="Slide Number Placeholder 3"/>
          <p:cNvSpPr>
            <a:spLocks noGrp="1"/>
          </p:cNvSpPr>
          <p:nvPr>
            <p:ph type="sldNum" sz="quarter" idx="10"/>
          </p:nvPr>
        </p:nvSpPr>
        <p:spPr/>
        <p:txBody>
          <a:bodyPr/>
          <a:lstStyle/>
          <a:p>
            <a:fld id="{9127FB0F-B689-F14E-BF93-5C19CD52121A}" type="slidenum">
              <a:rPr lang="en-US" smtClean="0"/>
              <a:t>13</a:t>
            </a:fld>
            <a:endParaRPr lang="en-US"/>
          </a:p>
        </p:txBody>
      </p:sp>
    </p:spTree>
    <p:extLst>
      <p:ext uri="{BB962C8B-B14F-4D97-AF65-F5344CB8AC3E}">
        <p14:creationId xmlns:p14="http://schemas.microsoft.com/office/powerpoint/2010/main" val="309976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Permafrost area loss to increasing amounts of global warming</a:t>
            </a:r>
            <a:endParaRPr lang="en-US" dirty="0"/>
          </a:p>
        </p:txBody>
      </p:sp>
      <p:sp>
        <p:nvSpPr>
          <p:cNvPr id="4" name="Slide Number Placeholder 3"/>
          <p:cNvSpPr>
            <a:spLocks noGrp="1"/>
          </p:cNvSpPr>
          <p:nvPr>
            <p:ph type="sldNum" sz="quarter" idx="10"/>
          </p:nvPr>
        </p:nvSpPr>
        <p:spPr/>
        <p:txBody>
          <a:bodyPr/>
          <a:lstStyle/>
          <a:p>
            <a:fld id="{9127FB0F-B689-F14E-BF93-5C19CD52121A}" type="slidenum">
              <a:rPr lang="en-US" smtClean="0"/>
              <a:t>2</a:t>
            </a:fld>
            <a:endParaRPr lang="en-US"/>
          </a:p>
        </p:txBody>
      </p:sp>
    </p:spTree>
    <p:extLst>
      <p:ext uri="{BB962C8B-B14F-4D97-AF65-F5344CB8AC3E}">
        <p14:creationId xmlns:p14="http://schemas.microsoft.com/office/powerpoint/2010/main" val="122087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7FB0F-B689-F14E-BF93-5C19CD52121A}" type="slidenum">
              <a:rPr lang="en-US" smtClean="0"/>
              <a:t>3</a:t>
            </a:fld>
            <a:endParaRPr lang="en-US"/>
          </a:p>
        </p:txBody>
      </p:sp>
    </p:spTree>
    <p:extLst>
      <p:ext uri="{BB962C8B-B14F-4D97-AF65-F5344CB8AC3E}">
        <p14:creationId xmlns:p14="http://schemas.microsoft.com/office/powerpoint/2010/main" val="4261366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to the field site</a:t>
            </a:r>
            <a:endParaRPr lang="en-US" dirty="0"/>
          </a:p>
        </p:txBody>
      </p:sp>
      <p:sp>
        <p:nvSpPr>
          <p:cNvPr id="4" name="Slide Number Placeholder 3"/>
          <p:cNvSpPr>
            <a:spLocks noGrp="1"/>
          </p:cNvSpPr>
          <p:nvPr>
            <p:ph type="sldNum" sz="quarter" idx="10"/>
          </p:nvPr>
        </p:nvSpPr>
        <p:spPr/>
        <p:txBody>
          <a:bodyPr/>
          <a:lstStyle/>
          <a:p>
            <a:fld id="{9127FB0F-B689-F14E-BF93-5C19CD52121A}" type="slidenum">
              <a:rPr lang="en-US" smtClean="0"/>
              <a:t>4</a:t>
            </a:fld>
            <a:endParaRPr lang="en-US"/>
          </a:p>
        </p:txBody>
      </p:sp>
    </p:spTree>
    <p:extLst>
      <p:ext uri="{BB962C8B-B14F-4D97-AF65-F5344CB8AC3E}">
        <p14:creationId xmlns:p14="http://schemas.microsoft.com/office/powerpoint/2010/main" val="159816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permafrost thaws, we see this type of change occur to the landscape. Dwarf birch trees yield to ankle-high grasses and shrubs, which yield to a depression of sphagnum mosses, yielding further to thaw ponds, where eventually tall grasses begin to grow. This happens as the permafrost layer drops below the water table, and the surface in suit. We categorize this transition into five discrete stages, as shown.</a:t>
            </a:r>
          </a:p>
        </p:txBody>
      </p:sp>
      <p:sp>
        <p:nvSpPr>
          <p:cNvPr id="4" name="Slide Number Placeholder 3"/>
          <p:cNvSpPr>
            <a:spLocks noGrp="1"/>
          </p:cNvSpPr>
          <p:nvPr>
            <p:ph type="sldNum" sz="quarter" idx="10"/>
          </p:nvPr>
        </p:nvSpPr>
        <p:spPr/>
        <p:txBody>
          <a:bodyPr/>
          <a:lstStyle/>
          <a:p>
            <a:fld id="{9127FB0F-B689-F14E-BF93-5C19CD52121A}" type="slidenum">
              <a:rPr lang="en-US" smtClean="0"/>
              <a:t>5</a:t>
            </a:fld>
            <a:endParaRPr lang="en-US"/>
          </a:p>
        </p:txBody>
      </p:sp>
    </p:spTree>
    <p:extLst>
      <p:ext uri="{BB962C8B-B14F-4D97-AF65-F5344CB8AC3E}">
        <p14:creationId xmlns:p14="http://schemas.microsoft.com/office/powerpoint/2010/main" val="369294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plots for each of the 5 site types, as shown</a:t>
            </a:r>
            <a:r>
              <a:rPr lang="en-US" baseline="0" dirty="0" smtClean="0"/>
              <a:t> before, were measured. The measurements taken were with a field </a:t>
            </a:r>
            <a:r>
              <a:rPr lang="en-US" baseline="0" dirty="0" err="1" smtClean="0"/>
              <a:t>spectroradiometer</a:t>
            </a:r>
            <a:r>
              <a:rPr lang="en-US" baseline="0" dirty="0" smtClean="0"/>
              <a:t>, which, to understand, requires us to go back to high school physics: Light is electromagnetic radiation, and it’s wavelength determines it’s properties (Red green blue, NIR, UV, etc.). A typical digital camera </a:t>
            </a:r>
            <a:r>
              <a:rPr lang="en-US" b="1" baseline="0" dirty="0" smtClean="0"/>
              <a:t>measures</a:t>
            </a:r>
            <a:r>
              <a:rPr lang="en-US" baseline="0" dirty="0" smtClean="0"/>
              <a:t> the visible spectrum, while a </a:t>
            </a:r>
            <a:r>
              <a:rPr lang="en-US" baseline="0" dirty="0" err="1" smtClean="0"/>
              <a:t>spectroradiometer</a:t>
            </a:r>
            <a:r>
              <a:rPr lang="en-US" baseline="0" dirty="0" smtClean="0"/>
              <a:t> </a:t>
            </a:r>
            <a:r>
              <a:rPr lang="en-US" b="1" baseline="0" dirty="0" smtClean="0"/>
              <a:t>measures</a:t>
            </a:r>
            <a:r>
              <a:rPr lang="en-US" baseline="0" dirty="0" smtClean="0"/>
              <a:t> light beyond the visible range. The </a:t>
            </a:r>
            <a:r>
              <a:rPr lang="en-US" baseline="0" dirty="0" err="1" smtClean="0"/>
              <a:t>spectroradiometer</a:t>
            </a:r>
            <a:r>
              <a:rPr lang="en-US" baseline="0" dirty="0" smtClean="0"/>
              <a:t> measures reflected light over a wide range of wavelengths, in what’s called a spectra</a:t>
            </a:r>
          </a:p>
          <a:p>
            <a:endParaRPr lang="en-US" dirty="0"/>
          </a:p>
        </p:txBody>
      </p:sp>
      <p:sp>
        <p:nvSpPr>
          <p:cNvPr id="4" name="Slide Number Placeholder 3"/>
          <p:cNvSpPr>
            <a:spLocks noGrp="1"/>
          </p:cNvSpPr>
          <p:nvPr>
            <p:ph type="sldNum" sz="quarter" idx="10"/>
          </p:nvPr>
        </p:nvSpPr>
        <p:spPr/>
        <p:txBody>
          <a:bodyPr/>
          <a:lstStyle/>
          <a:p>
            <a:fld id="{9127FB0F-B689-F14E-BF93-5C19CD52121A}" type="slidenum">
              <a:rPr lang="en-US" smtClean="0"/>
              <a:t>6</a:t>
            </a:fld>
            <a:endParaRPr lang="en-US"/>
          </a:p>
        </p:txBody>
      </p:sp>
    </p:spTree>
    <p:extLst>
      <p:ext uri="{BB962C8B-B14F-4D97-AF65-F5344CB8AC3E}">
        <p14:creationId xmlns:p14="http://schemas.microsoft.com/office/powerpoint/2010/main" val="180185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at this picture, it’s slightly difficult to tell these ‘sites’ apart using only the visible spectrum, and difficult to quantify. Well, here is an example of what these different regions look like to the </a:t>
            </a:r>
            <a:r>
              <a:rPr lang="en-US" baseline="0" dirty="0" err="1" smtClean="0"/>
              <a:t>spectroradiometer</a:t>
            </a:r>
            <a:r>
              <a:rPr lang="en-US" baseline="0" dirty="0" smtClean="0"/>
              <a:t> (notice the visible range appears different in each spectra). The </a:t>
            </a:r>
            <a:r>
              <a:rPr lang="en-US" baseline="0" dirty="0" err="1" smtClean="0"/>
              <a:t>spectroradiometer</a:t>
            </a:r>
            <a:r>
              <a:rPr lang="en-US" baseline="0" dirty="0" smtClean="0"/>
              <a:t> is able to tell us a lot more information about what we look at than we can learn with just the visible spectrum, and quantify this information</a:t>
            </a:r>
          </a:p>
        </p:txBody>
      </p:sp>
      <p:sp>
        <p:nvSpPr>
          <p:cNvPr id="4" name="Slide Number Placeholder 3"/>
          <p:cNvSpPr>
            <a:spLocks noGrp="1"/>
          </p:cNvSpPr>
          <p:nvPr>
            <p:ph type="sldNum" sz="quarter" idx="10"/>
          </p:nvPr>
        </p:nvSpPr>
        <p:spPr/>
        <p:txBody>
          <a:bodyPr/>
          <a:lstStyle/>
          <a:p>
            <a:fld id="{9127FB0F-B689-F14E-BF93-5C19CD52121A}" type="slidenum">
              <a:rPr lang="en-US" smtClean="0"/>
              <a:t>7</a:t>
            </a:fld>
            <a:endParaRPr lang="en-US"/>
          </a:p>
        </p:txBody>
      </p:sp>
    </p:spTree>
    <p:extLst>
      <p:ext uri="{BB962C8B-B14F-4D97-AF65-F5344CB8AC3E}">
        <p14:creationId xmlns:p14="http://schemas.microsoft.com/office/powerpoint/2010/main" val="342878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combine everything: Here is a graphic of how these different site types along the permafrost thaw transition look different from each other. Notice how,</a:t>
            </a:r>
            <a:r>
              <a:rPr lang="en-US" baseline="0" dirty="0" smtClean="0"/>
              <a:t> in the visible range, the sites overlap, but farther out in the electromagnetic spectrum, they separate pretty nicely. It’s these parts of the spectra that we can take advantage of when building a way to tell these site types apart from each other.</a:t>
            </a:r>
          </a:p>
        </p:txBody>
      </p:sp>
      <p:sp>
        <p:nvSpPr>
          <p:cNvPr id="4" name="Slide Number Placeholder 3"/>
          <p:cNvSpPr>
            <a:spLocks noGrp="1"/>
          </p:cNvSpPr>
          <p:nvPr>
            <p:ph type="sldNum" sz="quarter" idx="10"/>
          </p:nvPr>
        </p:nvSpPr>
        <p:spPr/>
        <p:txBody>
          <a:bodyPr/>
          <a:lstStyle/>
          <a:p>
            <a:fld id="{9127FB0F-B689-F14E-BF93-5C19CD52121A}" type="slidenum">
              <a:rPr lang="en-US" smtClean="0"/>
              <a:t>8</a:t>
            </a:fld>
            <a:endParaRPr lang="en-US"/>
          </a:p>
        </p:txBody>
      </p:sp>
    </p:spTree>
    <p:extLst>
      <p:ext uri="{BB962C8B-B14F-4D97-AF65-F5344CB8AC3E}">
        <p14:creationId xmlns:p14="http://schemas.microsoft.com/office/powerpoint/2010/main" val="379736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statistical</a:t>
            </a:r>
            <a:r>
              <a:rPr lang="en-US" baseline="0" dirty="0" smtClean="0"/>
              <a:t> model to combine the information from multiple wavelengths of light, I was able to separate each of the five site types with 99% confidence. </a:t>
            </a:r>
          </a:p>
          <a:p>
            <a:r>
              <a:rPr lang="en-US" baseline="0" dirty="0" smtClean="0"/>
              <a:t>Confirmed “Ground-</a:t>
            </a:r>
            <a:r>
              <a:rPr lang="en-US" baseline="0" dirty="0" err="1" smtClean="0"/>
              <a:t>Truthing</a:t>
            </a:r>
            <a:r>
              <a:rPr lang="en-US" baseline="0" dirty="0" smtClean="0"/>
              <a:t>”, Can now scale upwards</a:t>
            </a:r>
          </a:p>
        </p:txBody>
      </p:sp>
      <p:sp>
        <p:nvSpPr>
          <p:cNvPr id="4" name="Slide Number Placeholder 3"/>
          <p:cNvSpPr>
            <a:spLocks noGrp="1"/>
          </p:cNvSpPr>
          <p:nvPr>
            <p:ph type="sldNum" sz="quarter" idx="10"/>
          </p:nvPr>
        </p:nvSpPr>
        <p:spPr/>
        <p:txBody>
          <a:bodyPr/>
          <a:lstStyle/>
          <a:p>
            <a:fld id="{9127FB0F-B689-F14E-BF93-5C19CD52121A}" type="slidenum">
              <a:rPr lang="en-US" smtClean="0"/>
              <a:t>9</a:t>
            </a:fld>
            <a:endParaRPr lang="en-US"/>
          </a:p>
        </p:txBody>
      </p:sp>
    </p:spTree>
    <p:extLst>
      <p:ext uri="{BB962C8B-B14F-4D97-AF65-F5344CB8AC3E}">
        <p14:creationId xmlns:p14="http://schemas.microsoft.com/office/powerpoint/2010/main" val="235163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635F3-29C9-A343-8EA4-05265A710173}"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159492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635F3-29C9-A343-8EA4-05265A710173}"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283592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635F3-29C9-A343-8EA4-05265A710173}"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75874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635F3-29C9-A343-8EA4-05265A710173}"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335296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635F3-29C9-A343-8EA4-05265A710173}"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144819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635F3-29C9-A343-8EA4-05265A710173}"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44444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635F3-29C9-A343-8EA4-05265A710173}" type="datetimeFigureOut">
              <a:rPr lang="en-US" smtClean="0"/>
              <a:t>4/7/15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257003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635F3-29C9-A343-8EA4-05265A710173}" type="datetimeFigureOut">
              <a:rPr lang="en-US" smtClean="0"/>
              <a:t>4/7/15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301727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635F3-29C9-A343-8EA4-05265A710173}" type="datetimeFigureOut">
              <a:rPr lang="en-US" smtClean="0"/>
              <a:t>4/7/15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410717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35F3-29C9-A343-8EA4-05265A710173}"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193161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635F3-29C9-A343-8EA4-05265A710173}"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4BFA-D5D6-CA42-9BB1-A44B86BF67E2}" type="slidenum">
              <a:rPr lang="en-US" smtClean="0"/>
              <a:t>‹#›</a:t>
            </a:fld>
            <a:endParaRPr lang="en-US"/>
          </a:p>
        </p:txBody>
      </p:sp>
    </p:spTree>
    <p:extLst>
      <p:ext uri="{BB962C8B-B14F-4D97-AF65-F5344CB8AC3E}">
        <p14:creationId xmlns:p14="http://schemas.microsoft.com/office/powerpoint/2010/main" val="16244269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635F3-29C9-A343-8EA4-05265A710173}" type="datetimeFigureOut">
              <a:rPr lang="en-US" smtClean="0"/>
              <a:t>4/7/15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84BFA-D5D6-CA42-9BB1-A44B86BF67E2}" type="slidenum">
              <a:rPr lang="en-US" smtClean="0"/>
              <a:t>‹#›</a:t>
            </a:fld>
            <a:endParaRPr lang="en-US"/>
          </a:p>
        </p:txBody>
      </p:sp>
    </p:spTree>
    <p:extLst>
      <p:ext uri="{BB962C8B-B14F-4D97-AF65-F5344CB8AC3E}">
        <p14:creationId xmlns:p14="http://schemas.microsoft.com/office/powerpoint/2010/main" val="117676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jpe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0.png"/><Relationship Id="rId5" Type="http://schemas.openxmlformats.org/officeDocument/2006/relationships/image" Target="../media/image31.tiff"/><Relationship Id="rId1" Type="http://schemas.openxmlformats.org/officeDocument/2006/relationships/tags" Target="../tags/tag5.xml"/><Relationship Id="rId2"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1.tiff"/><Relationship Id="rId5" Type="http://schemas.openxmlformats.org/officeDocument/2006/relationships/image" Target="../media/image32.png"/><Relationship Id="rId1" Type="http://schemas.openxmlformats.org/officeDocument/2006/relationships/tags" Target="../tags/tag6.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em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2.wdp"/><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7.jpeg"/><Relationship Id="rId5" Type="http://schemas.openxmlformats.org/officeDocument/2006/relationships/image" Target="../media/image28.emf"/><Relationship Id="rId1" Type="http://schemas.openxmlformats.org/officeDocument/2006/relationships/tags" Target="../tags/tag3.x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9.emf"/><Relationship Id="rId1" Type="http://schemas.openxmlformats.org/officeDocument/2006/relationships/tags" Target="../tags/tag4.x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171" y="2083385"/>
            <a:ext cx="8344537" cy="1470025"/>
          </a:xfrm>
        </p:spPr>
        <p:txBody>
          <a:bodyPr>
            <a:normAutofit fontScale="90000"/>
          </a:bodyPr>
          <a:lstStyle/>
          <a:p>
            <a:r>
              <a:rPr lang="en-US" b="1" dirty="0"/>
              <a:t/>
            </a:r>
            <a:br>
              <a:rPr lang="en-US" b="1" dirty="0"/>
            </a:br>
            <a:r>
              <a:rPr lang="en-US" b="1" dirty="0" smtClean="0"/>
              <a:t>Permafrost </a:t>
            </a:r>
            <a:r>
              <a:rPr lang="en-US" b="1" dirty="0"/>
              <a:t>thaw: What happens as the soil </a:t>
            </a:r>
            <a:r>
              <a:rPr lang="en-US" b="1" dirty="0" smtClean="0"/>
              <a:t>warms, </a:t>
            </a:r>
            <a:r>
              <a:rPr lang="en-US" b="1" dirty="0"/>
              <a:t>and how can we tell?</a:t>
            </a:r>
            <a:r>
              <a:rPr lang="en-US" dirty="0"/>
              <a:t/>
            </a:r>
            <a:br>
              <a:rPr lang="en-US" dirty="0"/>
            </a:br>
            <a:endParaRPr lang="en-US" dirty="0"/>
          </a:p>
        </p:txBody>
      </p:sp>
      <p:sp>
        <p:nvSpPr>
          <p:cNvPr id="3" name="Subtitle 2"/>
          <p:cNvSpPr>
            <a:spLocks noGrp="1"/>
          </p:cNvSpPr>
          <p:nvPr>
            <p:ph type="subTitle" idx="1"/>
          </p:nvPr>
        </p:nvSpPr>
        <p:spPr>
          <a:xfrm>
            <a:off x="1371600" y="3525560"/>
            <a:ext cx="6400800" cy="1752600"/>
          </a:xfrm>
        </p:spPr>
        <p:txBody>
          <a:bodyPr>
            <a:normAutofit/>
          </a:bodyPr>
          <a:lstStyle/>
          <a:p>
            <a:r>
              <a:rPr lang="en-US" sz="1500" dirty="0" smtClean="0"/>
              <a:t>Anthony Garnello</a:t>
            </a:r>
            <a:r>
              <a:rPr lang="en-US" sz="1500" baseline="30000" dirty="0" smtClean="0"/>
              <a:t>1</a:t>
            </a:r>
            <a:endParaRPr lang="en-US" sz="1500" dirty="0" smtClean="0"/>
          </a:p>
          <a:p>
            <a:r>
              <a:rPr lang="en-US" sz="1500" dirty="0" smtClean="0"/>
              <a:t>Daniel Finnell</a:t>
            </a:r>
            <a:r>
              <a:rPr lang="en-US" sz="1500" baseline="30000" dirty="0" smtClean="0"/>
              <a:t>2</a:t>
            </a:r>
            <a:r>
              <a:rPr lang="en-US" sz="1500" dirty="0" smtClean="0"/>
              <a:t>, Michael Palace</a:t>
            </a:r>
            <a:r>
              <a:rPr lang="en-US" sz="1500" baseline="30000" dirty="0" smtClean="0"/>
              <a:t>3</a:t>
            </a:r>
            <a:r>
              <a:rPr lang="en-US" sz="1500" dirty="0" smtClean="0"/>
              <a:t>, Scott Saleska</a:t>
            </a:r>
            <a:r>
              <a:rPr lang="en-US" sz="1500" baseline="30000" dirty="0" smtClean="0"/>
              <a:t>1</a:t>
            </a:r>
            <a:r>
              <a:rPr lang="en-US" sz="1500" dirty="0" smtClean="0"/>
              <a:t>, Patrick Crill</a:t>
            </a:r>
            <a:r>
              <a:rPr lang="en-US" sz="1500" baseline="30000" dirty="0" smtClean="0"/>
              <a:t>4</a:t>
            </a:r>
            <a:r>
              <a:rPr lang="en-US" sz="1500" dirty="0" smtClean="0"/>
              <a:t>, Ruth K. Varner</a:t>
            </a:r>
            <a:r>
              <a:rPr lang="en-US" sz="1500" baseline="30000" dirty="0" smtClean="0"/>
              <a:t>3</a:t>
            </a:r>
            <a:r>
              <a:rPr lang="en-US" sz="1500" dirty="0" smtClean="0"/>
              <a:t> </a:t>
            </a:r>
          </a:p>
          <a:p>
            <a:r>
              <a:rPr lang="en-US" sz="1500" baseline="30000" dirty="0" smtClean="0"/>
              <a:t>1</a:t>
            </a:r>
            <a:r>
              <a:rPr lang="en-US" sz="1500" dirty="0" smtClean="0"/>
              <a:t>University of Arizona </a:t>
            </a:r>
            <a:r>
              <a:rPr lang="en-US" sz="1500" baseline="30000" dirty="0" smtClean="0"/>
              <a:t>2</a:t>
            </a:r>
            <a:r>
              <a:rPr lang="en-US" sz="1500" dirty="0" smtClean="0"/>
              <a:t>Virginia Commonwealth University </a:t>
            </a:r>
            <a:r>
              <a:rPr lang="en-US" sz="1500" baseline="30000" dirty="0" smtClean="0"/>
              <a:t>3</a:t>
            </a:r>
            <a:r>
              <a:rPr lang="en-US" sz="1500" dirty="0" smtClean="0"/>
              <a:t>Institute for the Study of Earth, Oceans and Space, University of New Hampshire </a:t>
            </a:r>
            <a:r>
              <a:rPr lang="en-US" sz="1500" baseline="30000" dirty="0" smtClean="0"/>
              <a:t>4</a:t>
            </a:r>
            <a:r>
              <a:rPr lang="en-US" sz="1500" dirty="0" smtClean="0"/>
              <a:t>Department of Geological Sciences, Stockholm University</a:t>
            </a:r>
          </a:p>
          <a:p>
            <a:endParaRPr lang="en-US" sz="1500" dirty="0" smtClean="0"/>
          </a:p>
          <a:p>
            <a:endParaRPr lang="en-US" sz="15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05" y="5289180"/>
            <a:ext cx="1611667" cy="1471522"/>
          </a:xfrm>
          <a:prstGeom prst="rect">
            <a:avLst/>
          </a:prstGeom>
        </p:spPr>
      </p:pic>
      <p:pic>
        <p:nvPicPr>
          <p:cNvPr id="9" name="Picture 8" descr="AZSGC Logo_300dpi.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1047" y="4623132"/>
            <a:ext cx="1448828" cy="2242323"/>
          </a:xfrm>
          <a:prstGeom prst="rect">
            <a:avLst/>
          </a:prstGeom>
        </p:spPr>
      </p:pic>
      <p:pic>
        <p:nvPicPr>
          <p:cNvPr id="5" name="Picture 4" descr="7_unhlogo_print_pms.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10098" y="5218407"/>
            <a:ext cx="1667520" cy="1616989"/>
          </a:xfrm>
          <a:prstGeom prst="rect">
            <a:avLst/>
          </a:prstGeom>
        </p:spPr>
      </p:pic>
      <p:pic>
        <p:nvPicPr>
          <p:cNvPr id="11" name="Picture 10" descr="ua_stack_rgb_0.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24266" y="5218406"/>
            <a:ext cx="1734783" cy="1616989"/>
          </a:xfrm>
          <a:prstGeom prst="rect">
            <a:avLst/>
          </a:prstGeom>
        </p:spPr>
      </p:pic>
      <p:pic>
        <p:nvPicPr>
          <p:cNvPr id="6" name="Picture 5" descr="IMG_2068.JPG"/>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23505" y="-14390"/>
            <a:ext cx="9270766" cy="1974427"/>
          </a:xfrm>
          <a:prstGeom prst="rect">
            <a:avLst/>
          </a:prstGeom>
        </p:spPr>
      </p:pic>
    </p:spTree>
    <p:extLst>
      <p:ext uri="{BB962C8B-B14F-4D97-AF65-F5344CB8AC3E}">
        <p14:creationId xmlns:p14="http://schemas.microsoft.com/office/powerpoint/2010/main" val="391611648"/>
      </p:ext>
    </p:extLst>
  </p:cSld>
  <p:clrMapOvr>
    <a:masterClrMapping/>
  </p:clrMapOvr>
  <mc:AlternateContent xmlns:mc="http://schemas.openxmlformats.org/markup-compatibility/2006" xmlns:p14="http://schemas.microsoft.com/office/powerpoint/2010/main">
    <mc:Choice Requires="p14">
      <p:transition spd="slow" p14:dur="2000" advTm="6769"/>
    </mc:Choice>
    <mc:Fallback xmlns="">
      <p:transition xmlns:p14="http://schemas.microsoft.com/office/powerpoint/2010/main" spd="slow" advTm="6769"/>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Scaling up</a:t>
            </a:r>
            <a:endParaRPr lang="en-US" dirty="0"/>
          </a:p>
        </p:txBody>
      </p:sp>
      <p:sp>
        <p:nvSpPr>
          <p:cNvPr id="3" name="Content Placeholder 2"/>
          <p:cNvSpPr>
            <a:spLocks noGrp="1"/>
          </p:cNvSpPr>
          <p:nvPr>
            <p:ph sz="half" idx="1"/>
          </p:nvPr>
        </p:nvSpPr>
        <p:spPr>
          <a:xfrm>
            <a:off x="457199" y="1600200"/>
            <a:ext cx="5300133" cy="1603022"/>
          </a:xfrm>
        </p:spPr>
        <p:txBody>
          <a:bodyPr>
            <a:normAutofit/>
          </a:bodyPr>
          <a:lstStyle/>
          <a:p>
            <a:r>
              <a:rPr lang="en-US" dirty="0" smtClean="0"/>
              <a:t>16-21 million km</a:t>
            </a:r>
            <a:r>
              <a:rPr lang="en-US" baseline="30000" dirty="0" smtClean="0"/>
              <a:t>2 </a:t>
            </a:r>
            <a:r>
              <a:rPr lang="en-US" dirty="0" smtClean="0"/>
              <a:t>of permafrost</a:t>
            </a:r>
          </a:p>
          <a:p>
            <a:pPr lvl="1"/>
            <a:r>
              <a:rPr lang="en-US" dirty="0" smtClean="0"/>
              <a:t>Feasibility</a:t>
            </a:r>
          </a:p>
          <a:p>
            <a:pPr lvl="1"/>
            <a:r>
              <a:rPr lang="en-US" dirty="0" smtClean="0"/>
              <a:t>Cost efficiency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554" y="2956750"/>
            <a:ext cx="1804000" cy="1353000"/>
          </a:xfrm>
          <a:prstGeom prst="rect">
            <a:avLst/>
          </a:prstGeom>
        </p:spPr>
      </p:pic>
      <p:sp>
        <p:nvSpPr>
          <p:cNvPr id="8" name="Content Placeholder 2"/>
          <p:cNvSpPr>
            <a:spLocks noGrp="1"/>
          </p:cNvSpPr>
          <p:nvPr>
            <p:ph sz="half" idx="1"/>
          </p:nvPr>
        </p:nvSpPr>
        <p:spPr>
          <a:xfrm>
            <a:off x="313266" y="3198460"/>
            <a:ext cx="5300133" cy="1308629"/>
          </a:xfrm>
        </p:spPr>
        <p:txBody>
          <a:bodyPr>
            <a:normAutofit/>
          </a:bodyPr>
          <a:lstStyle/>
          <a:p>
            <a:r>
              <a:rPr lang="en-US" dirty="0" smtClean="0"/>
              <a:t>1 month</a:t>
            </a:r>
          </a:p>
          <a:p>
            <a:pPr lvl="1"/>
            <a:r>
              <a:rPr lang="en-US" dirty="0" smtClean="0"/>
              <a:t>50m</a:t>
            </a:r>
            <a:r>
              <a:rPr lang="en-US" baseline="30000" dirty="0" smtClean="0"/>
              <a:t>2</a:t>
            </a:r>
            <a:r>
              <a:rPr lang="en-US" dirty="0" smtClean="0"/>
              <a:t> covered </a:t>
            </a:r>
          </a:p>
        </p:txBody>
      </p:sp>
      <p:sp>
        <p:nvSpPr>
          <p:cNvPr id="9" name="Content Placeholder 2"/>
          <p:cNvSpPr>
            <a:spLocks noGrp="1"/>
          </p:cNvSpPr>
          <p:nvPr>
            <p:ph sz="half" idx="1"/>
          </p:nvPr>
        </p:nvSpPr>
        <p:spPr>
          <a:xfrm>
            <a:off x="694266" y="5393267"/>
            <a:ext cx="5300133" cy="1267177"/>
          </a:xfrm>
        </p:spPr>
        <p:txBody>
          <a:bodyPr>
            <a:normAutofit/>
          </a:bodyPr>
          <a:lstStyle/>
          <a:p>
            <a:pPr marL="457200" lvl="1" indent="0">
              <a:buNone/>
            </a:pPr>
            <a:endParaRPr lang="en-US" dirty="0" smtClean="0"/>
          </a:p>
          <a:p>
            <a:pPr marL="0" indent="0">
              <a:buNone/>
            </a:pPr>
            <a:r>
              <a:rPr lang="en-US" dirty="0" smtClean="0">
                <a:solidFill>
                  <a:srgbClr val="FF0000"/>
                </a:solidFill>
              </a:rPr>
              <a:t>We need a better method!</a:t>
            </a:r>
            <a:endParaRPr lang="en-US" dirty="0">
              <a:solidFill>
                <a:srgbClr val="FF0000"/>
              </a:solidFill>
            </a:endParaRPr>
          </a:p>
        </p:txBody>
      </p:sp>
      <p:sp>
        <p:nvSpPr>
          <p:cNvPr id="10" name="Content Placeholder 2"/>
          <p:cNvSpPr>
            <a:spLocks noGrp="1"/>
          </p:cNvSpPr>
          <p:nvPr>
            <p:ph sz="half" idx="1"/>
          </p:nvPr>
        </p:nvSpPr>
        <p:spPr>
          <a:xfrm>
            <a:off x="210421" y="4309750"/>
            <a:ext cx="5300133" cy="1222961"/>
          </a:xfrm>
        </p:spPr>
        <p:txBody>
          <a:bodyPr>
            <a:normAutofit/>
          </a:bodyPr>
          <a:lstStyle/>
          <a:p>
            <a:r>
              <a:rPr lang="en-US" dirty="0" smtClean="0"/>
              <a:t>Current method:</a:t>
            </a:r>
          </a:p>
          <a:p>
            <a:pPr lvl="1"/>
            <a:r>
              <a:rPr lang="en-US" smtClean="0"/>
              <a:t>~32,000 years!</a:t>
            </a:r>
            <a:endParaRPr lang="en-US" dirty="0" smtClean="0"/>
          </a:p>
          <a:p>
            <a:pPr marL="457200" lvl="1" indent="0">
              <a:buNone/>
            </a:pPr>
            <a:endParaRPr lang="en-US" dirty="0" smtClean="0"/>
          </a:p>
        </p:txBody>
      </p:sp>
      <p:grpSp>
        <p:nvGrpSpPr>
          <p:cNvPr id="60" name="Group 59"/>
          <p:cNvGrpSpPr/>
          <p:nvPr/>
        </p:nvGrpSpPr>
        <p:grpSpPr>
          <a:xfrm>
            <a:off x="6564056" y="0"/>
            <a:ext cx="2675430" cy="6858000"/>
            <a:chOff x="6528776" y="0"/>
            <a:chExt cx="2675430" cy="6858000"/>
          </a:xfrm>
        </p:grpSpPr>
        <p:pic>
          <p:nvPicPr>
            <p:cNvPr id="5" name="Picture 4" descr="20140711_stordalen_0abi_1_3band_subset_51cm.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776" y="0"/>
              <a:ext cx="2601113" cy="6858000"/>
            </a:xfrm>
            <a:prstGeom prst="rect">
              <a:avLst/>
            </a:prstGeom>
          </p:spPr>
        </p:pic>
        <p:sp>
          <p:nvSpPr>
            <p:cNvPr id="20" name="Oval 19"/>
            <p:cNvSpPr/>
            <p:nvPr/>
          </p:nvSpPr>
          <p:spPr>
            <a:xfrm>
              <a:off x="8244087" y="42901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396487" y="44425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8548887" y="45949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8701287" y="47473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8853687" y="48997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350768" y="5338478"/>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276071" y="587244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428471" y="602484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8285106" y="4955997"/>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8391787" y="47473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186514" y="3968382"/>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730247" y="30389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882647" y="31913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035047" y="33437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187447" y="34961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339847" y="36485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492247" y="38009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644647" y="39533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859787" y="3643223"/>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946051" y="2781167"/>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187447" y="40055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844646" y="472445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042957" y="408287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195357" y="423527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571746" y="359750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724146" y="374990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701287" y="32508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8853687" y="34032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807968" y="30617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960368" y="32141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853687" y="29110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9006087" y="30634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9158487" y="32158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190557" y="660000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8342957" y="675240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303071" y="648712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196485" y="6363506"/>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66533274"/>
      </p:ext>
    </p:extLst>
  </p:cSld>
  <p:clrMapOvr>
    <a:masterClrMapping/>
  </p:clrMapOvr>
  <mc:AlternateContent xmlns:mc="http://schemas.openxmlformats.org/markup-compatibility/2006" xmlns:p14="http://schemas.microsoft.com/office/powerpoint/2010/main">
    <mc:Choice Requires="p14">
      <p:transition spd="slow" p14:dur="2000" advTm="38513"/>
    </mc:Choice>
    <mc:Fallback xmlns="">
      <p:transition xmlns:p14="http://schemas.microsoft.com/office/powerpoint/2010/main" spd="slow" advTm="385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20140711_stordalen_0abi_1_3band_subset_51cm.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5810" y="0"/>
            <a:ext cx="2601113" cy="6858000"/>
          </a:xfrm>
          <a:prstGeom prst="rect">
            <a:avLst/>
          </a:prstGeom>
        </p:spPr>
      </p:pic>
      <p:sp>
        <p:nvSpPr>
          <p:cNvPr id="58" name="Oval 57"/>
          <p:cNvSpPr/>
          <p:nvPr/>
        </p:nvSpPr>
        <p:spPr>
          <a:xfrm>
            <a:off x="8291121" y="42901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443521" y="44425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8595921" y="45949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748321" y="47473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8900721" y="48997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397802" y="5338478"/>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323105" y="587244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8475505" y="602484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8332140" y="4955997"/>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8438821" y="474731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8233548" y="3968382"/>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6777281" y="30389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6929681" y="31913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082081" y="33437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234481" y="34961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386881" y="36485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539281" y="38009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691681" y="395333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6906821" y="3643223"/>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993085" y="2781167"/>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234481" y="40055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7891680" y="4724455"/>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089991" y="408287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8242391" y="423527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8618780" y="359750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8771180" y="374990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8748321" y="32508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8900721" y="3403294"/>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8855002" y="30617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9007402" y="321418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8900721" y="29110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9053121" y="30634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9205521" y="3215831"/>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237591" y="660000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389991" y="6752409"/>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8350105" y="6487120"/>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8243519" y="6363506"/>
            <a:ext cx="45719" cy="4571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Scaling up</a:t>
            </a:r>
            <a:endParaRPr lang="en-US" dirty="0"/>
          </a:p>
        </p:txBody>
      </p:sp>
      <p:sp>
        <p:nvSpPr>
          <p:cNvPr id="8" name="Rectangle 7"/>
          <p:cNvSpPr/>
          <p:nvPr/>
        </p:nvSpPr>
        <p:spPr>
          <a:xfrm>
            <a:off x="6542887" y="2121067"/>
            <a:ext cx="2601113" cy="1188877"/>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42887" y="3300224"/>
            <a:ext cx="2601113" cy="1188877"/>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42887" y="4479381"/>
            <a:ext cx="2601113" cy="1188877"/>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42887" y="5669123"/>
            <a:ext cx="2601113" cy="1188877"/>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42887" y="932190"/>
            <a:ext cx="2601113" cy="1188877"/>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573109" y="1"/>
            <a:ext cx="2601113" cy="932190"/>
          </a:xfrm>
          <a:prstGeom prst="rect">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
          </p:nvPr>
        </p:nvSpPr>
        <p:spPr>
          <a:xfrm>
            <a:off x="457199" y="1519140"/>
            <a:ext cx="5300133" cy="1603022"/>
          </a:xfrm>
        </p:spPr>
        <p:txBody>
          <a:bodyPr>
            <a:normAutofit fontScale="85000" lnSpcReduction="20000"/>
          </a:bodyPr>
          <a:lstStyle/>
          <a:p>
            <a:r>
              <a:rPr lang="en-US" dirty="0" smtClean="0"/>
              <a:t>Tools:</a:t>
            </a:r>
          </a:p>
          <a:p>
            <a:pPr lvl="1"/>
            <a:r>
              <a:rPr lang="en-US" dirty="0" smtClean="0"/>
              <a:t>Think bigger: </a:t>
            </a:r>
          </a:p>
          <a:p>
            <a:pPr lvl="2"/>
            <a:r>
              <a:rPr lang="en-US" dirty="0" smtClean="0"/>
              <a:t>Change over time</a:t>
            </a:r>
          </a:p>
          <a:p>
            <a:pPr lvl="2"/>
            <a:r>
              <a:rPr lang="en-US" dirty="0" smtClean="0"/>
              <a:t>Big area</a:t>
            </a:r>
          </a:p>
          <a:p>
            <a:r>
              <a:rPr lang="en-US" dirty="0" smtClean="0"/>
              <a:t>Satellites!</a:t>
            </a:r>
          </a:p>
        </p:txBody>
      </p:sp>
      <p:pic>
        <p:nvPicPr>
          <p:cNvPr id="16" name="Picture 15"/>
          <p:cNvPicPr>
            <a:picLocks noChangeAspect="1"/>
          </p:cNvPicPr>
          <p:nvPr/>
        </p:nvPicPr>
        <p:blipFill>
          <a:blip r:embed="rId5"/>
          <a:stretch>
            <a:fillRect/>
          </a:stretch>
        </p:blipFill>
        <p:spPr>
          <a:xfrm>
            <a:off x="3621126" y="2642514"/>
            <a:ext cx="2901812" cy="2576375"/>
          </a:xfrm>
          <a:prstGeom prst="rect">
            <a:avLst/>
          </a:prstGeom>
        </p:spPr>
      </p:pic>
      <p:sp>
        <p:nvSpPr>
          <p:cNvPr id="17" name="Content Placeholder 2"/>
          <p:cNvSpPr>
            <a:spLocks noGrp="1"/>
          </p:cNvSpPr>
          <p:nvPr>
            <p:ph sz="half" idx="1"/>
          </p:nvPr>
        </p:nvSpPr>
        <p:spPr>
          <a:xfrm>
            <a:off x="-79493" y="3260662"/>
            <a:ext cx="3754667" cy="3669955"/>
          </a:xfrm>
        </p:spPr>
        <p:txBody>
          <a:bodyPr>
            <a:normAutofit/>
          </a:bodyPr>
          <a:lstStyle/>
          <a:p>
            <a:r>
              <a:rPr lang="en-US" dirty="0" smtClean="0"/>
              <a:t>Earth Orbiting Hyperion Satellite</a:t>
            </a:r>
          </a:p>
          <a:p>
            <a:pPr lvl="1"/>
            <a:r>
              <a:rPr lang="en-US" dirty="0" smtClean="0"/>
              <a:t>1 Image = 750km</a:t>
            </a:r>
            <a:r>
              <a:rPr lang="en-US" baseline="30000" dirty="0" smtClean="0"/>
              <a:t>2</a:t>
            </a:r>
            <a:r>
              <a:rPr lang="en-US" dirty="0" smtClean="0"/>
              <a:t> land area</a:t>
            </a:r>
          </a:p>
          <a:p>
            <a:pPr lvl="1"/>
            <a:r>
              <a:rPr lang="en-US" dirty="0" smtClean="0"/>
              <a:t>12 images collected per day</a:t>
            </a:r>
          </a:p>
          <a:p>
            <a:pPr lvl="1"/>
            <a:r>
              <a:rPr lang="en-US" dirty="0" smtClean="0"/>
              <a:t>~5 years</a:t>
            </a:r>
          </a:p>
        </p:txBody>
      </p:sp>
    </p:spTree>
    <p:custDataLst>
      <p:tags r:id="rId1"/>
    </p:custDataLst>
    <p:extLst>
      <p:ext uri="{BB962C8B-B14F-4D97-AF65-F5344CB8AC3E}">
        <p14:creationId xmlns:p14="http://schemas.microsoft.com/office/powerpoint/2010/main" val="379386507"/>
      </p:ext>
    </p:extLst>
  </p:cSld>
  <p:clrMapOvr>
    <a:masterClrMapping/>
  </p:clrMapOvr>
  <mc:AlternateContent xmlns:mc="http://schemas.openxmlformats.org/markup-compatibility/2006" xmlns:p14="http://schemas.microsoft.com/office/powerpoint/2010/main">
    <mc:Choice Requires="p14">
      <p:transition spd="slow" p14:dur="2000" advTm="40644"/>
    </mc:Choice>
    <mc:Fallback xmlns="">
      <p:transition xmlns:p14="http://schemas.microsoft.com/office/powerpoint/2010/main" spd="slow" advTm="406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Consequences of Permafrost thawing</a:t>
            </a:r>
          </a:p>
          <a:p>
            <a:pPr marL="514350" indent="-514350">
              <a:buFont typeface="+mj-lt"/>
              <a:buAutoNum type="arabicPeriod"/>
            </a:pPr>
            <a:r>
              <a:rPr lang="en-US" dirty="0" smtClean="0"/>
              <a:t>Spectral qualities differentiate along gradient</a:t>
            </a:r>
          </a:p>
          <a:p>
            <a:pPr marL="514350" indent="-514350">
              <a:buFont typeface="+mj-lt"/>
              <a:buAutoNum type="arabicPeriod"/>
            </a:pPr>
            <a:r>
              <a:rPr lang="en-US" dirty="0" smtClean="0"/>
              <a:t>Model created to identify stages of thaw</a:t>
            </a:r>
          </a:p>
          <a:p>
            <a:pPr marL="514350" indent="-514350">
              <a:buFont typeface="+mj-lt"/>
              <a:buAutoNum type="arabicPeriod"/>
            </a:pPr>
            <a:r>
              <a:rPr lang="en-US" dirty="0" smtClean="0"/>
              <a:t>Satellite-level tools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2415" y="1600200"/>
            <a:ext cx="4049178" cy="5398904"/>
          </a:xfrm>
          <a:prstGeom prst="rect">
            <a:avLst/>
          </a:prstGeom>
        </p:spPr>
      </p:pic>
    </p:spTree>
    <p:extLst>
      <p:ext uri="{BB962C8B-B14F-4D97-AF65-F5344CB8AC3E}">
        <p14:creationId xmlns:p14="http://schemas.microsoft.com/office/powerpoint/2010/main" val="2181361036"/>
      </p:ext>
    </p:extLst>
  </p:cSld>
  <p:clrMapOvr>
    <a:masterClrMapping/>
  </p:clrMapOvr>
  <mc:AlternateContent xmlns:mc="http://schemas.openxmlformats.org/markup-compatibility/2006" xmlns:p14="http://schemas.microsoft.com/office/powerpoint/2010/main">
    <mc:Choice Requires="p14">
      <p:transition spd="slow" p14:dur="2000" advTm="33768"/>
    </mc:Choice>
    <mc:Fallback xmlns="">
      <p:transition xmlns:p14="http://schemas.microsoft.com/office/powerpoint/2010/main" spd="slow" advTm="33768"/>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495059_10203739192194371_3263466770856223585_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solidFill>
                  <a:srgbClr val="FFFFFF"/>
                </a:solidFill>
              </a:rPr>
              <a:t>A</a:t>
            </a:r>
            <a:r>
              <a:rPr lang="en-US" dirty="0" smtClean="0">
                <a:solidFill>
                  <a:srgbClr val="FFFFFF"/>
                </a:solidFill>
              </a:rPr>
              <a:t>cknowledgements</a:t>
            </a:r>
            <a:endParaRPr lang="en-US" dirty="0">
              <a:solidFill>
                <a:srgbClr val="FFFFFF"/>
              </a:solidFill>
            </a:endParaRPr>
          </a:p>
        </p:txBody>
      </p:sp>
      <p:sp>
        <p:nvSpPr>
          <p:cNvPr id="3" name="Content Placeholder 2"/>
          <p:cNvSpPr>
            <a:spLocks noGrp="1"/>
          </p:cNvSpPr>
          <p:nvPr>
            <p:ph sz="half" idx="1"/>
          </p:nvPr>
        </p:nvSpPr>
        <p:spPr>
          <a:xfrm>
            <a:off x="457199" y="1600200"/>
            <a:ext cx="7997231" cy="4525963"/>
          </a:xfrm>
        </p:spPr>
        <p:txBody>
          <a:bodyPr/>
          <a:lstStyle/>
          <a:p>
            <a:r>
              <a:rPr lang="en-US" dirty="0" smtClean="0">
                <a:solidFill>
                  <a:schemeClr val="bg1"/>
                </a:solidFill>
              </a:rPr>
              <a:t>NASA Space Grant—Susan Brew</a:t>
            </a:r>
          </a:p>
          <a:p>
            <a:r>
              <a:rPr lang="en-US" dirty="0" smtClean="0">
                <a:solidFill>
                  <a:schemeClr val="bg1"/>
                </a:solidFill>
              </a:rPr>
              <a:t>Scott Saleska—University of Arizona mentor</a:t>
            </a:r>
          </a:p>
          <a:p>
            <a:r>
              <a:rPr lang="en-US" dirty="0" smtClean="0">
                <a:solidFill>
                  <a:schemeClr val="bg1"/>
                </a:solidFill>
              </a:rPr>
              <a:t>Ruth Varner—University of New Hampshire</a:t>
            </a:r>
          </a:p>
          <a:p>
            <a:r>
              <a:rPr lang="en-US" dirty="0" smtClean="0">
                <a:solidFill>
                  <a:schemeClr val="bg1"/>
                </a:solidFill>
              </a:rPr>
              <a:t>Michael Palace—University of New Hampshire</a:t>
            </a:r>
            <a:endParaRPr lang="en-US" dirty="0">
              <a:solidFill>
                <a:schemeClr val="bg1"/>
              </a:solidFill>
            </a:endParaRPr>
          </a:p>
        </p:txBody>
      </p:sp>
    </p:spTree>
    <p:extLst>
      <p:ext uri="{BB962C8B-B14F-4D97-AF65-F5344CB8AC3E}">
        <p14:creationId xmlns:p14="http://schemas.microsoft.com/office/powerpoint/2010/main" val="848573144"/>
      </p:ext>
    </p:extLst>
  </p:cSld>
  <p:clrMapOvr>
    <a:masterClrMapping/>
  </p:clrMapOvr>
  <mc:AlternateContent xmlns:mc="http://schemas.openxmlformats.org/markup-compatibility/2006" xmlns:p14="http://schemas.microsoft.com/office/powerpoint/2010/main">
    <mc:Choice Requires="p14">
      <p:transition spd="slow" p14:dur="2000" advTm="2167"/>
    </mc:Choice>
    <mc:Fallback xmlns="">
      <p:transition xmlns:p14="http://schemas.microsoft.com/office/powerpoint/2010/main" spd="slow" advTm="2167"/>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053"/>
            <a:ext cx="8229600" cy="1143000"/>
          </a:xfrm>
        </p:spPr>
        <p:txBody>
          <a:bodyPr/>
          <a:lstStyle/>
          <a:p>
            <a:r>
              <a:rPr lang="en-US" dirty="0" smtClean="0"/>
              <a:t>Global Trends</a:t>
            </a:r>
            <a:endParaRPr lang="en-US" dirty="0"/>
          </a:p>
        </p:txBody>
      </p:sp>
      <p:sp>
        <p:nvSpPr>
          <p:cNvPr id="3" name="Content Placeholder 2"/>
          <p:cNvSpPr>
            <a:spLocks noGrp="1"/>
          </p:cNvSpPr>
          <p:nvPr>
            <p:ph idx="1"/>
          </p:nvPr>
        </p:nvSpPr>
        <p:spPr>
          <a:xfrm>
            <a:off x="457200" y="1245170"/>
            <a:ext cx="8522577" cy="1635265"/>
          </a:xfrm>
        </p:spPr>
        <p:txBody>
          <a:bodyPr>
            <a:normAutofit fontScale="77500" lnSpcReduction="20000"/>
          </a:bodyPr>
          <a:lstStyle/>
          <a:p>
            <a:r>
              <a:rPr lang="en-US" sz="2800" dirty="0" smtClean="0"/>
              <a:t>Climate Warming</a:t>
            </a:r>
          </a:p>
          <a:p>
            <a:r>
              <a:rPr lang="en-US" sz="2800" dirty="0" smtClean="0"/>
              <a:t>Vulnerable polar latitudes</a:t>
            </a:r>
          </a:p>
          <a:p>
            <a:r>
              <a:rPr lang="en-US" sz="2800" dirty="0" smtClean="0"/>
              <a:t>Large pool of trapped carbon</a:t>
            </a:r>
          </a:p>
          <a:p>
            <a:pPr lvl="1"/>
            <a:r>
              <a:rPr lang="en-US" dirty="0" smtClean="0"/>
              <a:t>Thawing permafrost releases this carbon into the atmosphere</a:t>
            </a:r>
            <a:endParaRPr lang="en-US" dirty="0"/>
          </a:p>
        </p:txBody>
      </p:sp>
      <p:grpSp>
        <p:nvGrpSpPr>
          <p:cNvPr id="4" name="Group 3"/>
          <p:cNvGrpSpPr/>
          <p:nvPr/>
        </p:nvGrpSpPr>
        <p:grpSpPr>
          <a:xfrm>
            <a:off x="4041993" y="2679920"/>
            <a:ext cx="4978750" cy="4003311"/>
            <a:chOff x="148153" y="2796640"/>
            <a:chExt cx="4102931" cy="3061139"/>
          </a:xfrm>
        </p:grpSpPr>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911"/>
            <a:stretch/>
          </p:blipFill>
          <p:spPr bwMode="auto">
            <a:xfrm>
              <a:off x="475426" y="2848524"/>
              <a:ext cx="3515006" cy="280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48153" y="2848524"/>
              <a:ext cx="3976251" cy="2953418"/>
              <a:chOff x="477718" y="3852934"/>
              <a:chExt cx="4211439" cy="2953418"/>
            </a:xfrm>
          </p:grpSpPr>
          <p:grpSp>
            <p:nvGrpSpPr>
              <p:cNvPr id="8" name="Group 12"/>
              <p:cNvGrpSpPr/>
              <p:nvPr/>
            </p:nvGrpSpPr>
            <p:grpSpPr>
              <a:xfrm>
                <a:off x="477718" y="3852934"/>
                <a:ext cx="4211439" cy="2953418"/>
                <a:chOff x="3337112" y="3845396"/>
                <a:chExt cx="3417102" cy="2953418"/>
              </a:xfrm>
            </p:grpSpPr>
            <p:sp>
              <p:nvSpPr>
                <p:cNvPr id="10" name="TextBox 9"/>
                <p:cNvSpPr txBox="1"/>
                <p:nvPr/>
              </p:nvSpPr>
              <p:spPr>
                <a:xfrm rot="16200000">
                  <a:off x="2000927" y="5181581"/>
                  <a:ext cx="2953418" cy="281047"/>
                </a:xfrm>
                <a:prstGeom prst="rect">
                  <a:avLst/>
                </a:prstGeom>
                <a:solidFill>
                  <a:schemeClr val="bg1"/>
                </a:solidFill>
              </p:spPr>
              <p:txBody>
                <a:bodyPr wrap="square" rtlCol="0">
                  <a:spAutoFit/>
                </a:bodyPr>
                <a:lstStyle/>
                <a:p>
                  <a:pPr algn="ctr"/>
                  <a:r>
                    <a:rPr lang="en-US" sz="2000" b="1" dirty="0"/>
                    <a:t>Permafrost area (millions of km</a:t>
                  </a:r>
                  <a:r>
                    <a:rPr lang="en-US" sz="2000" b="1" baseline="30000" dirty="0"/>
                    <a:t>2</a:t>
                  </a:r>
                  <a:r>
                    <a:rPr lang="en-US" sz="2000" b="1" dirty="0"/>
                    <a:t>)</a:t>
                  </a:r>
                  <a:endParaRPr lang="en-US" sz="2000" b="1" baseline="30000" dirty="0"/>
                </a:p>
              </p:txBody>
            </p:sp>
            <p:sp>
              <p:nvSpPr>
                <p:cNvPr id="11" name="TextBox 10"/>
                <p:cNvSpPr txBox="1"/>
                <p:nvPr/>
              </p:nvSpPr>
              <p:spPr>
                <a:xfrm>
                  <a:off x="3651598" y="6494424"/>
                  <a:ext cx="3102616" cy="230518"/>
                </a:xfrm>
                <a:prstGeom prst="rect">
                  <a:avLst/>
                </a:prstGeom>
                <a:solidFill>
                  <a:schemeClr val="bg1"/>
                </a:solidFill>
              </p:spPr>
              <p:txBody>
                <a:bodyPr wrap="square" rtlCol="0">
                  <a:spAutoFit/>
                </a:bodyPr>
                <a:lstStyle/>
                <a:p>
                  <a:r>
                    <a:rPr lang="en-US" sz="1600" dirty="0"/>
                    <a:t>1980                               2040                              2100</a:t>
                  </a:r>
                  <a:endParaRPr lang="en-US" sz="1600" baseline="30000" dirty="0"/>
                </a:p>
              </p:txBody>
            </p:sp>
          </p:grpSp>
          <p:sp>
            <p:nvSpPr>
              <p:cNvPr id="9" name="Text Box 11"/>
              <p:cNvSpPr txBox="1">
                <a:spLocks noChangeArrowheads="1"/>
              </p:cNvSpPr>
              <p:nvPr/>
            </p:nvSpPr>
            <p:spPr bwMode="auto">
              <a:xfrm>
                <a:off x="1905644" y="4179302"/>
                <a:ext cx="2587853" cy="324305"/>
              </a:xfrm>
              <a:prstGeom prst="rect">
                <a:avLst/>
              </a:prstGeom>
              <a:noFill/>
              <a:ln w="9525">
                <a:noFill/>
                <a:miter lim="800000"/>
                <a:headEnd/>
                <a:tailEnd/>
              </a:ln>
            </p:spPr>
            <p:txBody>
              <a:bodyPr wrap="square" lIns="0" tIns="0" rIns="0" bIns="0">
                <a:prstTxWarp prst="textNoShape">
                  <a:avLst/>
                </a:prstTxWarp>
                <a:spAutoFit/>
              </a:bodyPr>
              <a:lstStyle/>
              <a:p>
                <a:pPr algn="ctr">
                  <a:spcBef>
                    <a:spcPct val="50000"/>
                  </a:spcBef>
                </a:pPr>
                <a:r>
                  <a:rPr lang="en-US" sz="1600" b="1"/>
                  <a:t>Large projected decrease in permafrost area by 2100</a:t>
                </a:r>
              </a:p>
            </p:txBody>
          </p:sp>
        </p:grpSp>
        <p:sp>
          <p:nvSpPr>
            <p:cNvPr id="7" name="TextBox 6"/>
            <p:cNvSpPr txBox="1"/>
            <p:nvPr/>
          </p:nvSpPr>
          <p:spPr>
            <a:xfrm rot="16200000">
              <a:off x="2588768" y="4195463"/>
              <a:ext cx="3061139" cy="263493"/>
            </a:xfrm>
            <a:prstGeom prst="rect">
              <a:avLst/>
            </a:prstGeom>
            <a:solidFill>
              <a:srgbClr val="FFFFFF"/>
            </a:solidFill>
          </p:spPr>
          <p:txBody>
            <a:bodyPr wrap="square" rtlCol="0">
              <a:spAutoFit/>
            </a:bodyPr>
            <a:lstStyle/>
            <a:p>
              <a:pPr algn="ctr"/>
              <a:r>
                <a:rPr lang="en-US" sz="1400" dirty="0"/>
                <a:t>Lawrence &amp; Slater, 2013</a:t>
              </a:r>
            </a:p>
          </p:txBody>
        </p:sp>
      </p:gr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04" y="3057607"/>
            <a:ext cx="2716968" cy="3508639"/>
          </a:xfrm>
          <a:prstGeom prst="rect">
            <a:avLst/>
          </a:prstGeom>
        </p:spPr>
      </p:pic>
      <p:sp>
        <p:nvSpPr>
          <p:cNvPr id="15" name="TextBox 14"/>
          <p:cNvSpPr txBox="1"/>
          <p:nvPr/>
        </p:nvSpPr>
        <p:spPr>
          <a:xfrm>
            <a:off x="1988371" y="3994054"/>
            <a:ext cx="1149473" cy="369332"/>
          </a:xfrm>
          <a:prstGeom prst="rect">
            <a:avLst/>
          </a:prstGeom>
          <a:noFill/>
        </p:spPr>
        <p:txBody>
          <a:bodyPr wrap="none" rtlCol="0">
            <a:spAutoFit/>
          </a:bodyPr>
          <a:lstStyle/>
          <a:p>
            <a:r>
              <a:rPr lang="en-US" dirty="0" smtClean="0"/>
              <a:t>Active Soil</a:t>
            </a:r>
            <a:endParaRPr lang="en-US" dirty="0"/>
          </a:p>
        </p:txBody>
      </p:sp>
      <p:sp>
        <p:nvSpPr>
          <p:cNvPr id="16" name="TextBox 15"/>
          <p:cNvSpPr txBox="1"/>
          <p:nvPr/>
        </p:nvSpPr>
        <p:spPr>
          <a:xfrm>
            <a:off x="1704318" y="4679226"/>
            <a:ext cx="1620380" cy="369332"/>
          </a:xfrm>
          <a:prstGeom prst="rect">
            <a:avLst/>
          </a:prstGeom>
          <a:noFill/>
        </p:spPr>
        <p:txBody>
          <a:bodyPr wrap="none" rtlCol="0">
            <a:spAutoFit/>
          </a:bodyPr>
          <a:lstStyle/>
          <a:p>
            <a:r>
              <a:rPr lang="en-US" dirty="0" smtClean="0"/>
              <a:t>Permafrost Soil</a:t>
            </a:r>
            <a:endParaRPr lang="en-US" dirty="0"/>
          </a:p>
        </p:txBody>
      </p:sp>
    </p:spTree>
    <p:custDataLst>
      <p:tags r:id="rId1"/>
    </p:custDataLst>
    <p:extLst>
      <p:ext uri="{BB962C8B-B14F-4D97-AF65-F5344CB8AC3E}">
        <p14:creationId xmlns:p14="http://schemas.microsoft.com/office/powerpoint/2010/main" val="1494702904"/>
      </p:ext>
    </p:extLst>
  </p:cSld>
  <p:clrMapOvr>
    <a:masterClrMapping/>
  </p:clrMapOvr>
  <mc:AlternateContent xmlns:mc="http://schemas.openxmlformats.org/markup-compatibility/2006" xmlns:p14="http://schemas.microsoft.com/office/powerpoint/2010/main">
    <mc:Choice Requires="p14">
      <p:transition spd="slow" p14:dur="2000" advTm="34334"/>
    </mc:Choice>
    <mc:Fallback xmlns="">
      <p:transition xmlns:p14="http://schemas.microsoft.com/office/powerpoint/2010/main" spd="slow" advTm="343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Goal</a:t>
            </a:r>
            <a:endParaRPr lang="en-US" dirty="0"/>
          </a:p>
        </p:txBody>
      </p:sp>
      <p:sp>
        <p:nvSpPr>
          <p:cNvPr id="3" name="Content Placeholder 2"/>
          <p:cNvSpPr>
            <a:spLocks noGrp="1"/>
          </p:cNvSpPr>
          <p:nvPr>
            <p:ph idx="1"/>
          </p:nvPr>
        </p:nvSpPr>
        <p:spPr>
          <a:xfrm>
            <a:off x="457200" y="1600200"/>
            <a:ext cx="4636266" cy="4525963"/>
          </a:xfrm>
        </p:spPr>
        <p:txBody>
          <a:bodyPr/>
          <a:lstStyle/>
          <a:p>
            <a:pPr marL="0" indent="0">
              <a:buNone/>
            </a:pPr>
            <a:r>
              <a:rPr lang="en-US" dirty="0" smtClean="0"/>
              <a:t>How do we monitor this thaw over time?</a:t>
            </a:r>
          </a:p>
          <a:p>
            <a:pPr marL="971550" lvl="1" indent="-514350">
              <a:buFont typeface="+mj-lt"/>
              <a:buAutoNum type="arabicPeriod"/>
            </a:pPr>
            <a:r>
              <a:rPr lang="en-US" dirty="0" smtClean="0"/>
              <a:t>Characterize</a:t>
            </a:r>
          </a:p>
          <a:p>
            <a:pPr marL="971550" lvl="1" indent="-514350">
              <a:buFont typeface="+mj-lt"/>
              <a:buAutoNum type="arabicPeriod"/>
            </a:pPr>
            <a:r>
              <a:rPr lang="en-US" dirty="0" smtClean="0"/>
              <a:t>Measure</a:t>
            </a:r>
          </a:p>
          <a:p>
            <a:pPr marL="971550" lvl="1" indent="-514350">
              <a:buFont typeface="+mj-lt"/>
              <a:buAutoNum type="arabicPeriod"/>
            </a:pPr>
            <a:r>
              <a:rPr lang="en-US" dirty="0" smtClean="0"/>
              <a:t>Scale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3466" y="1462219"/>
            <a:ext cx="3593334" cy="2695000"/>
          </a:xfrm>
          <a:prstGeom prst="rect">
            <a:avLst/>
          </a:prstGeom>
        </p:spPr>
      </p:pic>
      <p:pic>
        <p:nvPicPr>
          <p:cNvPr id="5" name="Picture 4" descr="10382294_729028117135773_3753582442515164273_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7082" y="4245424"/>
            <a:ext cx="3869718" cy="2577293"/>
          </a:xfrm>
          <a:prstGeom prst="rect">
            <a:avLst/>
          </a:prstGeom>
        </p:spPr>
      </p:pic>
    </p:spTree>
    <p:extLst>
      <p:ext uri="{BB962C8B-B14F-4D97-AF65-F5344CB8AC3E}">
        <p14:creationId xmlns:p14="http://schemas.microsoft.com/office/powerpoint/2010/main" val="866014525"/>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xmlns:p14="http://schemas.microsoft.com/office/powerpoint/2010/main" spd="slow" advTm="11341"/>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rs\Pictures\2011_Abisko\HeliRide\IMG_040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98" y="0"/>
            <a:ext cx="1034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3609" y="60477"/>
            <a:ext cx="5321789" cy="707886"/>
          </a:xfrm>
          <a:prstGeom prst="rect">
            <a:avLst/>
          </a:prstGeom>
          <a:noFill/>
        </p:spPr>
        <p:txBody>
          <a:bodyPr wrap="none" rtlCol="0">
            <a:spAutoFit/>
          </a:bodyPr>
          <a:lstStyle/>
          <a:p>
            <a:r>
              <a:rPr lang="en-US" sz="4000" b="1" dirty="0" err="1" smtClean="0"/>
              <a:t>Stordalen</a:t>
            </a:r>
            <a:r>
              <a:rPr lang="en-US" sz="4000" b="1" dirty="0" smtClean="0"/>
              <a:t> Mire, Sweden</a:t>
            </a:r>
            <a:endParaRPr lang="en-US" sz="4000" b="1" dirty="0"/>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73" y="2127251"/>
            <a:ext cx="5046180" cy="4709768"/>
          </a:xfrm>
          <a:prstGeom prst="rect">
            <a:avLst/>
          </a:prstGeom>
        </p:spPr>
      </p:pic>
      <p:sp>
        <p:nvSpPr>
          <p:cNvPr id="9" name="5-Point Star 8"/>
          <p:cNvSpPr/>
          <p:nvPr/>
        </p:nvSpPr>
        <p:spPr>
          <a:xfrm>
            <a:off x="2830454" y="5611431"/>
            <a:ext cx="235689" cy="253783"/>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12346434"/>
      </p:ext>
    </p:extLst>
  </p:cSld>
  <p:clrMapOvr>
    <a:masterClrMapping/>
  </p:clrMapOvr>
  <mc:AlternateContent xmlns:mc="http://schemas.openxmlformats.org/markup-compatibility/2006" xmlns:p14="http://schemas.microsoft.com/office/powerpoint/2010/main">
    <mc:Choice Requires="p14">
      <p:transition spd="slow" p14:dur="2000" advTm="13971"/>
    </mc:Choice>
    <mc:Fallback xmlns="">
      <p:transition xmlns:p14="http://schemas.microsoft.com/office/powerpoint/2010/main" spd="slow" advTm="13971"/>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2826"/>
            <a:ext cx="8229600" cy="1143000"/>
          </a:xfrm>
        </p:spPr>
        <p:txBody>
          <a:bodyPr>
            <a:normAutofit fontScale="90000"/>
          </a:bodyPr>
          <a:lstStyle/>
          <a:p>
            <a:r>
              <a:rPr lang="en-US" dirty="0" smtClean="0"/>
              <a:t> 1) Characterizing Permafrost Thaw</a:t>
            </a:r>
            <a:br>
              <a:rPr lang="en-US" dirty="0" smtClean="0"/>
            </a:br>
            <a:endParaRPr lang="en-US" dirty="0"/>
          </a:p>
        </p:txBody>
      </p:sp>
      <p:pic>
        <p:nvPicPr>
          <p:cNvPr id="7" name="Picture 6" descr="2_HM_2 NQ1.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flipV="1">
            <a:off x="2011390" y="4415641"/>
            <a:ext cx="1889507" cy="1709554"/>
          </a:xfrm>
          <a:prstGeom prst="rect">
            <a:avLst/>
          </a:prstGeom>
        </p:spPr>
      </p:pic>
      <p:pic>
        <p:nvPicPr>
          <p:cNvPr id="8" name="Picture 7" descr="27_TS_4 NQ1.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6840" y="4415644"/>
            <a:ext cx="2002620" cy="1709554"/>
          </a:xfrm>
          <a:prstGeom prst="rect">
            <a:avLst/>
          </a:prstGeom>
        </p:spPr>
      </p:pic>
      <p:pic>
        <p:nvPicPr>
          <p:cNvPr id="9" name="Picture 8" descr="6_SW_1 NQ1.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3895317" y="4415644"/>
            <a:ext cx="1857498" cy="1709554"/>
          </a:xfrm>
          <a:prstGeom prst="rect">
            <a:avLst/>
          </a:prstGeom>
        </p:spPr>
      </p:pic>
      <p:pic>
        <p:nvPicPr>
          <p:cNvPr id="10" name="Picture 9" descr="44_WT_7 NQ1.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721211" y="4415644"/>
            <a:ext cx="1809140" cy="1709554"/>
          </a:xfrm>
          <a:prstGeom prst="rect">
            <a:avLst/>
          </a:prstGeom>
        </p:spPr>
      </p:pic>
      <p:pic>
        <p:nvPicPr>
          <p:cNvPr id="11" name="Picture 10" descr="15_TG_7 NQ1.t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438772" y="4415643"/>
            <a:ext cx="1649570" cy="1709554"/>
          </a:xfrm>
          <a:prstGeom prst="rect">
            <a:avLst/>
          </a:prstGeom>
        </p:spPr>
      </p:pic>
      <p:sp>
        <p:nvSpPr>
          <p:cNvPr id="12" name="Rectangle 11"/>
          <p:cNvSpPr/>
          <p:nvPr/>
        </p:nvSpPr>
        <p:spPr>
          <a:xfrm flipH="1">
            <a:off x="44903" y="6125198"/>
            <a:ext cx="14795777" cy="523220"/>
          </a:xfrm>
          <a:prstGeom prst="rect">
            <a:avLst/>
          </a:prstGeom>
        </p:spPr>
        <p:txBody>
          <a:bodyPr wrap="square">
            <a:spAutoFit/>
          </a:bodyPr>
          <a:lstStyle/>
          <a:p>
            <a:r>
              <a:rPr lang="sv-SE" sz="2800" b="1" dirty="0" smtClean="0">
                <a:latin typeface="Times New Roman"/>
                <a:cs typeface="Times New Roman"/>
              </a:rPr>
              <a:t>    </a:t>
            </a:r>
            <a:r>
              <a:rPr lang="sv-SE" sz="2800" b="1" dirty="0" smtClean="0">
                <a:solidFill>
                  <a:srgbClr val="293D8B"/>
                </a:solidFill>
                <a:latin typeface="Times New Roman"/>
                <a:cs typeface="Times New Roman"/>
              </a:rPr>
              <a:t> 	</a:t>
            </a:r>
            <a:r>
              <a:rPr lang="sv-SE" sz="2800" b="1" dirty="0" smtClean="0">
                <a:latin typeface="Times New Roman"/>
                <a:cs typeface="Times New Roman"/>
              </a:rPr>
              <a:t>   </a:t>
            </a:r>
            <a:r>
              <a:rPr lang="uk-UA" sz="2800" b="1" dirty="0">
                <a:latin typeface="Times New Roman"/>
                <a:cs typeface="Times New Roman"/>
              </a:rPr>
              <a:t> </a:t>
            </a:r>
            <a:r>
              <a:rPr lang="uk-UA" sz="2800" b="1" dirty="0">
                <a:solidFill>
                  <a:srgbClr val="4477BA"/>
                </a:solidFill>
                <a:latin typeface="Times New Roman"/>
                <a:cs typeface="Times New Roman"/>
              </a:rPr>
              <a:t>І</a:t>
            </a:r>
            <a:r>
              <a:rPr lang="sv-SE" sz="2800" b="1" dirty="0" smtClean="0">
                <a:latin typeface="Times New Roman"/>
                <a:cs typeface="Times New Roman"/>
              </a:rPr>
              <a:t>                   </a:t>
            </a:r>
            <a:r>
              <a:rPr lang="sv-SE" sz="2800" b="1" dirty="0" smtClean="0">
                <a:solidFill>
                  <a:srgbClr val="3B5694"/>
                </a:solidFill>
                <a:latin typeface="Times New Roman"/>
                <a:cs typeface="Times New Roman"/>
              </a:rPr>
              <a:t> </a:t>
            </a:r>
            <a:r>
              <a:rPr lang="uk-UA" sz="2800" b="1" dirty="0" smtClean="0">
                <a:solidFill>
                  <a:srgbClr val="AA75AB"/>
                </a:solidFill>
                <a:latin typeface="Times New Roman"/>
                <a:cs typeface="Times New Roman"/>
              </a:rPr>
              <a:t>І</a:t>
            </a:r>
            <a:r>
              <a:rPr lang="uk-UA" sz="2800" b="1" dirty="0">
                <a:solidFill>
                  <a:srgbClr val="AA75AB"/>
                </a:solidFill>
                <a:latin typeface="Times New Roman"/>
                <a:cs typeface="Times New Roman"/>
              </a:rPr>
              <a:t>І</a:t>
            </a:r>
            <a:r>
              <a:rPr lang="sv-SE" sz="2800" b="1" dirty="0" smtClean="0">
                <a:latin typeface="Times New Roman"/>
                <a:cs typeface="Times New Roman"/>
              </a:rPr>
              <a:t>	              </a:t>
            </a:r>
            <a:r>
              <a:rPr lang="sv-SE" sz="2800" b="1" dirty="0" smtClean="0">
                <a:solidFill>
                  <a:srgbClr val="E83F31"/>
                </a:solidFill>
                <a:latin typeface="Times New Roman"/>
                <a:cs typeface="Times New Roman"/>
              </a:rPr>
              <a:t> III </a:t>
            </a:r>
            <a:r>
              <a:rPr lang="sv-SE" sz="2800" b="1" dirty="0" smtClean="0">
                <a:latin typeface="Times New Roman"/>
                <a:cs typeface="Times New Roman"/>
              </a:rPr>
              <a:t>               </a:t>
            </a:r>
            <a:r>
              <a:rPr lang="sv-SE" sz="2800" b="1" dirty="0" smtClean="0">
                <a:solidFill>
                  <a:srgbClr val="28AEE9"/>
                </a:solidFill>
                <a:latin typeface="Times New Roman"/>
                <a:cs typeface="Times New Roman"/>
              </a:rPr>
              <a:t>IV </a:t>
            </a:r>
            <a:r>
              <a:rPr lang="sv-SE" sz="2800" b="1" dirty="0" smtClean="0">
                <a:latin typeface="Times New Roman"/>
                <a:cs typeface="Times New Roman"/>
              </a:rPr>
              <a:t>             </a:t>
            </a:r>
            <a:r>
              <a:rPr lang="sv-SE" sz="2800" b="1" dirty="0" smtClean="0">
                <a:solidFill>
                  <a:srgbClr val="F59A2B"/>
                </a:solidFill>
                <a:latin typeface="Times New Roman"/>
                <a:cs typeface="Times New Roman"/>
              </a:rPr>
              <a:t> V</a:t>
            </a:r>
            <a:endParaRPr lang="en-US" sz="2800" b="1" dirty="0">
              <a:solidFill>
                <a:srgbClr val="F59A2B"/>
              </a:solidFill>
              <a:latin typeface="Times New Roman"/>
              <a:cs typeface="Times New Roman"/>
            </a:endParaRPr>
          </a:p>
        </p:txBody>
      </p:sp>
      <p:sp>
        <p:nvSpPr>
          <p:cNvPr id="3" name="TextBox 2"/>
          <p:cNvSpPr txBox="1"/>
          <p:nvPr/>
        </p:nvSpPr>
        <p:spPr>
          <a:xfrm>
            <a:off x="3900897" y="3949324"/>
            <a:ext cx="1447031" cy="461665"/>
          </a:xfrm>
          <a:prstGeom prst="rect">
            <a:avLst/>
          </a:prstGeom>
          <a:noFill/>
        </p:spPr>
        <p:txBody>
          <a:bodyPr wrap="none" rtlCol="0">
            <a:spAutoFit/>
          </a:bodyPr>
          <a:lstStyle/>
          <a:p>
            <a:r>
              <a:rPr lang="en-US" sz="2400" dirty="0" smtClean="0"/>
              <a:t>Site Types</a:t>
            </a:r>
            <a:endParaRPr lang="en-US" sz="2400" dirty="0"/>
          </a:p>
        </p:txBody>
      </p:sp>
      <p:pic>
        <p:nvPicPr>
          <p:cNvPr id="4" name="Picture 3" descr="Mire_Permafrost_Graphic.ai"/>
          <p:cNvPicPr>
            <a:picLocks noChangeAspect="1"/>
          </p:cNvPicPr>
          <p:nvPr/>
        </p:nvPicPr>
        <p:blipFill rotWithShape="1">
          <a:blip r:embed="rId8" cstate="screen">
            <a:extLst>
              <a:ext uri="{28A0092B-C50C-407E-A947-70E740481C1C}">
                <a14:useLocalDpi xmlns:a14="http://schemas.microsoft.com/office/drawing/2010/main"/>
              </a:ext>
            </a:extLst>
          </a:blip>
          <a:srcRect l="21692" t="20286" r="10925" b="8991"/>
          <a:stretch/>
        </p:blipFill>
        <p:spPr>
          <a:xfrm rot="16200000">
            <a:off x="2766947" y="-2192110"/>
            <a:ext cx="3894661" cy="9294874"/>
          </a:xfrm>
          <a:prstGeom prst="rect">
            <a:avLst/>
          </a:prstGeom>
        </p:spPr>
      </p:pic>
    </p:spTree>
    <p:extLst>
      <p:ext uri="{BB962C8B-B14F-4D97-AF65-F5344CB8AC3E}">
        <p14:creationId xmlns:p14="http://schemas.microsoft.com/office/powerpoint/2010/main" val="3867173323"/>
      </p:ext>
    </p:extLst>
  </p:cSld>
  <p:clrMapOvr>
    <a:masterClrMapping/>
  </p:clrMapOvr>
  <mc:AlternateContent xmlns:mc="http://schemas.openxmlformats.org/markup-compatibility/2006" xmlns:p14="http://schemas.microsoft.com/office/powerpoint/2010/main">
    <mc:Choice Requires="p14">
      <p:transition spd="slow" p14:dur="2000" advTm="79551"/>
    </mc:Choice>
    <mc:Fallback xmlns="">
      <p:transition xmlns:p14="http://schemas.microsoft.com/office/powerpoint/2010/main" spd="slow" advTm="795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Measuring Permafrost Thaw</a:t>
            </a:r>
            <a:endParaRPr lang="en-US" dirty="0"/>
          </a:p>
        </p:txBody>
      </p:sp>
      <p:sp>
        <p:nvSpPr>
          <p:cNvPr id="3" name="Content Placeholder 2"/>
          <p:cNvSpPr>
            <a:spLocks noGrp="1"/>
          </p:cNvSpPr>
          <p:nvPr>
            <p:ph sz="half" idx="1"/>
          </p:nvPr>
        </p:nvSpPr>
        <p:spPr/>
        <p:txBody>
          <a:bodyPr/>
          <a:lstStyle/>
          <a:p>
            <a:pPr marL="0" indent="0">
              <a:buNone/>
            </a:pPr>
            <a:r>
              <a:rPr lang="en-US" dirty="0" smtClean="0"/>
              <a:t>Field </a:t>
            </a:r>
            <a:r>
              <a:rPr lang="en-US" dirty="0" err="1" smtClean="0"/>
              <a:t>Spectroradiometer</a:t>
            </a:r>
            <a:endParaRPr lang="en-US" dirty="0" smtClean="0"/>
          </a:p>
          <a:p>
            <a:pPr lvl="1"/>
            <a:r>
              <a:rPr lang="en-US" dirty="0" smtClean="0"/>
              <a:t>50 plots</a:t>
            </a:r>
          </a:p>
          <a:p>
            <a:pPr lvl="1"/>
            <a:r>
              <a:rPr lang="en-US" dirty="0" smtClean="0"/>
              <a:t>Spectra collected</a:t>
            </a:r>
          </a:p>
          <a:p>
            <a:pPr lvl="1"/>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20" y="3030463"/>
            <a:ext cx="9089380" cy="379302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3127" y="3666292"/>
            <a:ext cx="1591838" cy="1363192"/>
          </a:xfrm>
          <a:prstGeom prst="rect">
            <a:avLst/>
          </a:prstGeom>
        </p:spPr>
      </p:pic>
      <p:pic>
        <p:nvPicPr>
          <p:cNvPr id="10" name="Picture 9"/>
          <p:cNvPicPr>
            <a:picLocks noChangeAspect="1"/>
          </p:cNvPicPr>
          <p:nvPr/>
        </p:nvPicPr>
        <p:blipFill>
          <a:blip r:embed="rId6"/>
          <a:stretch>
            <a:fillRect/>
          </a:stretch>
        </p:blipFill>
        <p:spPr>
          <a:xfrm>
            <a:off x="4495800" y="3426351"/>
            <a:ext cx="1701800" cy="1523012"/>
          </a:xfrm>
          <a:prstGeom prst="rect">
            <a:avLst/>
          </a:prstGeom>
        </p:spPr>
      </p:pic>
      <p:sp>
        <p:nvSpPr>
          <p:cNvPr id="4" name="TextBox 3"/>
          <p:cNvSpPr txBox="1"/>
          <p:nvPr/>
        </p:nvSpPr>
        <p:spPr>
          <a:xfrm>
            <a:off x="10075333" y="804333"/>
            <a:ext cx="184666" cy="369332"/>
          </a:xfrm>
          <a:prstGeom prst="rect">
            <a:avLst/>
          </a:prstGeom>
          <a:noFill/>
        </p:spPr>
        <p:txBody>
          <a:bodyPr wrap="none" rtlCol="0">
            <a:spAutoFit/>
          </a:bodyPr>
          <a:lstStyle/>
          <a:p>
            <a:endParaRPr lang="en-US" dirty="0"/>
          </a:p>
        </p:txBody>
      </p:sp>
      <p:grpSp>
        <p:nvGrpSpPr>
          <p:cNvPr id="7" name="Group 6"/>
          <p:cNvGrpSpPr/>
          <p:nvPr/>
        </p:nvGrpSpPr>
        <p:grpSpPr>
          <a:xfrm>
            <a:off x="6679071" y="2000298"/>
            <a:ext cx="2271889" cy="3029186"/>
            <a:chOff x="9144000" y="1417637"/>
            <a:chExt cx="2605614" cy="3474153"/>
          </a:xfrm>
        </p:grpSpPr>
        <p:pic>
          <p:nvPicPr>
            <p:cNvPr id="5" name="Shape 182"/>
            <p:cNvPicPr preferRelativeResize="0"/>
            <p:nvPr/>
          </p:nvPicPr>
          <p:blipFill>
            <a:blip r:embed="rId7" cstate="email">
              <a:extLst>
                <a:ext uri="{28A0092B-C50C-407E-A947-70E740481C1C}">
                  <a14:useLocalDpi xmlns:a14="http://schemas.microsoft.com/office/drawing/2010/main"/>
                </a:ext>
              </a:extLst>
            </a:blip>
            <a:stretch>
              <a:fillRect/>
            </a:stretch>
          </p:blipFill>
          <p:spPr>
            <a:xfrm>
              <a:off x="9144000" y="1417638"/>
              <a:ext cx="2605614" cy="3474152"/>
            </a:xfrm>
            <a:prstGeom prst="rect">
              <a:avLst/>
            </a:prstGeom>
            <a:noFill/>
            <a:ln>
              <a:noFill/>
            </a:ln>
          </p:spPr>
        </p:pic>
        <p:pic>
          <p:nvPicPr>
            <p:cNvPr id="6" name="Shape 18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755160" y="1417637"/>
              <a:ext cx="994454" cy="745840"/>
            </a:xfrm>
            <a:prstGeom prst="rect">
              <a:avLst/>
            </a:prstGeom>
            <a:noFill/>
            <a:ln>
              <a:noFill/>
            </a:ln>
          </p:spPr>
        </p:pic>
      </p:grpSp>
    </p:spTree>
    <p:custDataLst>
      <p:tags r:id="rId1"/>
    </p:custDataLst>
    <p:extLst>
      <p:ext uri="{BB962C8B-B14F-4D97-AF65-F5344CB8AC3E}">
        <p14:creationId xmlns:p14="http://schemas.microsoft.com/office/powerpoint/2010/main" val="4049743851"/>
      </p:ext>
    </p:extLst>
  </p:cSld>
  <p:clrMapOvr>
    <a:masterClrMapping/>
  </p:clrMapOvr>
  <mc:AlternateContent xmlns:mc="http://schemas.openxmlformats.org/markup-compatibility/2006" xmlns:p14="http://schemas.microsoft.com/office/powerpoint/2010/main">
    <mc:Choice Requires="p14">
      <p:transition spd="slow" p14:dur="2000" advTm="66660"/>
    </mc:Choice>
    <mc:Fallback xmlns="">
      <p:transition xmlns:p14="http://schemas.microsoft.com/office/powerpoint/2010/main" spd="slow" advTm="666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Spectra?</a:t>
            </a:r>
            <a:endParaRPr lang="en-US" dirty="0"/>
          </a:p>
        </p:txBody>
      </p:sp>
      <p:sp>
        <p:nvSpPr>
          <p:cNvPr id="3" name="Content Placeholder 2"/>
          <p:cNvSpPr>
            <a:spLocks noGrp="1"/>
          </p:cNvSpPr>
          <p:nvPr>
            <p:ph sz="half" idx="1"/>
          </p:nvPr>
        </p:nvSpPr>
        <p:spPr/>
        <p:txBody>
          <a:bodyPr/>
          <a:lstStyle/>
          <a:p>
            <a:r>
              <a:rPr lang="en-US" dirty="0" smtClean="0"/>
              <a:t>Quantifiable “Color”</a:t>
            </a:r>
          </a:p>
          <a:p>
            <a:endParaRPr lang="en-US" dirty="0"/>
          </a:p>
        </p:txBody>
      </p:sp>
      <p:pic>
        <p:nvPicPr>
          <p:cNvPr id="7" name="Picture 6" descr="IMG_2085.JPG"/>
          <p:cNvPicPr>
            <a:picLocks noChangeAspect="1"/>
          </p:cNvPicPr>
          <p:nvPr/>
        </p:nvPicPr>
        <p:blipFill>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539130" y="2239016"/>
            <a:ext cx="7940876" cy="4510617"/>
          </a:xfrm>
          <a:prstGeom prst="rect">
            <a:avLst/>
          </a:prstGeom>
        </p:spPr>
      </p:pic>
      <p:pic>
        <p:nvPicPr>
          <p:cNvPr id="11" name="Picture 10" descr="Sample_Spectr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9889" y="2875924"/>
            <a:ext cx="2435025" cy="1788733"/>
          </a:xfrm>
          <a:prstGeom prst="rect">
            <a:avLst/>
          </a:prstGeom>
        </p:spPr>
      </p:pic>
      <p:pic>
        <p:nvPicPr>
          <p:cNvPr id="6" name="Picture 5" descr="Sample_Spectra2.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740" y="2695222"/>
            <a:ext cx="2723841" cy="1723653"/>
          </a:xfrm>
          <a:prstGeom prst="rect">
            <a:avLst/>
          </a:prstGeom>
        </p:spPr>
      </p:pic>
      <p:pic>
        <p:nvPicPr>
          <p:cNvPr id="9" name="Picture 8" descr="Sample_Spectra3.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57171" y="2239016"/>
            <a:ext cx="2910659" cy="1682555"/>
          </a:xfrm>
          <a:prstGeom prst="rect">
            <a:avLst/>
          </a:prstGeom>
        </p:spPr>
      </p:pic>
      <p:sp>
        <p:nvSpPr>
          <p:cNvPr id="10" name="Down Arrow 9"/>
          <p:cNvSpPr/>
          <p:nvPr/>
        </p:nvSpPr>
        <p:spPr>
          <a:xfrm>
            <a:off x="832980" y="4664657"/>
            <a:ext cx="532561" cy="10429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4229519" y="3921571"/>
            <a:ext cx="532561" cy="10429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947445" y="4964518"/>
            <a:ext cx="532561" cy="10429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76665" y="2812585"/>
            <a:ext cx="528523" cy="1366897"/>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91220" y="2893124"/>
            <a:ext cx="839868" cy="307777"/>
          </a:xfrm>
          <a:prstGeom prst="rect">
            <a:avLst/>
          </a:prstGeom>
          <a:noFill/>
        </p:spPr>
        <p:txBody>
          <a:bodyPr wrap="none" rtlCol="0">
            <a:spAutoFit/>
          </a:bodyPr>
          <a:lstStyle/>
          <a:p>
            <a:r>
              <a:rPr lang="en-US" sz="1400" dirty="0" smtClean="0">
                <a:sym typeface="Wingdings"/>
              </a:rPr>
              <a:t></a:t>
            </a:r>
            <a:r>
              <a:rPr lang="en-US" sz="1400" dirty="0" smtClean="0"/>
              <a:t>Visible</a:t>
            </a:r>
            <a:endParaRPr lang="en-US" sz="1400" dirty="0"/>
          </a:p>
        </p:txBody>
      </p:sp>
      <p:sp>
        <p:nvSpPr>
          <p:cNvPr id="19" name="Rectangle 18"/>
          <p:cNvSpPr/>
          <p:nvPr/>
        </p:nvSpPr>
        <p:spPr>
          <a:xfrm>
            <a:off x="3781504" y="2362075"/>
            <a:ext cx="614555" cy="1305437"/>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396059" y="2442614"/>
            <a:ext cx="839868" cy="307777"/>
          </a:xfrm>
          <a:prstGeom prst="rect">
            <a:avLst/>
          </a:prstGeom>
          <a:noFill/>
        </p:spPr>
        <p:txBody>
          <a:bodyPr wrap="none" rtlCol="0">
            <a:spAutoFit/>
          </a:bodyPr>
          <a:lstStyle/>
          <a:p>
            <a:r>
              <a:rPr lang="en-US" sz="1400" dirty="0" smtClean="0">
                <a:sym typeface="Wingdings"/>
              </a:rPr>
              <a:t></a:t>
            </a:r>
            <a:r>
              <a:rPr lang="en-US" sz="1400" dirty="0" smtClean="0"/>
              <a:t>Visible</a:t>
            </a:r>
            <a:endParaRPr lang="en-US" sz="1400" dirty="0"/>
          </a:p>
        </p:txBody>
      </p:sp>
      <p:sp>
        <p:nvSpPr>
          <p:cNvPr id="21" name="Rectangle 20"/>
          <p:cNvSpPr/>
          <p:nvPr/>
        </p:nvSpPr>
        <p:spPr>
          <a:xfrm>
            <a:off x="6907563" y="3014793"/>
            <a:ext cx="470828" cy="1404082"/>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522117" y="3095332"/>
            <a:ext cx="839868" cy="307777"/>
          </a:xfrm>
          <a:prstGeom prst="rect">
            <a:avLst/>
          </a:prstGeom>
          <a:noFill/>
        </p:spPr>
        <p:txBody>
          <a:bodyPr wrap="none" rtlCol="0">
            <a:spAutoFit/>
          </a:bodyPr>
          <a:lstStyle/>
          <a:p>
            <a:r>
              <a:rPr lang="en-US" sz="1400" dirty="0" smtClean="0">
                <a:sym typeface="Wingdings"/>
              </a:rPr>
              <a:t></a:t>
            </a:r>
            <a:r>
              <a:rPr lang="en-US" sz="1400" dirty="0" smtClean="0"/>
              <a:t>Visible</a:t>
            </a:r>
            <a:endParaRPr lang="en-US" sz="1400" dirty="0"/>
          </a:p>
        </p:txBody>
      </p:sp>
      <p:sp>
        <p:nvSpPr>
          <p:cNvPr id="8" name="Rounded Rectangle 7"/>
          <p:cNvSpPr/>
          <p:nvPr/>
        </p:nvSpPr>
        <p:spPr>
          <a:xfrm>
            <a:off x="93383" y="3612029"/>
            <a:ext cx="112058" cy="36232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81299" y="3613476"/>
            <a:ext cx="438704" cy="246221"/>
          </a:xfrm>
          <a:prstGeom prst="rect">
            <a:avLst/>
          </a:prstGeom>
          <a:noFill/>
        </p:spPr>
        <p:txBody>
          <a:bodyPr wrap="none" rtlCol="0">
            <a:spAutoFit/>
          </a:bodyPr>
          <a:lstStyle/>
          <a:p>
            <a:r>
              <a:rPr lang="en-US" sz="1000" dirty="0" smtClean="0"/>
              <a:t>Light</a:t>
            </a:r>
            <a:endParaRPr lang="en-US" sz="1000" dirty="0"/>
          </a:p>
        </p:txBody>
      </p:sp>
      <p:sp>
        <p:nvSpPr>
          <p:cNvPr id="25" name="Rounded Rectangle 24"/>
          <p:cNvSpPr/>
          <p:nvPr/>
        </p:nvSpPr>
        <p:spPr>
          <a:xfrm>
            <a:off x="3411838" y="3142912"/>
            <a:ext cx="179354" cy="52459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589889" y="3819911"/>
            <a:ext cx="123949" cy="52459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3289017" y="3163639"/>
            <a:ext cx="438704" cy="246221"/>
          </a:xfrm>
          <a:prstGeom prst="rect">
            <a:avLst/>
          </a:prstGeom>
          <a:noFill/>
        </p:spPr>
        <p:txBody>
          <a:bodyPr wrap="none" rtlCol="0">
            <a:spAutoFit/>
          </a:bodyPr>
          <a:lstStyle/>
          <a:p>
            <a:r>
              <a:rPr lang="en-US" sz="1000" dirty="0" smtClean="0"/>
              <a:t>Light</a:t>
            </a:r>
            <a:endParaRPr lang="en-US" sz="1000" dirty="0"/>
          </a:p>
        </p:txBody>
      </p:sp>
      <p:sp>
        <p:nvSpPr>
          <p:cNvPr id="28" name="TextBox 27"/>
          <p:cNvSpPr txBox="1"/>
          <p:nvPr/>
        </p:nvSpPr>
        <p:spPr>
          <a:xfrm rot="16200000">
            <a:off x="6461959" y="3847679"/>
            <a:ext cx="438704" cy="246221"/>
          </a:xfrm>
          <a:prstGeom prst="rect">
            <a:avLst/>
          </a:prstGeom>
          <a:noFill/>
        </p:spPr>
        <p:txBody>
          <a:bodyPr wrap="none" rtlCol="0">
            <a:spAutoFit/>
          </a:bodyPr>
          <a:lstStyle/>
          <a:p>
            <a:r>
              <a:rPr lang="en-US" sz="1000" dirty="0" smtClean="0"/>
              <a:t>Light</a:t>
            </a:r>
            <a:endParaRPr lang="en-US" sz="1000" dirty="0"/>
          </a:p>
        </p:txBody>
      </p:sp>
    </p:spTree>
    <p:extLst>
      <p:ext uri="{BB962C8B-B14F-4D97-AF65-F5344CB8AC3E}">
        <p14:creationId xmlns:p14="http://schemas.microsoft.com/office/powerpoint/2010/main" val="2826837527"/>
      </p:ext>
    </p:extLst>
  </p:cSld>
  <p:clrMapOvr>
    <a:masterClrMapping/>
  </p:clrMapOvr>
  <mc:AlternateContent xmlns:mc="http://schemas.openxmlformats.org/markup-compatibility/2006" xmlns:p14="http://schemas.microsoft.com/office/powerpoint/2010/main">
    <mc:Choice Requires="p14">
      <p:transition spd="slow" p14:dur="2000" advTm="47760"/>
    </mc:Choice>
    <mc:Fallback xmlns="">
      <p:transition xmlns:p14="http://schemas.microsoft.com/office/powerpoint/2010/main" spd="slow" advTm="477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4" grpId="0" animBg="1"/>
      <p:bldP spid="5" grpId="0"/>
      <p:bldP spid="19" grpId="0" animBg="1"/>
      <p:bldP spid="20" grpId="0"/>
      <p:bldP spid="21" grpId="0" animBg="1"/>
      <p:bldP spid="22" grpId="0"/>
      <p:bldP spid="8" grpId="0" animBg="1"/>
      <p:bldP spid="14" grpId="0"/>
      <p:bldP spid="25" grpId="0" animBg="1"/>
      <p:bldP spid="26" grpId="0" animBg="1"/>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vg_Spectra_Figur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7264" y="3138421"/>
            <a:ext cx="5106736" cy="3735321"/>
          </a:xfrm>
          <a:prstGeom prst="rect">
            <a:avLst/>
          </a:prstGeom>
        </p:spPr>
      </p:pic>
      <p:sp>
        <p:nvSpPr>
          <p:cNvPr id="2" name="Title 1"/>
          <p:cNvSpPr>
            <a:spLocks noGrp="1"/>
          </p:cNvSpPr>
          <p:nvPr>
            <p:ph type="title"/>
          </p:nvPr>
        </p:nvSpPr>
        <p:spPr>
          <a:xfrm>
            <a:off x="457200" y="-191025"/>
            <a:ext cx="8229600" cy="1143000"/>
          </a:xfrm>
        </p:spPr>
        <p:txBody>
          <a:bodyPr/>
          <a:lstStyle/>
          <a:p>
            <a:r>
              <a:rPr lang="en-US" dirty="0" smtClean="0"/>
              <a:t>2) Measuring Permafrost Thaw</a:t>
            </a:r>
            <a:endParaRPr lang="en-US" dirty="0"/>
          </a:p>
        </p:txBody>
      </p:sp>
      <p:sp>
        <p:nvSpPr>
          <p:cNvPr id="3" name="TextBox 2"/>
          <p:cNvSpPr txBox="1"/>
          <p:nvPr/>
        </p:nvSpPr>
        <p:spPr>
          <a:xfrm>
            <a:off x="220249" y="4641927"/>
            <a:ext cx="3241279" cy="646331"/>
          </a:xfrm>
          <a:prstGeom prst="rect">
            <a:avLst/>
          </a:prstGeom>
          <a:noFill/>
        </p:spPr>
        <p:txBody>
          <a:bodyPr wrap="none" rtlCol="0">
            <a:spAutoFit/>
          </a:bodyPr>
          <a:lstStyle/>
          <a:p>
            <a:r>
              <a:rPr lang="en-US" dirty="0" smtClean="0"/>
              <a:t>Each line represents the average</a:t>
            </a:r>
          </a:p>
          <a:p>
            <a:r>
              <a:rPr lang="en-US" dirty="0" smtClean="0"/>
              <a:t>spectra of 10 plots measured</a:t>
            </a:r>
            <a:endParaRPr lang="en-US" dirty="0"/>
          </a:p>
        </p:txBody>
      </p:sp>
      <p:cxnSp>
        <p:nvCxnSpPr>
          <p:cNvPr id="6" name="Straight Connector 5"/>
          <p:cNvCxnSpPr/>
          <p:nvPr/>
        </p:nvCxnSpPr>
        <p:spPr>
          <a:xfrm>
            <a:off x="7644271" y="3358444"/>
            <a:ext cx="14111" cy="3019778"/>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305800" y="3358444"/>
            <a:ext cx="14111" cy="3019778"/>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662964" y="3358444"/>
            <a:ext cx="14111" cy="3019778"/>
          </a:xfrm>
          <a:prstGeom prst="line">
            <a:avLst/>
          </a:prstGeom>
          <a:ln>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702758" y="3359456"/>
            <a:ext cx="986842" cy="3019778"/>
          </a:xfrm>
          <a:prstGeom prst="rect">
            <a:avLst/>
          </a:prstGeom>
          <a:solidFill>
            <a:schemeClr val="accent1">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Visible</a:t>
            </a:r>
            <a:endParaRPr lang="en-US" dirty="0"/>
          </a:p>
        </p:txBody>
      </p:sp>
      <p:sp>
        <p:nvSpPr>
          <p:cNvPr id="8" name="Rectangle 7"/>
          <p:cNvSpPr/>
          <p:nvPr/>
        </p:nvSpPr>
        <p:spPr>
          <a:xfrm>
            <a:off x="5709459" y="3359456"/>
            <a:ext cx="2327102" cy="3019778"/>
          </a:xfrm>
          <a:prstGeom prst="rect">
            <a:avLst/>
          </a:prstGeom>
          <a:solidFill>
            <a:srgbClr val="C0504D">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5906359" y="4719692"/>
            <a:ext cx="1895621" cy="923330"/>
          </a:xfrm>
          <a:prstGeom prst="rect">
            <a:avLst/>
          </a:prstGeom>
          <a:noFill/>
        </p:spPr>
        <p:txBody>
          <a:bodyPr wrap="square" rtlCol="0">
            <a:spAutoFit/>
          </a:bodyPr>
          <a:lstStyle/>
          <a:p>
            <a:r>
              <a:rPr lang="en-US" dirty="0" smtClean="0">
                <a:solidFill>
                  <a:schemeClr val="bg1"/>
                </a:solidFill>
              </a:rPr>
              <a:t>Near Infrared I</a:t>
            </a:r>
          </a:p>
          <a:p>
            <a:r>
              <a:rPr lang="en-US" dirty="0" smtClean="0">
                <a:solidFill>
                  <a:schemeClr val="bg1"/>
                </a:solidFill>
              </a:rPr>
              <a:t>(Heat Signatures)</a:t>
            </a:r>
          </a:p>
          <a:p>
            <a:r>
              <a:rPr lang="en-US" dirty="0" smtClean="0">
                <a:solidFill>
                  <a:schemeClr val="bg1"/>
                </a:solidFill>
              </a:rPr>
              <a:t>Plant structure</a:t>
            </a:r>
            <a:endParaRPr lang="en-US" dirty="0">
              <a:solidFill>
                <a:schemeClr val="bg1"/>
              </a:solidFill>
            </a:endParaRPr>
          </a:p>
        </p:txBody>
      </p:sp>
      <p:sp>
        <p:nvSpPr>
          <p:cNvPr id="13" name="Rectangle 12"/>
          <p:cNvSpPr/>
          <p:nvPr/>
        </p:nvSpPr>
        <p:spPr>
          <a:xfrm>
            <a:off x="8036561" y="3359456"/>
            <a:ext cx="952476" cy="3019778"/>
          </a:xfrm>
          <a:prstGeom prst="rect">
            <a:avLst/>
          </a:prstGeom>
          <a:solidFill>
            <a:schemeClr val="accent6">
              <a:alpha val="6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8100758" y="3601372"/>
            <a:ext cx="1053402" cy="1015663"/>
          </a:xfrm>
          <a:prstGeom prst="rect">
            <a:avLst/>
          </a:prstGeom>
          <a:noFill/>
        </p:spPr>
        <p:txBody>
          <a:bodyPr wrap="square" rtlCol="0">
            <a:spAutoFit/>
          </a:bodyPr>
          <a:lstStyle/>
          <a:p>
            <a:r>
              <a:rPr lang="en-US" sz="1500" dirty="0" smtClean="0">
                <a:solidFill>
                  <a:srgbClr val="FFFFFF"/>
                </a:solidFill>
              </a:rPr>
              <a:t>Near Infrared II</a:t>
            </a:r>
          </a:p>
          <a:p>
            <a:r>
              <a:rPr lang="en-US" sz="1500" dirty="0" smtClean="0">
                <a:solidFill>
                  <a:srgbClr val="FFFFFF"/>
                </a:solidFill>
              </a:rPr>
              <a:t>Water content</a:t>
            </a:r>
            <a:endParaRPr lang="en-US" sz="1500" dirty="0">
              <a:solidFill>
                <a:srgbClr val="FFFFFF"/>
              </a:solidFill>
            </a:endParaRPr>
          </a:p>
        </p:txBody>
      </p:sp>
      <p:pic>
        <p:nvPicPr>
          <p:cNvPr id="15" name="Picture 14" descr="Mire_Permafrost_Graphic.ai"/>
          <p:cNvPicPr>
            <a:picLocks noChangeAspect="1"/>
          </p:cNvPicPr>
          <p:nvPr/>
        </p:nvPicPr>
        <p:blipFill rotWithShape="1">
          <a:blip r:embed="rId5" cstate="screen">
            <a:extLst>
              <a:ext uri="{28A0092B-C50C-407E-A947-70E740481C1C}">
                <a14:useLocalDpi xmlns:a14="http://schemas.microsoft.com/office/drawing/2010/main"/>
              </a:ext>
            </a:extLst>
          </a:blip>
          <a:srcRect l="21692" t="20286" r="10925" b="8991"/>
          <a:stretch/>
        </p:blipFill>
        <p:spPr>
          <a:xfrm rot="16200000">
            <a:off x="2993572" y="-2449286"/>
            <a:ext cx="3241524" cy="9494762"/>
          </a:xfrm>
          <a:prstGeom prst="rect">
            <a:avLst/>
          </a:prstGeom>
        </p:spPr>
      </p:pic>
    </p:spTree>
    <p:custDataLst>
      <p:tags r:id="rId1"/>
    </p:custDataLst>
    <p:extLst>
      <p:ext uri="{BB962C8B-B14F-4D97-AF65-F5344CB8AC3E}">
        <p14:creationId xmlns:p14="http://schemas.microsoft.com/office/powerpoint/2010/main" val="2513614724"/>
      </p:ext>
    </p:extLst>
  </p:cSld>
  <p:clrMapOvr>
    <a:masterClrMapping/>
  </p:clrMapOvr>
  <mc:AlternateContent xmlns:mc="http://schemas.openxmlformats.org/markup-compatibility/2006" xmlns:p14="http://schemas.microsoft.com/office/powerpoint/2010/main">
    <mc:Choice Requires="p14">
      <p:transition spd="slow" p14:dur="2000" advTm="57646"/>
    </mc:Choice>
    <mc:Fallback xmlns="">
      <p:transition xmlns:p14="http://schemas.microsoft.com/office/powerpoint/2010/main" spd="slow" advTm="576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of </a:t>
            </a:r>
            <a:r>
              <a:rPr lang="en-US" dirty="0" err="1" smtClean="0"/>
              <a:t>spectroradiometer</a:t>
            </a:r>
            <a:r>
              <a:rPr lang="en-US" dirty="0" smtClean="0"/>
              <a:t> measurements</a:t>
            </a:r>
            <a:endParaRPr lang="en-US" dirty="0"/>
          </a:p>
        </p:txBody>
      </p:sp>
      <p:sp>
        <p:nvSpPr>
          <p:cNvPr id="3" name="Content Placeholder 2"/>
          <p:cNvSpPr>
            <a:spLocks noGrp="1"/>
          </p:cNvSpPr>
          <p:nvPr>
            <p:ph sz="half" idx="1"/>
          </p:nvPr>
        </p:nvSpPr>
        <p:spPr/>
        <p:txBody>
          <a:bodyPr/>
          <a:lstStyle/>
          <a:p>
            <a:r>
              <a:rPr lang="en-US" dirty="0" smtClean="0"/>
              <a:t>Statistical Model</a:t>
            </a:r>
          </a:p>
          <a:p>
            <a:pPr lvl="1"/>
            <a:r>
              <a:rPr lang="en-US" dirty="0" smtClean="0"/>
              <a:t>Quantified differences</a:t>
            </a:r>
          </a:p>
          <a:p>
            <a:pPr lvl="1"/>
            <a:r>
              <a:rPr lang="en-US" dirty="0"/>
              <a:t>3</a:t>
            </a:r>
            <a:r>
              <a:rPr lang="en-US" dirty="0" smtClean="0"/>
              <a:t>-Dimensional Space</a:t>
            </a:r>
          </a:p>
          <a:p>
            <a:pPr lvl="1"/>
            <a:endParaRPr lang="en-US" dirty="0"/>
          </a:p>
        </p:txBody>
      </p:sp>
      <p:sp>
        <p:nvSpPr>
          <p:cNvPr id="8" name="TextBox 7"/>
          <p:cNvSpPr txBox="1"/>
          <p:nvPr/>
        </p:nvSpPr>
        <p:spPr>
          <a:xfrm>
            <a:off x="580978" y="4120433"/>
            <a:ext cx="3954929" cy="2585323"/>
          </a:xfrm>
          <a:prstGeom prst="rect">
            <a:avLst/>
          </a:prstGeom>
          <a:noFill/>
        </p:spPr>
        <p:txBody>
          <a:bodyPr wrap="none" rtlCol="0">
            <a:spAutoFit/>
          </a:bodyPr>
          <a:lstStyle/>
          <a:p>
            <a:r>
              <a:rPr lang="en-US" b="1" dirty="0" smtClean="0"/>
              <a:t>Results:</a:t>
            </a:r>
          </a:p>
          <a:p>
            <a:endParaRPr lang="en-US" b="1" dirty="0" smtClean="0"/>
          </a:p>
          <a:p>
            <a:r>
              <a:rPr lang="en-US" b="1" dirty="0" smtClean="0"/>
              <a:t>25 points to make model</a:t>
            </a:r>
          </a:p>
          <a:p>
            <a:endParaRPr lang="en-US" b="1" dirty="0"/>
          </a:p>
          <a:p>
            <a:r>
              <a:rPr lang="en-US" b="1" dirty="0" smtClean="0"/>
              <a:t>18/18 points tested, classified correctly</a:t>
            </a:r>
          </a:p>
          <a:p>
            <a:endParaRPr lang="en-US" b="1" dirty="0"/>
          </a:p>
          <a:p>
            <a:r>
              <a:rPr lang="en-US" b="1" dirty="0" smtClean="0"/>
              <a:t>100% plots categorized!</a:t>
            </a:r>
          </a:p>
          <a:p>
            <a:endParaRPr lang="en-US" b="1" dirty="0" smtClean="0"/>
          </a:p>
          <a:p>
            <a:r>
              <a:rPr lang="en-US" b="1" dirty="0" smtClean="0"/>
              <a:t>Model Validated </a:t>
            </a:r>
            <a:endParaRPr lang="en-US" b="1" dirty="0"/>
          </a:p>
        </p:txBody>
      </p:sp>
      <p:pic>
        <p:nvPicPr>
          <p:cNvPr id="4" name="Picture 3" descr="Canonical_Plot copy.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7846" y="2205924"/>
            <a:ext cx="6020334" cy="4652076"/>
          </a:xfrm>
          <a:prstGeom prst="rect">
            <a:avLst/>
          </a:prstGeom>
        </p:spPr>
      </p:pic>
    </p:spTree>
    <p:custDataLst>
      <p:tags r:id="rId1"/>
    </p:custDataLst>
    <p:extLst>
      <p:ext uri="{BB962C8B-B14F-4D97-AF65-F5344CB8AC3E}">
        <p14:creationId xmlns:p14="http://schemas.microsoft.com/office/powerpoint/2010/main" val="4014945349"/>
      </p:ext>
    </p:extLst>
  </p:cSld>
  <p:clrMapOvr>
    <a:masterClrMapping/>
  </p:clrMapOvr>
  <mc:AlternateContent xmlns:mc="http://schemas.openxmlformats.org/markup-compatibility/2006" xmlns:p14="http://schemas.microsoft.com/office/powerpoint/2010/main">
    <mc:Choice Requires="p14">
      <p:transition spd="slow" p14:dur="2000" advTm="58756"/>
    </mc:Choice>
    <mc:Fallback xmlns="">
      <p:transition xmlns:p14="http://schemas.microsoft.com/office/powerpoint/2010/main" spd="slow" advTm="587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17.1|18.5|7|11.9"/>
</p:tagLst>
</file>

<file path=ppt/tags/tag3.xml><?xml version="1.0" encoding="utf-8"?>
<p:tagLst xmlns:a="http://schemas.openxmlformats.org/drawingml/2006/main" xmlns:r="http://schemas.openxmlformats.org/officeDocument/2006/relationships" xmlns:p="http://schemas.openxmlformats.org/presentationml/2006/main">
  <p:tag name="TIMING" val="|47.2|3.6|1"/>
</p:tagLst>
</file>

<file path=ppt/tags/tag4.xml><?xml version="1.0" encoding="utf-8"?>
<p:tagLst xmlns:a="http://schemas.openxmlformats.org/drawingml/2006/main" xmlns:r="http://schemas.openxmlformats.org/officeDocument/2006/relationships" xmlns:p="http://schemas.openxmlformats.org/presentationml/2006/main">
  <p:tag name="TIMING" val="|10.7|32.3"/>
</p:tagLst>
</file>

<file path=ppt/tags/tag5.xml><?xml version="1.0" encoding="utf-8"?>
<p:tagLst xmlns:a="http://schemas.openxmlformats.org/drawingml/2006/main" xmlns:r="http://schemas.openxmlformats.org/officeDocument/2006/relationships" xmlns:p="http://schemas.openxmlformats.org/presentationml/2006/main">
  <p:tag name="TIMING" val="|20|11.4|3.5"/>
</p:tagLst>
</file>

<file path=ppt/tags/tag6.xml><?xml version="1.0" encoding="utf-8"?>
<p:tagLst xmlns:a="http://schemas.openxmlformats.org/drawingml/2006/main" xmlns:r="http://schemas.openxmlformats.org/officeDocument/2006/relationships" xmlns:p="http://schemas.openxmlformats.org/presentationml/2006/main">
  <p:tag name="TIMING" val="|8.6|3|0.7|0.4|6.3|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4709</TotalTime>
  <Words>843</Words>
  <Application>Microsoft Macintosh PowerPoint</Application>
  <PresentationFormat>On-screen Show (4:3)</PresentationFormat>
  <Paragraphs>122</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Permafrost thaw: What happens as the soil warms, and how can we tell? </vt:lpstr>
      <vt:lpstr>Global Trends</vt:lpstr>
      <vt:lpstr>Experiment Goal</vt:lpstr>
      <vt:lpstr>PowerPoint Presentation</vt:lpstr>
      <vt:lpstr> 1) Characterizing Permafrost Thaw </vt:lpstr>
      <vt:lpstr>2) Measuring Permafrost Thaw</vt:lpstr>
      <vt:lpstr>What is a Spectra?</vt:lpstr>
      <vt:lpstr>2) Measuring Permafrost Thaw</vt:lpstr>
      <vt:lpstr>Results of spectroradiometer measurements</vt:lpstr>
      <vt:lpstr>3) Scaling up</vt:lpstr>
      <vt:lpstr>3) Scaling up</vt:lpstr>
      <vt:lpstr>Review</vt:lpstr>
      <vt:lpstr>Acknowledgements</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characterize permafrost thaw?</dc:title>
  <dc:creator>Anthony John Garnello</dc:creator>
  <cp:lastModifiedBy>Anthony John Garnello</cp:lastModifiedBy>
  <cp:revision>182</cp:revision>
  <dcterms:created xsi:type="dcterms:W3CDTF">2015-03-05T22:53:04Z</dcterms:created>
  <dcterms:modified xsi:type="dcterms:W3CDTF">2015-04-07T16:54:00Z</dcterms:modified>
</cp:coreProperties>
</file>