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9" r:id="rId1"/>
  </p:sldMasterIdLst>
  <p:sldIdLst>
    <p:sldId id="256" r:id="rId2"/>
    <p:sldId id="257" r:id="rId3"/>
    <p:sldId id="270" r:id="rId4"/>
    <p:sldId id="271" r:id="rId5"/>
    <p:sldId id="268" r:id="rId6"/>
    <p:sldId id="261" r:id="rId7"/>
    <p:sldId id="269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Average NDVI Values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'NDVI values'!$E$45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D1C53AC3-EA76-476B-A538-53B759A12B1B}" type="VALUE">
                      <a:rPr lang="en-US" sz="16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D52175C-AAFB-4B55-ABC3-4AECD7B173F3}" type="VALUE">
                      <a:rPr lang="en-US" sz="16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'NDVI values'!$F$44:$G$44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'NDVI values'!$F$45:$G$45</c:f>
              <c:numCache>
                <c:formatCode>General</c:formatCode>
                <c:ptCount val="2"/>
                <c:pt idx="0">
                  <c:v>0.47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217480"/>
        <c:axId val="191218656"/>
      </c:barChart>
      <c:catAx>
        <c:axId val="191217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18656"/>
        <c:crosses val="autoZero"/>
        <c:auto val="1"/>
        <c:lblAlgn val="ctr"/>
        <c:lblOffset val="100"/>
        <c:noMultiLvlLbl val="0"/>
      </c:catAx>
      <c:valAx>
        <c:axId val="19121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NDVI Value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3745771361913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17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476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2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5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98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86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29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3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9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6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7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1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2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0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3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8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8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4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213" y="212650"/>
            <a:ext cx="8791575" cy="1713061"/>
          </a:xfrm>
        </p:spPr>
        <p:txBody>
          <a:bodyPr/>
          <a:lstStyle/>
          <a:p>
            <a:pPr algn="ctr"/>
            <a:r>
              <a:rPr lang="en-US" dirty="0" smtClean="0"/>
              <a:t>Tamarisk Change in </a:t>
            </a:r>
            <a:br>
              <a:rPr lang="en-US" dirty="0" smtClean="0"/>
            </a:br>
            <a:r>
              <a:rPr lang="en-US" dirty="0" smtClean="0"/>
              <a:t>Glen Canyon		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798" y="2147138"/>
            <a:ext cx="8791575" cy="1655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Rene Horne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Northern Arizona University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Mentor: </a:t>
            </a:r>
            <a:r>
              <a:rPr lang="en-US" sz="2800" dirty="0" err="1" smtClean="0">
                <a:solidFill>
                  <a:srgbClr val="002060"/>
                </a:solidFill>
              </a:rPr>
              <a:t>Teki</a:t>
            </a:r>
            <a:r>
              <a:rPr lang="en-US" sz="2800" dirty="0" smtClean="0">
                <a:solidFill>
                  <a:srgbClr val="002060"/>
                </a:solidFill>
              </a:rPr>
              <a:t> Sankey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0" y="2147138"/>
            <a:ext cx="5041947" cy="3778423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88" y="5037612"/>
            <a:ext cx="7620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68" y="4942362"/>
            <a:ext cx="2286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Thank you!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72" y="1940442"/>
            <a:ext cx="4572000" cy="4572000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82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0866" y="1796024"/>
            <a:ext cx="9905999" cy="421288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sz="2600" dirty="0" smtClean="0"/>
              <a:t>Tamarisk Mapping</a:t>
            </a:r>
          </a:p>
          <a:p>
            <a:pPr lvl="2"/>
            <a:r>
              <a:rPr lang="en-US" sz="2400" dirty="0"/>
              <a:t>High resolution multispectral </a:t>
            </a:r>
            <a:r>
              <a:rPr lang="en-US" sz="2400" dirty="0" smtClean="0"/>
              <a:t>images</a:t>
            </a:r>
          </a:p>
          <a:p>
            <a:pPr lvl="2"/>
            <a:r>
              <a:rPr lang="en-US" sz="2400" dirty="0" smtClean="0"/>
              <a:t> Use of new technologies </a:t>
            </a:r>
            <a:endParaRPr lang="en-US" sz="2400" dirty="0"/>
          </a:p>
          <a:p>
            <a:pPr lvl="1"/>
            <a:r>
              <a:rPr lang="en-US" sz="2600" dirty="0" smtClean="0"/>
              <a:t>Estimate rate of Tamarisk defoliation</a:t>
            </a:r>
          </a:p>
          <a:p>
            <a:pPr lvl="2"/>
            <a:r>
              <a:rPr lang="en-US" sz="2400" dirty="0" smtClean="0"/>
              <a:t>Tamarisk Beetle </a:t>
            </a:r>
          </a:p>
          <a:p>
            <a:pPr marL="914400" lvl="2" indent="0">
              <a:buNone/>
            </a:pPr>
            <a:endParaRPr lang="en-US" sz="2200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36" y="2628306"/>
            <a:ext cx="5706164" cy="4229694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16" y="3011438"/>
            <a:ext cx="5609823" cy="3739882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4" y="182088"/>
            <a:ext cx="6720993" cy="1320800"/>
          </a:xfrm>
        </p:spPr>
        <p:txBody>
          <a:bodyPr/>
          <a:lstStyle/>
          <a:p>
            <a:pPr algn="ctr"/>
            <a:r>
              <a:rPr lang="en-US" sz="4000" dirty="0" smtClean="0"/>
              <a:t>Tamarisk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i="1" dirty="0" err="1" smtClean="0"/>
              <a:t>Tamarix</a:t>
            </a:r>
            <a:r>
              <a:rPr lang="en-US" sz="2800" i="1" dirty="0" smtClean="0"/>
              <a:t> spp.)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8" y="1330037"/>
            <a:ext cx="8965244" cy="471132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History</a:t>
            </a:r>
          </a:p>
          <a:p>
            <a:pPr lvl="1"/>
            <a:r>
              <a:rPr lang="en-US" dirty="0" smtClean="0"/>
              <a:t>In the US since 1800s</a:t>
            </a:r>
          </a:p>
          <a:p>
            <a:pPr lvl="1"/>
            <a:r>
              <a:rPr lang="en-US" dirty="0" smtClean="0"/>
              <a:t>Decorative species </a:t>
            </a:r>
          </a:p>
          <a:p>
            <a:pPr lvl="1"/>
            <a:r>
              <a:rPr lang="en-US" dirty="0" smtClean="0"/>
              <a:t>Invasive species</a:t>
            </a:r>
          </a:p>
          <a:p>
            <a:r>
              <a:rPr lang="en-US" sz="2400" dirty="0" smtClean="0"/>
              <a:t>Biology</a:t>
            </a:r>
          </a:p>
          <a:p>
            <a:pPr lvl="1"/>
            <a:r>
              <a:rPr lang="en-US" dirty="0" smtClean="0"/>
              <a:t>Salt cedar</a:t>
            </a:r>
          </a:p>
          <a:p>
            <a:pPr lvl="1"/>
            <a:r>
              <a:rPr lang="en-US" dirty="0" smtClean="0"/>
              <a:t>Tap-root</a:t>
            </a:r>
          </a:p>
          <a:p>
            <a:r>
              <a:rPr lang="en-US" sz="2400" dirty="0" smtClean="0"/>
              <a:t>Management </a:t>
            </a:r>
          </a:p>
          <a:p>
            <a:pPr lvl="1"/>
            <a:r>
              <a:rPr lang="en-US" dirty="0" smtClean="0"/>
              <a:t>Dominant in the Southwest </a:t>
            </a:r>
          </a:p>
          <a:p>
            <a:pPr lvl="1"/>
            <a:r>
              <a:rPr lang="en-US" dirty="0" smtClean="0"/>
              <a:t>Spread rate: 20 km/year</a:t>
            </a:r>
          </a:p>
          <a:p>
            <a:pPr lvl="1"/>
            <a:r>
              <a:rPr lang="en-US" dirty="0" smtClean="0"/>
              <a:t>Expensive mechanical control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05" y="182088"/>
            <a:ext cx="4016202" cy="2687766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0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489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Bio-Control: Tamarisk Beetle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800" i="1" dirty="0" err="1"/>
              <a:t>Diorhabda</a:t>
            </a:r>
            <a:r>
              <a:rPr lang="en-US" sz="2800" i="1" dirty="0"/>
              <a:t> </a:t>
            </a:r>
            <a:r>
              <a:rPr lang="en-US" sz="2800" i="1" dirty="0" err="1" smtClean="0"/>
              <a:t>carinulata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14" y="205390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Biology</a:t>
            </a:r>
          </a:p>
          <a:p>
            <a:pPr lvl="1"/>
            <a:r>
              <a:rPr lang="en-US" dirty="0" smtClean="0"/>
              <a:t>Natural predator of the shrub</a:t>
            </a:r>
          </a:p>
          <a:p>
            <a:pPr lvl="1"/>
            <a:r>
              <a:rPr lang="en-US" dirty="0" smtClean="0"/>
              <a:t>Eats the leaves</a:t>
            </a:r>
          </a:p>
          <a:p>
            <a:pPr lvl="1"/>
            <a:r>
              <a:rPr lang="en-US" dirty="0" smtClean="0"/>
              <a:t>Tamarisk defoliation</a:t>
            </a:r>
          </a:p>
          <a:p>
            <a:r>
              <a:rPr lang="en-US" sz="2400" dirty="0" smtClean="0"/>
              <a:t>History of Introduction</a:t>
            </a:r>
          </a:p>
          <a:p>
            <a:pPr lvl="1"/>
            <a:r>
              <a:rPr lang="en-US" dirty="0" smtClean="0"/>
              <a:t>Asia</a:t>
            </a:r>
          </a:p>
          <a:p>
            <a:pPr lvl="1"/>
            <a:r>
              <a:rPr lang="en-US" dirty="0" smtClean="0"/>
              <a:t>Texas- early 2000s</a:t>
            </a:r>
          </a:p>
          <a:p>
            <a:pPr lvl="1"/>
            <a:r>
              <a:rPr lang="en-US" dirty="0" smtClean="0"/>
              <a:t>Utah- 2005</a:t>
            </a:r>
          </a:p>
          <a:p>
            <a:r>
              <a:rPr lang="en-US" sz="2400" dirty="0" smtClean="0"/>
              <a:t>Found in Glen Canyon 2009</a:t>
            </a:r>
          </a:p>
          <a:p>
            <a:pPr lvl="1"/>
            <a:r>
              <a:rPr lang="en-US" dirty="0" smtClean="0"/>
              <a:t>Benchmark for data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48" y="1801912"/>
            <a:ext cx="4978758" cy="3895878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31" y="3502688"/>
            <a:ext cx="4845755" cy="3222719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53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94" y="236113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Data and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52" y="1016002"/>
            <a:ext cx="10195924" cy="567435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Airborne Multispectral Images</a:t>
            </a:r>
          </a:p>
          <a:p>
            <a:pPr lvl="1"/>
            <a:r>
              <a:rPr lang="en-US" sz="2400" dirty="0" smtClean="0"/>
              <a:t>2009: Pre-beetle image</a:t>
            </a:r>
          </a:p>
          <a:p>
            <a:pPr lvl="1"/>
            <a:r>
              <a:rPr lang="en-US" sz="2400" dirty="0" smtClean="0"/>
              <a:t>2013: Post-beetle image</a:t>
            </a:r>
          </a:p>
          <a:p>
            <a:pPr lvl="1"/>
            <a:r>
              <a:rPr lang="en-US" sz="2400" dirty="0" smtClean="0"/>
              <a:t>2009:2013 (Pre/Post Comparison)</a:t>
            </a:r>
          </a:p>
          <a:p>
            <a:r>
              <a:rPr lang="en-US" sz="2400" dirty="0" smtClean="0"/>
              <a:t>Computer </a:t>
            </a:r>
            <a:r>
              <a:rPr lang="en-US" sz="2400" dirty="0"/>
              <a:t>Software</a:t>
            </a:r>
          </a:p>
          <a:p>
            <a:pPr lvl="1"/>
            <a:r>
              <a:rPr lang="en-US" sz="2200" dirty="0"/>
              <a:t>ENVI</a:t>
            </a:r>
          </a:p>
          <a:p>
            <a:r>
              <a:rPr lang="en-US" sz="2400" dirty="0"/>
              <a:t>NDVI (Normalized Difference Vegetation Index</a:t>
            </a:r>
            <a:r>
              <a:rPr lang="en-US" sz="2400" dirty="0" smtClean="0"/>
              <a:t>)</a:t>
            </a:r>
          </a:p>
          <a:p>
            <a:pPr lvl="1"/>
            <a:r>
              <a:rPr lang="en-US" sz="2200" dirty="0" smtClean="0"/>
              <a:t>2009</a:t>
            </a:r>
          </a:p>
          <a:p>
            <a:pPr lvl="1"/>
            <a:r>
              <a:rPr lang="en-US" sz="2400" dirty="0" smtClean="0"/>
              <a:t>2013</a:t>
            </a:r>
            <a:endParaRPr lang="en-US" sz="2400" dirty="0"/>
          </a:p>
          <a:p>
            <a:pPr lvl="1"/>
            <a:r>
              <a:rPr lang="en-US" sz="2400" dirty="0" smtClean="0"/>
              <a:t>2009:2013</a:t>
            </a:r>
            <a:endParaRPr lang="en-US" sz="2400" dirty="0"/>
          </a:p>
          <a:p>
            <a:r>
              <a:rPr lang="en-US" sz="2400" dirty="0" smtClean="0"/>
              <a:t>3D </a:t>
            </a:r>
            <a:r>
              <a:rPr lang="en-US" sz="2400" dirty="0"/>
              <a:t>Lidar images</a:t>
            </a:r>
          </a:p>
          <a:p>
            <a:pPr lvl="1"/>
            <a:r>
              <a:rPr lang="en-US" sz="2200" dirty="0" smtClean="0"/>
              <a:t>2013</a:t>
            </a:r>
            <a:endParaRPr lang="en-US" sz="2200" dirty="0"/>
          </a:p>
          <a:p>
            <a:pPr lvl="1"/>
            <a:r>
              <a:rPr lang="en-US" sz="2200" dirty="0"/>
              <a:t>Vegetation height</a:t>
            </a:r>
          </a:p>
          <a:p>
            <a:pPr lvl="1"/>
            <a:r>
              <a:rPr lang="en-US" sz="2200" dirty="0"/>
              <a:t>Canopy volume and biomass density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64" y="2654727"/>
            <a:ext cx="5052576" cy="3746630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34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396" y="607099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212494"/>
              </p:ext>
            </p:extLst>
          </p:nvPr>
        </p:nvGraphicFramePr>
        <p:xfrm>
          <a:off x="2255128" y="1927899"/>
          <a:ext cx="7681744" cy="462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3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80" y="780058"/>
            <a:ext cx="7480440" cy="5297883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24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Mapping of invasive species</a:t>
            </a:r>
          </a:p>
          <a:p>
            <a:pPr lvl="1"/>
            <a:r>
              <a:rPr lang="en-US" sz="2400" dirty="0" smtClean="0"/>
              <a:t>Future management </a:t>
            </a:r>
          </a:p>
          <a:p>
            <a:r>
              <a:rPr lang="en-US" sz="2400" dirty="0" smtClean="0"/>
              <a:t>Impacts on Ecosystem</a:t>
            </a:r>
          </a:p>
          <a:p>
            <a:pPr lvl="1"/>
            <a:r>
              <a:rPr lang="en-US" sz="2400" dirty="0" smtClean="0"/>
              <a:t>Erosion</a:t>
            </a:r>
          </a:p>
          <a:p>
            <a:pPr lvl="1"/>
            <a:r>
              <a:rPr lang="en-US" sz="2400" dirty="0" smtClean="0"/>
              <a:t>Wildlife</a:t>
            </a:r>
          </a:p>
          <a:p>
            <a:pPr lvl="1"/>
            <a:r>
              <a:rPr lang="en-US" sz="2400" dirty="0" smtClean="0"/>
              <a:t>Recreation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41" y="1533670"/>
            <a:ext cx="4498660" cy="4676629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98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Teki</a:t>
            </a:r>
            <a:r>
              <a:rPr lang="en-US" sz="2400" dirty="0" smtClean="0"/>
              <a:t> Sankey: Mentor</a:t>
            </a:r>
          </a:p>
          <a:p>
            <a:r>
              <a:rPr lang="en-US" sz="2400" dirty="0" smtClean="0"/>
              <a:t>NASA Space Grant</a:t>
            </a:r>
          </a:p>
          <a:p>
            <a:r>
              <a:rPr lang="en-US" sz="2400" dirty="0" smtClean="0"/>
              <a:t>USGS, Joel Sankey</a:t>
            </a:r>
          </a:p>
          <a:p>
            <a:r>
              <a:rPr lang="en-US" sz="2400" dirty="0" smtClean="0"/>
              <a:t>Graduate Students in the Computer Lab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82" y="2249487"/>
            <a:ext cx="3567081" cy="2375676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90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11031</TotalTime>
  <Words>175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Tamarisk Change in  Glen Canyon   </vt:lpstr>
      <vt:lpstr>Purpose</vt:lpstr>
      <vt:lpstr>Tamarisk (Tamarix spp.)</vt:lpstr>
      <vt:lpstr>Bio-Control: Tamarisk Beetle (Diorhabda carinulata) </vt:lpstr>
      <vt:lpstr>Data and Method</vt:lpstr>
      <vt:lpstr>Results</vt:lpstr>
      <vt:lpstr>PowerPoint Presentation</vt:lpstr>
      <vt:lpstr>SO WHAT?</vt:lpstr>
      <vt:lpstr>Acknowledgments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Invasive Paradox : Tamarisk</dc:title>
  <dc:creator>Tomas Zukowski</dc:creator>
  <cp:lastModifiedBy>Tomas Zukowski</cp:lastModifiedBy>
  <cp:revision>61</cp:revision>
  <dcterms:created xsi:type="dcterms:W3CDTF">2014-11-25T01:26:56Z</dcterms:created>
  <dcterms:modified xsi:type="dcterms:W3CDTF">2015-04-01T03:52:18Z</dcterms:modified>
</cp:coreProperties>
</file>