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5" r:id="rId2"/>
    <p:sldId id="264" r:id="rId3"/>
    <p:sldId id="269" r:id="rId4"/>
    <p:sldId id="258" r:id="rId5"/>
    <p:sldId id="262" r:id="rId6"/>
    <p:sldId id="263" r:id="rId7"/>
    <p:sldId id="259" r:id="rId8"/>
    <p:sldId id="260" r:id="rId9"/>
    <p:sldId id="261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68" autoAdjust="0"/>
  </p:normalViewPr>
  <p:slideViewPr>
    <p:cSldViewPr>
      <p:cViewPr varScale="1">
        <p:scale>
          <a:sx n="92" d="100"/>
          <a:sy n="92" d="100"/>
        </p:scale>
        <p:origin x="-2184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sstudent\Dropbox\Projects\Work\JoelTheoShare\Mass%20By%20Diameter%20Versus%20heigh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sstudent\Dropbox\Projects\Work\JoelTheoShare\RevisedGraph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6666666666666671"/>
          <c:y val="7.6388888888888923E-2"/>
          <c:w val="0.78240740740740744"/>
          <c:h val="0.71527777777777779"/>
        </c:manualLayout>
      </c:layout>
      <c:scatterChart>
        <c:scatterStyle val="lineMarker"/>
        <c:ser>
          <c:idx val="0"/>
          <c:order val="0"/>
          <c:tx>
            <c:strRef>
              <c:f>Sheet5!$B$1</c:f>
              <c:strCache>
                <c:ptCount val="1"/>
                <c:pt idx="0">
                  <c:v>Diam.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88900"/>
            </c:spPr>
            <c:trendlineType val="power"/>
          </c:trendline>
          <c:xVal>
            <c:numRef>
              <c:f>Sheet5!$A$2:$A$38</c:f>
              <c:numCache>
                <c:formatCode>General</c:formatCode>
                <c:ptCount val="37"/>
                <c:pt idx="0">
                  <c:v>55</c:v>
                </c:pt>
                <c:pt idx="1">
                  <c:v>40</c:v>
                </c:pt>
                <c:pt idx="2">
                  <c:v>35</c:v>
                </c:pt>
                <c:pt idx="3">
                  <c:v>140</c:v>
                </c:pt>
                <c:pt idx="4">
                  <c:v>600</c:v>
                </c:pt>
                <c:pt idx="5">
                  <c:v>180</c:v>
                </c:pt>
                <c:pt idx="6">
                  <c:v>130</c:v>
                </c:pt>
                <c:pt idx="7">
                  <c:v>250</c:v>
                </c:pt>
                <c:pt idx="8">
                  <c:v>400</c:v>
                </c:pt>
                <c:pt idx="9">
                  <c:v>115</c:v>
                </c:pt>
                <c:pt idx="10">
                  <c:v>170</c:v>
                </c:pt>
                <c:pt idx="11">
                  <c:v>180</c:v>
                </c:pt>
                <c:pt idx="12">
                  <c:v>150</c:v>
                </c:pt>
                <c:pt idx="13">
                  <c:v>400</c:v>
                </c:pt>
                <c:pt idx="14">
                  <c:v>300</c:v>
                </c:pt>
                <c:pt idx="15">
                  <c:v>300</c:v>
                </c:pt>
                <c:pt idx="16">
                  <c:v>350</c:v>
                </c:pt>
                <c:pt idx="17">
                  <c:v>80</c:v>
                </c:pt>
                <c:pt idx="18">
                  <c:v>95</c:v>
                </c:pt>
                <c:pt idx="19">
                  <c:v>200</c:v>
                </c:pt>
                <c:pt idx="20">
                  <c:v>140</c:v>
                </c:pt>
                <c:pt idx="21">
                  <c:v>150</c:v>
                </c:pt>
                <c:pt idx="22">
                  <c:v>120</c:v>
                </c:pt>
                <c:pt idx="23">
                  <c:v>70</c:v>
                </c:pt>
                <c:pt idx="24">
                  <c:v>200</c:v>
                </c:pt>
                <c:pt idx="25">
                  <c:v>195</c:v>
                </c:pt>
                <c:pt idx="26">
                  <c:v>380</c:v>
                </c:pt>
                <c:pt idx="27">
                  <c:v>260</c:v>
                </c:pt>
                <c:pt idx="28">
                  <c:v>350</c:v>
                </c:pt>
                <c:pt idx="29">
                  <c:v>290</c:v>
                </c:pt>
                <c:pt idx="30">
                  <c:v>400</c:v>
                </c:pt>
                <c:pt idx="31">
                  <c:v>160</c:v>
                </c:pt>
                <c:pt idx="32">
                  <c:v>140</c:v>
                </c:pt>
                <c:pt idx="33">
                  <c:v>30</c:v>
                </c:pt>
                <c:pt idx="34">
                  <c:v>120</c:v>
                </c:pt>
                <c:pt idx="35">
                  <c:v>120</c:v>
                </c:pt>
                <c:pt idx="36">
                  <c:v>200</c:v>
                </c:pt>
              </c:numCache>
            </c:numRef>
          </c:xVal>
          <c:yVal>
            <c:numRef>
              <c:f>Sheet5!$B$2:$B$38</c:f>
              <c:numCache>
                <c:formatCode>General</c:formatCode>
                <c:ptCount val="37"/>
                <c:pt idx="0">
                  <c:v>2.9</c:v>
                </c:pt>
                <c:pt idx="1">
                  <c:v>1.1000000000000001</c:v>
                </c:pt>
                <c:pt idx="2">
                  <c:v>1.8</c:v>
                </c:pt>
                <c:pt idx="3">
                  <c:v>5</c:v>
                </c:pt>
                <c:pt idx="4">
                  <c:v>46.815286624203736</c:v>
                </c:pt>
                <c:pt idx="5">
                  <c:v>10.509554140127404</c:v>
                </c:pt>
                <c:pt idx="6">
                  <c:v>11</c:v>
                </c:pt>
                <c:pt idx="7">
                  <c:v>26.751592356687887</c:v>
                </c:pt>
                <c:pt idx="8">
                  <c:v>42.356687898089071</c:v>
                </c:pt>
                <c:pt idx="9">
                  <c:v>10</c:v>
                </c:pt>
                <c:pt idx="10">
                  <c:v>12</c:v>
                </c:pt>
                <c:pt idx="11">
                  <c:v>10</c:v>
                </c:pt>
                <c:pt idx="12">
                  <c:v>11</c:v>
                </c:pt>
                <c:pt idx="13">
                  <c:v>50</c:v>
                </c:pt>
                <c:pt idx="14">
                  <c:v>12</c:v>
                </c:pt>
                <c:pt idx="15">
                  <c:v>19.426751592356688</c:v>
                </c:pt>
                <c:pt idx="16">
                  <c:v>16.560509554140058</c:v>
                </c:pt>
                <c:pt idx="17">
                  <c:v>1.8</c:v>
                </c:pt>
                <c:pt idx="18">
                  <c:v>2</c:v>
                </c:pt>
                <c:pt idx="19">
                  <c:v>10.509554140127404</c:v>
                </c:pt>
                <c:pt idx="20">
                  <c:v>6.2</c:v>
                </c:pt>
                <c:pt idx="21">
                  <c:v>5</c:v>
                </c:pt>
                <c:pt idx="22">
                  <c:v>5</c:v>
                </c:pt>
                <c:pt idx="23">
                  <c:v>1.5</c:v>
                </c:pt>
                <c:pt idx="24">
                  <c:v>24.203821656050955</c:v>
                </c:pt>
                <c:pt idx="25">
                  <c:v>9</c:v>
                </c:pt>
                <c:pt idx="26">
                  <c:v>35.350318471337424</c:v>
                </c:pt>
                <c:pt idx="27">
                  <c:v>26.910828025477731</c:v>
                </c:pt>
                <c:pt idx="28">
                  <c:v>24.203821656050955</c:v>
                </c:pt>
                <c:pt idx="29">
                  <c:v>22</c:v>
                </c:pt>
                <c:pt idx="30">
                  <c:v>23.248407643312056</c:v>
                </c:pt>
                <c:pt idx="31">
                  <c:v>10.19108280254777</c:v>
                </c:pt>
                <c:pt idx="32">
                  <c:v>42</c:v>
                </c:pt>
                <c:pt idx="33">
                  <c:v>1</c:v>
                </c:pt>
                <c:pt idx="34">
                  <c:v>4.8</c:v>
                </c:pt>
                <c:pt idx="35">
                  <c:v>6.5</c:v>
                </c:pt>
                <c:pt idx="36">
                  <c:v>4.5999999999999996</c:v>
                </c:pt>
              </c:numCache>
            </c:numRef>
          </c:yVal>
        </c:ser>
        <c:axId val="65208320"/>
        <c:axId val="65209856"/>
      </c:scatterChart>
      <c:valAx>
        <c:axId val="65208320"/>
        <c:scaling>
          <c:orientation val="minMax"/>
        </c:scaling>
        <c:delete val="1"/>
        <c:axPos val="b"/>
        <c:numFmt formatCode="General" sourceLinked="1"/>
        <c:tickLblPos val="none"/>
        <c:crossAx val="65209856"/>
        <c:crosses val="autoZero"/>
        <c:crossBetween val="midCat"/>
      </c:valAx>
      <c:valAx>
        <c:axId val="65209856"/>
        <c:scaling>
          <c:orientation val="minMax"/>
        </c:scaling>
        <c:delete val="1"/>
        <c:axPos val="l"/>
        <c:numFmt formatCode="General" sourceLinked="1"/>
        <c:tickLblPos val="none"/>
        <c:crossAx val="65208320"/>
        <c:crosses val="autoZero"/>
        <c:crossBetween val="midCat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Biomass Density Estimates (</a:t>
            </a:r>
            <a:r>
              <a:rPr lang="en-US" sz="2400" dirty="0" smtClean="0"/>
              <a:t>in</a:t>
            </a:r>
            <a:r>
              <a:rPr lang="en-US" sz="2400" baseline="0" dirty="0" smtClean="0"/>
              <a:t> kg/m²) </a:t>
            </a:r>
            <a:endParaRPr lang="en-US" sz="2400" dirty="0"/>
          </a:p>
        </c:rich>
      </c:tx>
      <c:layout>
        <c:manualLayout>
          <c:xMode val="edge"/>
          <c:yMode val="edge"/>
          <c:x val="0.18133492173996546"/>
          <c:y val="1.3333333333333341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errBars>
            <c:errBarType val="both"/>
            <c:errValType val="cust"/>
            <c:plus>
              <c:numRef>
                <c:f>Sheet2!$E$31:$H$31</c:f>
                <c:numCache>
                  <c:formatCode>General</c:formatCode>
                  <c:ptCount val="4"/>
                  <c:pt idx="0">
                    <c:v>1.6776</c:v>
                  </c:pt>
                  <c:pt idx="1">
                    <c:v>0.73057086982575059</c:v>
                  </c:pt>
                  <c:pt idx="2">
                    <c:v>0.31930000000000014</c:v>
                  </c:pt>
                  <c:pt idx="3">
                    <c:v>8.5000000000000006E-2</c:v>
                  </c:pt>
                </c:numCache>
              </c:numRef>
            </c:plus>
            <c:minus>
              <c:numRef>
                <c:f>Sheet2!$E$31:$H$31</c:f>
                <c:numCache>
                  <c:formatCode>General</c:formatCode>
                  <c:ptCount val="4"/>
                  <c:pt idx="0">
                    <c:v>1.6776</c:v>
                  </c:pt>
                  <c:pt idx="1">
                    <c:v>0.73057086982575059</c:v>
                  </c:pt>
                  <c:pt idx="2">
                    <c:v>0.31930000000000014</c:v>
                  </c:pt>
                  <c:pt idx="3">
                    <c:v>8.5000000000000006E-2</c:v>
                  </c:pt>
                </c:numCache>
              </c:numRef>
            </c:minus>
            <c:spPr>
              <a:ln w="88900"/>
            </c:spPr>
          </c:errBars>
          <c:cat>
            <c:strRef>
              <c:f>Sheet2!$E$28:$H$28</c:f>
              <c:strCache>
                <c:ptCount val="4"/>
                <c:pt idx="0">
                  <c:v>Manual Transects  </c:v>
                </c:pt>
                <c:pt idx="1">
                  <c:v>Percent Cover </c:v>
                </c:pt>
                <c:pt idx="2">
                  <c:v> Crown Areas </c:v>
                </c:pt>
                <c:pt idx="3">
                  <c:v>LIDAR (Wavelet Method) </c:v>
                </c:pt>
              </c:strCache>
            </c:strRef>
          </c:cat>
          <c:val>
            <c:numRef>
              <c:f>Sheet2!$E$29:$H$29</c:f>
              <c:numCache>
                <c:formatCode>General</c:formatCode>
                <c:ptCount val="4"/>
                <c:pt idx="0">
                  <c:v>2.3299999999999996</c:v>
                </c:pt>
                <c:pt idx="1">
                  <c:v>2.5</c:v>
                </c:pt>
                <c:pt idx="2">
                  <c:v>3.1</c:v>
                </c:pt>
                <c:pt idx="3">
                  <c:v>1.7</c:v>
                </c:pt>
              </c:numCache>
            </c:numRef>
          </c:val>
        </c:ser>
        <c:gapWidth val="219"/>
        <c:overlap val="-27"/>
        <c:axId val="64771200"/>
        <c:axId val="64772736"/>
      </c:barChart>
      <c:catAx>
        <c:axId val="647712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72736"/>
        <c:crosses val="autoZero"/>
        <c:auto val="1"/>
        <c:lblAlgn val="ctr"/>
        <c:lblOffset val="100"/>
      </c:catAx>
      <c:valAx>
        <c:axId val="64772736"/>
        <c:scaling>
          <c:orientation val="minMax"/>
          <c:max val="4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712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28078916818090072"/>
          <c:y val="7.5320344572313083E-2"/>
          <c:w val="0.77058298001211356"/>
          <c:h val="0.89045144356955463"/>
        </c:manualLayout>
      </c:layout>
      <c:pieChart>
        <c:varyColors val="1"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0.65385</cdr:x>
      <cdr:y>0.21749</cdr:y>
    </cdr:to>
    <cdr:sp macro="" textlink="">
      <cdr:nvSpPr>
        <cdr:cNvPr id="2" name="TextBox 25"/>
        <cdr:cNvSpPr txBox="1">
          <a:spLocks xmlns:a="http://schemas.openxmlformats.org/drawingml/2006/main" noRot="1" noChangeAspect="1" noMove="1" noResize="1" noEditPoints="1" noAdjustHandles="1" noChangeArrowheads="1" noChangeShapeType="1" noTextEdit="1"/>
        </cdr:cNvSpPr>
      </cdr:nvSpPr>
      <cdr:spPr>
        <a:xfrm xmlns:a="http://schemas.openxmlformats.org/drawingml/2006/main">
          <a:off x="0" y="0"/>
          <a:ext cx="2590800" cy="646331"/>
        </a:xfrm>
        <a:prstGeom xmlns:a="http://schemas.openxmlformats.org/drawingml/2006/main" prst="rect">
          <a:avLst/>
        </a:prstGeom>
        <a:blipFill xmlns:a="http://schemas.openxmlformats.org/drawingml/2006/main" rotWithShape="0">
          <a:blip xmlns:r="http://schemas.openxmlformats.org/officeDocument/2006/relationships" r:embed="rId1" cstate="print"/>
          <a:stretch>
            <a:fillRect l="-2118" t="-4717"/>
          </a:stretch>
        </a:blipFill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r>
            <a:rPr lang="en-US" dirty="0">
              <a:noFill/>
            </a:rPr>
            <a:t> 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5B708-CFC8-454A-A33E-E7DEB5867005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CA3B0-E605-4ACA-A511-183971C55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72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into </a:t>
            </a:r>
            <a:r>
              <a:rPr lang="en-US" dirty="0" err="1" smtClean="0"/>
              <a:t>anouther</a:t>
            </a:r>
            <a:r>
              <a:rPr lang="en-US" dirty="0" smtClean="0"/>
              <a:t> slide </a:t>
            </a:r>
          </a:p>
          <a:p>
            <a:r>
              <a:rPr lang="en-US" dirty="0" smtClean="0"/>
              <a:t>Methods first</a:t>
            </a:r>
          </a:p>
          <a:p>
            <a:endParaRPr lang="en-US" dirty="0" smtClean="0"/>
          </a:p>
          <a:p>
            <a:r>
              <a:rPr lang="en-US" dirty="0" smtClean="0"/>
              <a:t>Scale bar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CA3B0-E605-4ACA-A511-183971C550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3536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carbon stored includes soil carbon and biomass.  In my work, 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 focused on biomass, which is more variable in space and time</a:t>
            </a:r>
          </a:p>
          <a:p>
            <a:r>
              <a:rPr lang="en-US" baseline="0" dirty="0" smtClean="0"/>
              <a:t>Eddy flux measures photosynthesis, which how C gets into the ecosystem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Devide</a:t>
            </a:r>
            <a:r>
              <a:rPr lang="en-US" baseline="0" dirty="0" smtClean="0"/>
              <a:t> sign into slash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CA3B0-E605-4ACA-A511-183971C550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3289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Biomass – The mass of the carbon contained in the various plants in the ecosystem. </a:t>
            </a:r>
          </a:p>
          <a:p>
            <a:r>
              <a:rPr lang="en-US" dirty="0" err="1" smtClean="0"/>
              <a:t>Allometrics</a:t>
            </a:r>
            <a:r>
              <a:rPr lang="en-US" dirty="0" smtClean="0"/>
              <a:t> – relationships between plant measurements such as </a:t>
            </a:r>
            <a:r>
              <a:rPr lang="en-US" dirty="0" err="1" smtClean="0"/>
              <a:t>height,diameter</a:t>
            </a:r>
            <a:r>
              <a:rPr lang="en-US" dirty="0" smtClean="0"/>
              <a:t> and area with biomass</a:t>
            </a:r>
          </a:p>
          <a:p>
            <a:r>
              <a:rPr lang="en-US" dirty="0" err="1" smtClean="0"/>
              <a:t>Lidar</a:t>
            </a:r>
            <a:r>
              <a:rPr lang="en-US" dirty="0" smtClean="0"/>
              <a:t> is:</a:t>
            </a:r>
          </a:p>
          <a:p>
            <a:r>
              <a:rPr lang="en-US" dirty="0" smtClean="0"/>
              <a:t>Manual measurements of: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Note pima county data set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* Colors instead of spelled</a:t>
            </a:r>
            <a:r>
              <a:rPr lang="en-US" baseline="0" dirty="0" smtClean="0"/>
              <a:t> out 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CA3B0-E605-4ACA-A511-183971C550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9324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where the datasets come from</a:t>
            </a:r>
          </a:p>
          <a:p>
            <a:r>
              <a:rPr lang="en-US" dirty="0" smtClean="0"/>
              <a:t>Polygon method merges trees and may overestimate </a:t>
            </a:r>
          </a:p>
          <a:p>
            <a:r>
              <a:rPr lang="en-US" dirty="0" smtClean="0"/>
              <a:t>We</a:t>
            </a:r>
            <a:r>
              <a:rPr lang="en-US" baseline="0" dirty="0" smtClean="0"/>
              <a:t> can use </a:t>
            </a:r>
            <a:r>
              <a:rPr lang="en-US" baseline="0" dirty="0" err="1" smtClean="0"/>
              <a:t>liDar</a:t>
            </a:r>
            <a:r>
              <a:rPr lang="en-US" baseline="0" dirty="0" smtClean="0"/>
              <a:t> to address this. . .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CA3B0-E605-4ACA-A511-183971C550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86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Polygon method merges trees and may overestimate</a:t>
            </a:r>
          </a:p>
          <a:p>
            <a:r>
              <a:rPr lang="en-US" dirty="0" smtClean="0"/>
              <a:t>Wavelet method omits smaller trees due</a:t>
            </a:r>
            <a:r>
              <a:rPr lang="en-US" baseline="0" dirty="0" smtClean="0"/>
              <a:t> to threshold, we need threshold because. . . 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CA3B0-E605-4ACA-A511-183971C550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2859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Give a range of calculated residence times based on your 4 estimates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Repeat </a:t>
            </a:r>
            <a:r>
              <a:rPr lang="en-US" dirty="0" err="1" smtClean="0"/>
              <a:t>eqn</a:t>
            </a:r>
            <a:r>
              <a:rPr lang="en-US" baseline="0" dirty="0" smtClean="0"/>
              <a:t> and note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CA3B0-E605-4ACA-A511-183971C550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538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into </a:t>
            </a:r>
            <a:r>
              <a:rPr lang="en-US" dirty="0" err="1" smtClean="0"/>
              <a:t>anouther</a:t>
            </a:r>
            <a:r>
              <a:rPr lang="en-US" dirty="0" smtClean="0"/>
              <a:t> slide </a:t>
            </a:r>
          </a:p>
          <a:p>
            <a:r>
              <a:rPr lang="en-US" dirty="0" smtClean="0"/>
              <a:t>Methods first</a:t>
            </a:r>
          </a:p>
          <a:p>
            <a:endParaRPr lang="en-US" dirty="0" smtClean="0"/>
          </a:p>
          <a:p>
            <a:r>
              <a:rPr lang="en-US" dirty="0" smtClean="0"/>
              <a:t>Scale bar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CA3B0-E605-4ACA-A511-183971C550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353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6BC01BE-852B-4277-9C73-4256C02FD5C5}" type="datetime1">
              <a:rPr lang="en-US" smtClean="0"/>
              <a:pPr/>
              <a:t>4/3/2015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97AF7A6-ADAA-428C-A01E-ACD72DA0F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10B5-6AF6-4091-AA80-77966F670E02}" type="datetime1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F7A6-ADAA-428C-A01E-ACD72DA0F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3C58-A1D5-4FB6-86A0-A1CE64F4F3E9}" type="datetime1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F7A6-ADAA-428C-A01E-ACD72DA0F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3CC6-EEE3-4DF9-8437-5640E2C1A937}" type="datetime1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F7A6-ADAA-428C-A01E-ACD72DA0F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E917147-1072-4C72-A3B1-5EC7EF1B251A}" type="datetime1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97AF7A6-ADAA-428C-A01E-ACD72DA0F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6B1C-4172-4965-9DB3-2141E2D571DB}" type="datetime1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F7A6-ADAA-428C-A01E-ACD72DA0F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F0D3-490D-4EB5-8179-C5BB6FFA255C}" type="datetime1">
              <a:rPr lang="en-US" smtClean="0"/>
              <a:pPr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F7A6-ADAA-428C-A01E-ACD72DA0F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48A3-A63C-4DF9-B931-59BA5A09926A}" type="datetime1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F7A6-ADAA-428C-A01E-ACD72DA0F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520C-51A3-4540-A410-27CBD886BCDE}" type="datetime1">
              <a:rPr lang="en-US" smtClean="0"/>
              <a:pPr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F7A6-ADAA-428C-A01E-ACD72DA0F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E6B1-EED4-4B6A-B793-D4BC157C97BB}" type="datetime1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F7A6-ADAA-428C-A01E-ACD72DA0F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08A0-2004-42CD-81A3-A38A488971F6}" type="datetime1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F7A6-ADAA-428C-A01E-ACD72DA0F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8CFBB9-95C9-4815-A167-B06DEFBCDF87}" type="datetime1">
              <a:rPr lang="en-US" smtClean="0"/>
              <a:pPr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7AF7A6-ADAA-428C-A01E-ACD72DA0F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image" Target="../media/image18.png"/><Relationship Id="rId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chart" Target="../charts/char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</a:rPr>
              <a:t>Biomass and Carbon Residence Time Estimation by Remote Sensing and Direct Measurements at the Santa Rita Experimental Research Station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F7A6-ADAA-428C-A01E-ACD72DA0FB9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5806" y="4784997"/>
            <a:ext cx="1150678" cy="1536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257800"/>
            <a:ext cx="1971675" cy="590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1046" y="5257800"/>
            <a:ext cx="1673577" cy="549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2971800"/>
            <a:ext cx="6064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Theodore Jones </a:t>
            </a:r>
          </a:p>
          <a:p>
            <a:r>
              <a:rPr lang="en-US" dirty="0" smtClean="0"/>
              <a:t>     University of Arizona Space Grant Intern </a:t>
            </a:r>
          </a:p>
          <a:p>
            <a:endParaRPr lang="en-US" dirty="0" smtClean="0"/>
          </a:p>
          <a:p>
            <a:r>
              <a:rPr lang="en-US" dirty="0" smtClean="0"/>
              <a:t>Joel </a:t>
            </a:r>
            <a:r>
              <a:rPr lang="en-US" dirty="0" err="1" smtClean="0"/>
              <a:t>Biederman</a:t>
            </a:r>
            <a:r>
              <a:rPr lang="en-US" dirty="0" smtClean="0"/>
              <a:t>, Russ Scott</a:t>
            </a:r>
          </a:p>
          <a:p>
            <a:r>
              <a:rPr lang="en-US" dirty="0" smtClean="0"/>
              <a:t>      USDA Agricultural Research Service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</a:rPr>
              <a:t>Biomass and Carbon Residence Time Estimation by Remote Sensing and Direct Measurements at the Santa Rita Experimental Research Station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F7A6-ADAA-428C-A01E-ACD72DA0FB9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5806" y="4784997"/>
            <a:ext cx="1150678" cy="1536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257800"/>
            <a:ext cx="1971675" cy="590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1046" y="5257800"/>
            <a:ext cx="1673577" cy="549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2971800"/>
            <a:ext cx="6064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Theodore Jones </a:t>
            </a:r>
          </a:p>
          <a:p>
            <a:r>
              <a:rPr lang="en-US" dirty="0" smtClean="0"/>
              <a:t>     University of Arizona</a:t>
            </a:r>
          </a:p>
          <a:p>
            <a:r>
              <a:rPr lang="en-US" dirty="0" smtClean="0"/>
              <a:t>tjones2@email.arizona.edu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Measure Carbon Residence Time?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F7A6-ADAA-428C-A01E-ACD72DA0FB9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67400" y="1600200"/>
            <a:ext cx="3276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 smtClean="0"/>
              <a:t>t</a:t>
            </a:r>
            <a:r>
              <a:rPr lang="en-US" sz="1100" dirty="0" err="1" smtClean="0"/>
              <a:t>r</a:t>
            </a:r>
            <a:r>
              <a:rPr lang="en-US" sz="2000" dirty="0" smtClean="0"/>
              <a:t>= carbon stored / photosynthesis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role of an ecosystem in climate change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 stored carbon can account for decades worth of photosynthesis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changes in the environment can release quickly</a:t>
            </a:r>
          </a:p>
          <a:p>
            <a:pPr>
              <a:spcAft>
                <a:spcPts val="1200"/>
              </a:spcAft>
            </a:pP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6213028"/>
            <a:ext cx="2109650" cy="6449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445"/>
          <a:stretch/>
        </p:blipFill>
        <p:spPr>
          <a:xfrm>
            <a:off x="734568" y="1371600"/>
            <a:ext cx="3380232" cy="33528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1752600" y="4267200"/>
            <a:ext cx="381000" cy="282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371600" y="4549775"/>
            <a:ext cx="381000" cy="4032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09800" y="4321175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133600" y="4321175"/>
            <a:ext cx="59526" cy="5064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90800" y="4267200"/>
            <a:ext cx="560832" cy="565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43784" y="4321175"/>
            <a:ext cx="890016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389542" y="4267200"/>
            <a:ext cx="184584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 rot="5400000">
            <a:off x="2389747" y="5382653"/>
            <a:ext cx="457200" cy="359895"/>
          </a:xfrm>
          <a:prstGeom prst="rightArrow">
            <a:avLst>
              <a:gd name="adj1" fmla="val 50000"/>
              <a:gd name="adj2" fmla="val 657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/>
              <p:cNvSpPr txBox="1"/>
              <p:nvPr/>
            </p:nvSpPr>
            <p:spPr>
              <a:xfrm>
                <a:off x="1752600" y="5968146"/>
                <a:ext cx="2590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Soil Carbon 6 kg/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968146"/>
                <a:ext cx="2590800" cy="646331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2118" t="-4717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Arrow 26"/>
          <p:cNvSpPr/>
          <p:nvPr/>
        </p:nvSpPr>
        <p:spPr>
          <a:xfrm>
            <a:off x="4267200" y="381000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00600" y="36576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Below Ground Biomass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000" y="1981200"/>
            <a:ext cx="481626" cy="51210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24400" y="18288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Above Ground Biomass</a:t>
            </a:r>
            <a:endParaRPr lang="en-US" dirty="0"/>
          </a:p>
        </p:txBody>
      </p:sp>
      <p:pic>
        <p:nvPicPr>
          <p:cNvPr id="1026" name="Picture 2" descr="C:\Users\rsstudent\AppData\Local\Microsoft\Windows\Temporary Internet Files\Content.IE5\VU2DBOUX\100_04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28600" y="1447800"/>
            <a:ext cx="3810000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Santa Rita Experimental Research Station Flux Tower Site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F7A6-ADAA-428C-A01E-ACD72DA0FB9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46" y="1295400"/>
            <a:ext cx="449384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19200"/>
            <a:ext cx="4343400" cy="490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248400" y="3962400"/>
            <a:ext cx="27432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14600" y="1143000"/>
            <a:ext cx="3886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4495800"/>
            <a:ext cx="2133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000" y="2438400"/>
            <a:ext cx="17526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Measuring Biomass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F7A6-ADAA-428C-A01E-ACD72DA0FB9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2590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Allometric</a:t>
            </a:r>
            <a:r>
              <a:rPr lang="en-US" dirty="0" smtClean="0"/>
              <a:t> Relationships</a:t>
            </a:r>
          </a:p>
        </p:txBody>
      </p:sp>
      <p:pic>
        <p:nvPicPr>
          <p:cNvPr id="7" name="Picture 6" descr="ImageClassifiedByPlantTypep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419600"/>
            <a:ext cx="2133600" cy="1174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5562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Percent Cover Estimates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8845562">
            <a:off x="2748548" y="3967748"/>
            <a:ext cx="762000" cy="762000"/>
          </a:xfrm>
          <a:prstGeom prst="rightArrow">
            <a:avLst>
              <a:gd name="adj1" fmla="val 50000"/>
              <a:gd name="adj2" fmla="val 5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57600" y="4456331"/>
            <a:ext cx="2362200" cy="1792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57600" y="5791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Manual Measurements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 descr="mesquite-tree-desert-12422443.jpg"/>
          <p:cNvPicPr>
            <a:picLocks noChangeAspect="1"/>
          </p:cNvPicPr>
          <p:nvPr/>
        </p:nvPicPr>
        <p:blipFill>
          <a:blip r:embed="rId4" cstate="print"/>
          <a:srcRect b="8854"/>
          <a:stretch>
            <a:fillRect/>
          </a:stretch>
        </p:blipFill>
        <p:spPr>
          <a:xfrm>
            <a:off x="3657600" y="4456331"/>
            <a:ext cx="1295400" cy="1295400"/>
          </a:xfrm>
          <a:prstGeom prst="rect">
            <a:avLst/>
          </a:prstGeom>
        </p:spPr>
      </p:pic>
      <p:pic>
        <p:nvPicPr>
          <p:cNvPr id="16" name="Picture 15" descr="61BioavRfkS__SL1170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4419600"/>
            <a:ext cx="1066800" cy="1322663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16200000">
            <a:off x="4076700" y="3543300"/>
            <a:ext cx="647700" cy="102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38400" y="11430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Biomass = carbon contained in the plants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6200000">
            <a:off x="3886200" y="1752600"/>
            <a:ext cx="609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24600" y="5562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LIDAR/Wavelet Method Based Height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Picture 22" descr="height marks with polygon.tif"/>
          <p:cNvPicPr>
            <a:picLocks noChangeAspect="1"/>
          </p:cNvPicPr>
          <p:nvPr/>
        </p:nvPicPr>
        <p:blipFill>
          <a:blip r:embed="rId6" cstate="print"/>
          <a:srcRect l="21667" t="7651" r="20000" b="8506"/>
          <a:stretch>
            <a:fillRect/>
          </a:stretch>
        </p:blipFill>
        <p:spPr>
          <a:xfrm>
            <a:off x="6248400" y="3962400"/>
            <a:ext cx="2743200" cy="1600199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 rot="13445688">
            <a:off x="5334823" y="3543195"/>
            <a:ext cx="605958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52400" y="1752600"/>
            <a:ext cx="22098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28600" y="3124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Tree crown areas (Aerial photographs)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" name="Picture 26" descr="polygons from visua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1752600"/>
            <a:ext cx="2209800" cy="1295400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>
            <a:off x="2590800" y="29718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Chart 29"/>
          <p:cNvGraphicFramePr/>
          <p:nvPr/>
        </p:nvGraphicFramePr>
        <p:xfrm>
          <a:off x="6019800" y="1981200"/>
          <a:ext cx="16764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64635" y="6248400"/>
            <a:ext cx="2004013" cy="61394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791200" y="3200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Diameter/Height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638800" y="1905000"/>
            <a:ext cx="22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Biomass</a:t>
            </a:r>
            <a:endParaRPr lang="en-US" sz="1600" dirty="0"/>
          </a:p>
        </p:txBody>
      </p:sp>
      <p:sp>
        <p:nvSpPr>
          <p:cNvPr id="35" name="Right Arrow 34"/>
          <p:cNvSpPr/>
          <p:nvPr/>
        </p:nvSpPr>
        <p:spPr>
          <a:xfrm rot="10800000">
            <a:off x="7239000" y="2438400"/>
            <a:ext cx="381000" cy="4572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0800000">
            <a:off x="5257800" y="2362200"/>
            <a:ext cx="304800" cy="6096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 descr="C:\Users\rsstudent\AppData\Local\Microsoft\Windows\Temporary Internet Files\Content.IE5\VU2DBOUX\100_043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848600" y="1524000"/>
            <a:ext cx="1113752" cy="876300"/>
          </a:xfrm>
          <a:prstGeom prst="rect">
            <a:avLst/>
          </a:prstGeom>
          <a:noFill/>
        </p:spPr>
      </p:pic>
      <p:pic>
        <p:nvPicPr>
          <p:cNvPr id="17410" name="Picture 2" descr="http://www.clker.com/cliparts/1/a/c/0/1317327714398913068scales-hi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48600" y="2438400"/>
            <a:ext cx="10668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38200" y="4191000"/>
            <a:ext cx="2895600" cy="2209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2000" y="1219200"/>
            <a:ext cx="3048000" cy="2133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15000" y="1219200"/>
            <a:ext cx="3048000" cy="480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Aerial Photo-based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F7A6-ADAA-428C-A01E-ACD72DA0FB9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1"/>
            <a:ext cx="3047999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267200" y="2209800"/>
            <a:ext cx="990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967346" y="3401291"/>
            <a:ext cx="685800" cy="332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mageClassifiedByPlantType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191000"/>
            <a:ext cx="2895600" cy="152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5791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Percent of the terrain covered by vegetation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96995" y="6146074"/>
            <a:ext cx="2109399" cy="6462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67400" y="5257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Estimates of individual tree crown areas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9200" y="2971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Visual photography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9999" y="4684931"/>
            <a:ext cx="1371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Bare soil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Tree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Mixed/grass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5943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tree canopy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1219200"/>
            <a:ext cx="3048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t="41667"/>
          <a:stretch>
            <a:fillRect/>
          </a:stretch>
        </p:blipFill>
        <p:spPr bwMode="auto">
          <a:xfrm>
            <a:off x="838200" y="38100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6934200" y="1981200"/>
            <a:ext cx="533400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81200" y="4419600"/>
            <a:ext cx="533400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86200" y="5791200"/>
            <a:ext cx="533400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495800" y="5715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Flux tower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4800" y="4038600"/>
            <a:ext cx="3810000" cy="2209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1219200"/>
            <a:ext cx="3505200" cy="2286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Airborne </a:t>
            </a:r>
            <a:r>
              <a:rPr lang="en-US" dirty="0" err="1" smtClean="0"/>
              <a:t>LiDAR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F7A6-ADAA-428C-A01E-ACD72DA0FB9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height marks with polygon.tif"/>
          <p:cNvPicPr>
            <a:picLocks noChangeAspect="1"/>
          </p:cNvPicPr>
          <p:nvPr/>
        </p:nvPicPr>
        <p:blipFill>
          <a:blip r:embed="rId2" cstate="print"/>
          <a:srcRect l="21667" t="7651" r="20000" b="8506"/>
          <a:stretch>
            <a:fillRect/>
          </a:stretch>
        </p:blipFill>
        <p:spPr>
          <a:xfrm>
            <a:off x="259080" y="4038600"/>
            <a:ext cx="3855720" cy="1580478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1524000" y="3581400"/>
            <a:ext cx="685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6172200"/>
            <a:ext cx="2109399" cy="6462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3124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Lidar</a:t>
            </a:r>
            <a:r>
              <a:rPr lang="en-US" dirty="0" smtClean="0"/>
              <a:t> Dataset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8928" y="5619078"/>
            <a:ext cx="363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Wavelet Method Results (</a:t>
            </a:r>
            <a:r>
              <a:rPr lang="en-US" dirty="0" err="1" smtClean="0"/>
              <a:t>Swetnam</a:t>
            </a:r>
            <a:r>
              <a:rPr lang="en-US" dirty="0" smtClean="0"/>
              <a:t> et. al. 2014)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2013" y="1447800"/>
            <a:ext cx="4539574" cy="4267199"/>
          </a:xfrm>
          <a:prstGeom prst="rect">
            <a:avLst/>
          </a:prstGeom>
        </p:spPr>
      </p:pic>
      <p:sp>
        <p:nvSpPr>
          <p:cNvPr id="15" name="Arc 14"/>
          <p:cNvSpPr/>
          <p:nvPr/>
        </p:nvSpPr>
        <p:spPr>
          <a:xfrm rot="18828550">
            <a:off x="6076454" y="2991473"/>
            <a:ext cx="1143000" cy="106680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9099219">
            <a:off x="4572973" y="2652640"/>
            <a:ext cx="1903054" cy="210245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219200"/>
            <a:ext cx="3505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F7A6-ADAA-428C-A01E-ACD72DA0FB92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2996330416"/>
              </p:ext>
            </p:extLst>
          </p:nvPr>
        </p:nvGraphicFramePr>
        <p:xfrm>
          <a:off x="612648" y="152400"/>
          <a:ext cx="7997952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6211768"/>
            <a:ext cx="2109399" cy="646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842436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Biomass estimation method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919" y="990600"/>
            <a:ext cx="30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Biomass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010400" y="2286000"/>
            <a:ext cx="1600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876800"/>
            <a:ext cx="36576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Total Biomass and Residence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400" y="6324600"/>
            <a:ext cx="1981200" cy="365760"/>
          </a:xfrm>
        </p:spPr>
        <p:txBody>
          <a:bodyPr/>
          <a:lstStyle/>
          <a:p>
            <a:fld id="{097AF7A6-ADAA-428C-A01E-ACD72DA0FB9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6552" y="499745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Photosynthesis 0.3 kg/m</a:t>
            </a:r>
            <a:r>
              <a:rPr lang="en-US" baseline="30000" dirty="0" smtClean="0"/>
              <a:t>2</a:t>
            </a:r>
            <a:r>
              <a:rPr lang="en-US" dirty="0" smtClean="0"/>
              <a:t> per year </a:t>
            </a:r>
            <a:endParaRPr lang="en-US" dirty="0"/>
          </a:p>
        </p:txBody>
      </p:sp>
      <p:pic>
        <p:nvPicPr>
          <p:cNvPr id="1026" name="Picture 2" descr="C:\Users\rsstudent\Downloads\DSCN0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438400" y="4953000"/>
            <a:ext cx="1524000" cy="1143000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>
          <a:xfrm rot="10800000">
            <a:off x="2421366" y="4372162"/>
            <a:ext cx="533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10400" y="2362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Mean Carbon Residence Time 25 to 35 years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096000" y="2514600"/>
            <a:ext cx="609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6184364"/>
            <a:ext cx="2109399" cy="646232"/>
          </a:xfrm>
          <a:prstGeom prst="rect">
            <a:avLst/>
          </a:prstGeom>
        </p:spPr>
      </p:pic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xmlns="" val="3117578696"/>
              </p:ext>
            </p:extLst>
          </p:nvPr>
        </p:nvGraphicFramePr>
        <p:xfrm>
          <a:off x="381000" y="4191000"/>
          <a:ext cx="3962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tangle 17"/>
          <p:cNvSpPr/>
          <p:nvPr/>
        </p:nvSpPr>
        <p:spPr>
          <a:xfrm>
            <a:off x="4724400" y="5105400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err="1" smtClean="0"/>
              <a:t>t</a:t>
            </a:r>
            <a:r>
              <a:rPr lang="en-US" sz="1050" dirty="0" err="1" smtClean="0"/>
              <a:t>r</a:t>
            </a:r>
            <a:r>
              <a:rPr lang="en-US" dirty="0" smtClean="0"/>
              <a:t>= carbon stored / photosynthesis</a:t>
            </a:r>
          </a:p>
        </p:txBody>
      </p:sp>
      <p:pic>
        <p:nvPicPr>
          <p:cNvPr id="20" name="Picture 2" descr="C:\Users\rsstudent\AppData\Local\Microsoft\Windows\Temporary Internet Files\Content.IE5\VU2DBOUX\100_04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04800" y="1219200"/>
            <a:ext cx="3200400" cy="24384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343400" y="12192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Above ground biomass --1.7 kg m</a:t>
            </a:r>
            <a:r>
              <a:rPr lang="en-US" baseline="30000" dirty="0" smtClean="0"/>
              <a:t>2</a:t>
            </a:r>
            <a:r>
              <a:rPr lang="en-US" dirty="0" smtClean="0"/>
              <a:t> to 3.1 kg m</a:t>
            </a:r>
            <a:r>
              <a:rPr lang="en-US" baseline="30000" dirty="0" smtClean="0"/>
              <a:t>2</a:t>
            </a:r>
            <a:r>
              <a:rPr lang="en-US" dirty="0" smtClean="0"/>
              <a:t>  </a:t>
            </a:r>
            <a:r>
              <a:rPr lang="en-US" baseline="30000" dirty="0" smtClean="0"/>
              <a:t> </a:t>
            </a:r>
            <a:r>
              <a:rPr lang="en-US" sz="1600" baseline="30000" dirty="0" smtClean="0"/>
              <a:t> </a:t>
            </a:r>
            <a:endParaRPr lang="en-US" baseline="30000" dirty="0"/>
          </a:p>
        </p:txBody>
      </p:sp>
      <p:sp>
        <p:nvSpPr>
          <p:cNvPr id="21" name="Right Arrow 20"/>
          <p:cNvSpPr/>
          <p:nvPr/>
        </p:nvSpPr>
        <p:spPr>
          <a:xfrm rot="5400000">
            <a:off x="1322947" y="3782453"/>
            <a:ext cx="457200" cy="359895"/>
          </a:xfrm>
          <a:prstGeom prst="rightArrow">
            <a:avLst>
              <a:gd name="adj1" fmla="val 50000"/>
              <a:gd name="adj2" fmla="val 657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33800" y="1295400"/>
            <a:ext cx="481626" cy="512108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3733800" y="304800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191000" y="28194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Below Ground Biomass 0.82 kg 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F7A6-ADAA-428C-A01E-ACD72DA0FB9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dirty="0" smtClean="0"/>
              <a:t>The estimated biomass varies from 1.7 kg/m^2 to 3.1 kg/m^2  among the methods. </a:t>
            </a:r>
          </a:p>
          <a:p>
            <a:pPr>
              <a:buClrTx/>
            </a:pPr>
            <a:r>
              <a:rPr lang="en-US" dirty="0" smtClean="0"/>
              <a:t>Mean carbon residence time is 25.4 to 34.6 years in spite of 45% uncertainty in aboveground biomass</a:t>
            </a:r>
          </a:p>
          <a:p>
            <a:pPr>
              <a:buClrTx/>
            </a:pPr>
            <a:r>
              <a:rPr lang="en-US" dirty="0" smtClean="0"/>
              <a:t>Future steps for this project will include:</a:t>
            </a:r>
          </a:p>
          <a:p>
            <a:pPr lvl="1">
              <a:buClrTx/>
            </a:pPr>
            <a:r>
              <a:rPr lang="en-US" dirty="0" smtClean="0">
                <a:solidFill>
                  <a:schemeClr val="tx1"/>
                </a:solidFill>
              </a:rPr>
              <a:t> estimating the biomass of understory plants </a:t>
            </a:r>
          </a:p>
          <a:p>
            <a:pPr lvl="1">
              <a:buClrTx/>
            </a:pPr>
            <a:r>
              <a:rPr lang="en-US" dirty="0" smtClean="0">
                <a:solidFill>
                  <a:schemeClr val="tx1"/>
                </a:solidFill>
              </a:rPr>
              <a:t>expanding the analysis to other sites and ecosystem types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6185642"/>
            <a:ext cx="210939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25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1415</TotalTime>
  <Words>484</Words>
  <Application>Microsoft Office PowerPoint</Application>
  <PresentationFormat>On-screen Show (4:3)</PresentationFormat>
  <Paragraphs>101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Origin</vt:lpstr>
      <vt:lpstr>Biomass and Carbon Residence Time Estimation by Remote Sensing and Direct Measurements at the Santa Rita Experimental Research Station </vt:lpstr>
      <vt:lpstr>Why Measure Carbon Residence Time? </vt:lpstr>
      <vt:lpstr>Santa Rita Experimental Research Station Flux Tower Site</vt:lpstr>
      <vt:lpstr>Measuring Biomass</vt:lpstr>
      <vt:lpstr>Aerial Photo-based Methods</vt:lpstr>
      <vt:lpstr>Airborne LiDAR Method</vt:lpstr>
      <vt:lpstr>Slide 7</vt:lpstr>
      <vt:lpstr>Total Biomass and Residence Times</vt:lpstr>
      <vt:lpstr>Conclusions</vt:lpstr>
      <vt:lpstr>Biomass and Carbon Residence Time Estimation by Remote Sensing and Direct Measurements at the Santa Rita Experimental Research Station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rsstudent</dc:creator>
  <cp:lastModifiedBy>rsstudent</cp:lastModifiedBy>
  <cp:revision>138</cp:revision>
  <dcterms:created xsi:type="dcterms:W3CDTF">2015-03-16T21:05:34Z</dcterms:created>
  <dcterms:modified xsi:type="dcterms:W3CDTF">2015-04-03T20:32:04Z</dcterms:modified>
</cp:coreProperties>
</file>