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BB2527-E906-47D3-8BE2-E31115F7EB70}">
  <a:tblStyle styleId="{E1BB2527-E906-47D3-8BE2-E31115F7EB70}" styleName="Table_0"/>
  <a:tblStyle styleId="{499E0F9C-3799-46B5-9B1C-C505C8FD7E9E}" styleName="Table_1"/>
  <a:tblStyle styleId="{EC725168-D619-4C3B-900B-4B1C81EF6B10}" styleName="Table_2"/>
  <a:tblStyle styleId="{7286B15C-CB09-4962-B780-634EAAF13DBC}" styleName="Table_3"/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7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087251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06334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speak about how careful one must be when taking images due to obstructions (the smudge can be seen)</a:t>
            </a:r>
          </a:p>
        </p:txBody>
      </p:sp>
    </p:spTree>
    <p:extLst>
      <p:ext uri="{BB962C8B-B14F-4D97-AF65-F5344CB8AC3E}">
        <p14:creationId xmlns:p14="http://schemas.microsoft.com/office/powerpoint/2010/main" val="12499025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18149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4039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17924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4" name="Shape 15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263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Mention that Hexapod is used to remove jitter as I did in 2nd slide</a:t>
            </a:r>
          </a:p>
        </p:txBody>
      </p:sp>
    </p:spTree>
    <p:extLst>
      <p:ext uri="{BB962C8B-B14F-4D97-AF65-F5344CB8AC3E}">
        <p14:creationId xmlns:p14="http://schemas.microsoft.com/office/powerpoint/2010/main" val="37459871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7" name="Shape 1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1865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Backup slides (further explain CCD and electrical components)</a:t>
            </a:r>
          </a:p>
        </p:txBody>
      </p:sp>
    </p:spTree>
    <p:extLst>
      <p:ext uri="{BB962C8B-B14F-4D97-AF65-F5344CB8AC3E}">
        <p14:creationId xmlns:p14="http://schemas.microsoft.com/office/powerpoint/2010/main" val="10894553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0" name="Shape 1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Backup slides (compare to QE curve from our own data)</a:t>
            </a:r>
          </a:p>
        </p:txBody>
      </p:sp>
    </p:spTree>
    <p:extLst>
      <p:ext uri="{BB962C8B-B14F-4D97-AF65-F5344CB8AC3E}">
        <p14:creationId xmlns:p14="http://schemas.microsoft.com/office/powerpoint/2010/main" val="37407179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Backup Slides (show further development with resolution) </a:t>
            </a:r>
          </a:p>
        </p:txBody>
      </p:sp>
    </p:spTree>
    <p:extLst>
      <p:ext uri="{BB962C8B-B14F-4D97-AF65-F5344CB8AC3E}">
        <p14:creationId xmlns:p14="http://schemas.microsoft.com/office/powerpoint/2010/main" val="2838106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0" name="Shape 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110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85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Explain the water conveyer belt analogy and explain the characteristics of a CCD and how they differ based upon signal to noise ratio and sensitivity (amount of photons)</a:t>
            </a:r>
          </a:p>
        </p:txBody>
      </p:sp>
    </p:spTree>
    <p:extLst>
      <p:ext uri="{BB962C8B-B14F-4D97-AF65-F5344CB8AC3E}">
        <p14:creationId xmlns:p14="http://schemas.microsoft.com/office/powerpoint/2010/main" val="14385674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I will talk about how read noise are depicted bias frames. I will then speak about the purpose of flat fields and how they represent pixel sensitivity. A normalized flat field is when all pixel values are converted to a percentage from 0-1. The normalized flat field is used to adjust the final data so that all of the pixels are uniform with respect to each other. I will then explain the importance of quantum efficiency and how it changes between each CCD and why we characterize</a:t>
            </a:r>
          </a:p>
        </p:txBody>
      </p:sp>
    </p:spTree>
    <p:extLst>
      <p:ext uri="{BB962C8B-B14F-4D97-AF65-F5344CB8AC3E}">
        <p14:creationId xmlns:p14="http://schemas.microsoft.com/office/powerpoint/2010/main" val="37557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Talk about preparation for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38758753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>
                <a:solidFill>
                  <a:schemeClr val="dk1"/>
                </a:solidFill>
              </a:rPr>
              <a:t>Talk about preparation for characterization</a:t>
            </a:r>
          </a:p>
        </p:txBody>
      </p:sp>
    </p:spTree>
    <p:extLst>
      <p:ext uri="{BB962C8B-B14F-4D97-AF65-F5344CB8AC3E}">
        <p14:creationId xmlns:p14="http://schemas.microsoft.com/office/powerpoint/2010/main" val="1100695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1346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talk about what is considered the “good part” (square)</a:t>
            </a:r>
          </a:p>
        </p:txBody>
      </p:sp>
    </p:spTree>
    <p:extLst>
      <p:ext uri="{BB962C8B-B14F-4D97-AF65-F5344CB8AC3E}">
        <p14:creationId xmlns:p14="http://schemas.microsoft.com/office/powerpoint/2010/main" val="343939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/>
          <p:nvPr/>
        </p:nvSpPr>
        <p:spPr>
          <a:xfrm rot="10800000" flipH="1">
            <a:off x="0" y="3093234"/>
            <a:ext cx="8458200" cy="7124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685800" y="1300757"/>
            <a:ext cx="7772400" cy="1684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1pPr>
            <a:lvl2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2pPr>
            <a:lvl3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3pPr>
            <a:lvl4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4pPr>
            <a:lvl5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5pPr>
            <a:lvl6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6pPr>
            <a:lvl7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7pPr>
            <a:lvl8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8pPr>
            <a:lvl9pPr>
              <a:spcBef>
                <a:spcPts val="0"/>
              </a:spcBef>
              <a:buClr>
                <a:schemeClr val="dk2"/>
              </a:buClr>
              <a:buSzPct val="100000"/>
              <a:defRPr sz="7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685800" y="3093357"/>
            <a:ext cx="7772400" cy="7124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lt2"/>
              </a:buClr>
              <a:buNone/>
              <a:defRPr b="1">
                <a:solidFill>
                  <a:schemeClr val="lt2"/>
                </a:solidFill>
              </a:defRPr>
            </a:lvl1pPr>
            <a:lvl2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2pPr>
            <a:lvl3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3pPr>
            <a:lvl4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4pPr>
            <a:lvl5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5pPr>
            <a:lvl6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6pPr>
            <a:lvl7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7pPr>
            <a:lvl8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8pPr>
            <a:lvl9pPr>
              <a:spcBef>
                <a:spcPts val="0"/>
              </a:spcBef>
              <a:buClr>
                <a:schemeClr val="lt2"/>
              </a:buClr>
              <a:buSzPct val="100000"/>
              <a:buNone/>
              <a:defRPr sz="3000" b="1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4030200" cy="3465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2"/>
          </p:nvPr>
        </p:nvSpPr>
        <p:spPr>
          <a:xfrm>
            <a:off x="4656667" y="1461908"/>
            <a:ext cx="4030200" cy="34652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/>
          <p:nvPr/>
        </p:nvSpPr>
        <p:spPr>
          <a:xfrm>
            <a:off x="0" y="4406309"/>
            <a:ext cx="8686800" cy="5195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2400" b="1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>
                <a:solidFill>
                  <a:schemeClr val="dk1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1pPr>
            <a:lvl2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2pPr>
            <a:lvl3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3pPr>
            <a:lvl4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4pPr>
            <a:lvl5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5pPr>
            <a:lvl6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6pPr>
            <a:lvl7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7pPr>
            <a:lvl8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8pPr>
            <a:lvl9pPr>
              <a:spcBef>
                <a:spcPts val="0"/>
              </a:spcBef>
              <a:buClr>
                <a:schemeClr val="lt1"/>
              </a:buClr>
              <a:buSzPct val="100000"/>
              <a:buNone/>
              <a:defRPr sz="48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Clr>
                <a:schemeClr val="dk2"/>
              </a:buClr>
              <a:buSzPct val="100000"/>
              <a:defRPr sz="3000">
                <a:solidFill>
                  <a:schemeClr val="dk2"/>
                </a:solidFill>
              </a:defRPr>
            </a:lvl1pPr>
            <a:lvl2pPr>
              <a:spcBef>
                <a:spcPts val="480"/>
              </a:spcBef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2pPr>
            <a:lvl3pPr>
              <a:spcBef>
                <a:spcPts val="480"/>
              </a:spcBef>
              <a:buClr>
                <a:schemeClr val="dk2"/>
              </a:buClr>
              <a:buSzPct val="100000"/>
              <a:defRPr sz="2400">
                <a:solidFill>
                  <a:schemeClr val="dk2"/>
                </a:solidFill>
              </a:defRPr>
            </a:lvl3pPr>
            <a:lvl4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4pPr>
            <a:lvl5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5pPr>
            <a:lvl6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6pPr>
            <a:lvl7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7pPr>
            <a:lvl8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8pPr>
            <a:lvl9pPr>
              <a:spcBef>
                <a:spcPts val="360"/>
              </a:spcBef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sldNum" idx="12"/>
          </p:nvPr>
        </p:nvSpPr>
        <p:spPr>
          <a:xfrm>
            <a:off x="8556791" y="4749850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>
            <a:lvl1pPr algn="r">
              <a:spcBef>
                <a:spcPts val="0"/>
              </a:spcBef>
              <a:buNone/>
              <a:defRPr sz="1300">
                <a:solidFill>
                  <a:schemeClr val="dk2"/>
                </a:solidFill>
              </a:defRPr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ctrTitle"/>
          </p:nvPr>
        </p:nvSpPr>
        <p:spPr>
          <a:xfrm>
            <a:off x="905750" y="491982"/>
            <a:ext cx="7772400" cy="16841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 sz="3300">
                <a:solidFill>
                  <a:schemeClr val="dk1"/>
                </a:solidFill>
              </a:rPr>
              <a:t>Focal Plane Actuation to Achieve Ultra-High Resolution on Suborbital Balloon Payloads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subTitle" idx="1"/>
          </p:nvPr>
        </p:nvSpPr>
        <p:spPr>
          <a:xfrm>
            <a:off x="770925" y="2741332"/>
            <a:ext cx="7772400" cy="7124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" sz="1800" b="1">
                <a:solidFill>
                  <a:srgbClr val="000000"/>
                </a:solidFill>
              </a:rPr>
              <a:t>Mentor: Dr. Paul Scowen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000000"/>
                </a:solidFill>
              </a:rPr>
              <a:t>Graduate Student: Alex Miller</a:t>
            </a:r>
          </a:p>
          <a:p>
            <a:pPr lvl="0" algn="ctr" rtl="0">
              <a:spcBef>
                <a:spcPts val="0"/>
              </a:spcBef>
              <a:buClr>
                <a:schemeClr val="dk1"/>
              </a:buClr>
              <a:buSzPct val="68750"/>
              <a:buFont typeface="Arial"/>
              <a:buNone/>
            </a:pPr>
            <a:r>
              <a:rPr lang="en" sz="1600">
                <a:solidFill>
                  <a:srgbClr val="000000"/>
                </a:solidFill>
              </a:rPr>
              <a:t>Undergraduate Students: </a:t>
            </a:r>
            <a:r>
              <a:rPr lang="en" sz="1600">
                <a:solidFill>
                  <a:schemeClr val="dk1"/>
                </a:solidFill>
              </a:rPr>
              <a:t>Jake Trahan &amp; </a:t>
            </a:r>
            <a:r>
              <a:rPr lang="en" sz="1600">
                <a:solidFill>
                  <a:srgbClr val="000000"/>
                </a:solidFill>
              </a:rPr>
              <a:t>Ravi Prathipati </a:t>
            </a:r>
          </a:p>
          <a:p>
            <a:pPr lvl="0" algn="ctr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400" b="1">
              <a:solidFill>
                <a:srgbClr val="666666"/>
              </a:solidFill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37" name="Shape 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75" y="4089912"/>
            <a:ext cx="2560674" cy="965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Shape 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8674" y="205725"/>
            <a:ext cx="1161035" cy="96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5275" y="3055100"/>
            <a:ext cx="1498724" cy="2000799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Shape 40"/>
          <p:cNvSpPr txBox="1"/>
          <p:nvPr/>
        </p:nvSpPr>
        <p:spPr>
          <a:xfrm>
            <a:off x="1638825" y="3149950"/>
            <a:ext cx="5711099" cy="496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1800">
                <a:solidFill>
                  <a:srgbClr val="FFFFFF"/>
                </a:solidFill>
              </a:rPr>
              <a:t>Raquel Camarena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6675" y="116350"/>
            <a:ext cx="4196425" cy="4196425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Flat Fields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1348125" y="1920700"/>
            <a:ext cx="1282500" cy="587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649 nm</a:t>
            </a:r>
          </a:p>
        </p:txBody>
      </p:sp>
      <p:pic>
        <p:nvPicPr>
          <p:cNvPr id="5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1st Data of Bias Frames</a:t>
            </a:r>
          </a:p>
        </p:txBody>
      </p:sp>
      <p:graphicFrame>
        <p:nvGraphicFramePr>
          <p:cNvPr id="125" name="Shape 125"/>
          <p:cNvGraphicFramePr/>
          <p:nvPr/>
        </p:nvGraphicFramePr>
        <p:xfrm>
          <a:off x="700150" y="259275"/>
          <a:ext cx="2619375" cy="4023000"/>
        </p:xfrm>
        <a:graphic>
          <a:graphicData uri="http://schemas.openxmlformats.org/drawingml/2006/table">
            <a:tbl>
              <a:tblPr>
                <a:noFill/>
                <a:tableStyleId>{E1BB2527-E906-47D3-8BE2-E31115F7EB70}</a:tableStyleId>
              </a:tblPr>
              <a:tblGrid>
                <a:gridCol w="1400175"/>
                <a:gridCol w="1219200"/>
              </a:tblGrid>
              <a:tr h="2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Frame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Frame Average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634.725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634.491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3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633.725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4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633.69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633.84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634.2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7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634.964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8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634.134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9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634.313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10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635.218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5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Superbias Average: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634.33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4612" y="246700"/>
            <a:ext cx="4048125" cy="404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2nd Data of Bias Frames</a:t>
            </a:r>
          </a:p>
        </p:txBody>
      </p:sp>
      <p:graphicFrame>
        <p:nvGraphicFramePr>
          <p:cNvPr id="133" name="Shape 133"/>
          <p:cNvGraphicFramePr/>
          <p:nvPr/>
        </p:nvGraphicFramePr>
        <p:xfrm>
          <a:off x="793675" y="230475"/>
          <a:ext cx="2666875" cy="4051800"/>
        </p:xfrm>
        <a:graphic>
          <a:graphicData uri="http://schemas.openxmlformats.org/drawingml/2006/table">
            <a:tbl>
              <a:tblPr>
                <a:noFill/>
                <a:tableStyleId>{499E0F9C-3799-46B5-9B1C-C505C8FD7E9E}</a:tableStyleId>
              </a:tblPr>
              <a:tblGrid>
                <a:gridCol w="1476875"/>
                <a:gridCol w="1190000"/>
              </a:tblGrid>
              <a:tr h="3376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Frame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Frame Average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627.483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2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627.323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3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627.476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4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627.578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628.395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627.958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7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628.689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8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628.736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9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628.812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10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627.682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7650"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Superbias Average: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000"/>
                        <a:t>627.564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85487" y="213250"/>
            <a:ext cx="4086225" cy="4086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Shape 1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1st Data of Dark Frames</a:t>
            </a:r>
          </a:p>
        </p:txBody>
      </p:sp>
      <p:pic>
        <p:nvPicPr>
          <p:cNvPr id="141" name="Shape 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124" y="245699"/>
            <a:ext cx="3966150" cy="3966150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graphicFrame>
        <p:nvGraphicFramePr>
          <p:cNvPr id="142" name="Shape 142"/>
          <p:cNvGraphicFramePr/>
          <p:nvPr/>
        </p:nvGraphicFramePr>
        <p:xfrm>
          <a:off x="553200" y="101250"/>
          <a:ext cx="2800350" cy="4160130"/>
        </p:xfrm>
        <a:graphic>
          <a:graphicData uri="http://schemas.openxmlformats.org/drawingml/2006/table">
            <a:tbl>
              <a:tblPr>
                <a:noFill/>
                <a:tableStyleId>{EC725168-D619-4C3B-900B-4B1C81EF6B10}</a:tableStyleId>
              </a:tblPr>
              <a:tblGrid>
                <a:gridCol w="800100"/>
                <a:gridCol w="2000250"/>
              </a:tblGrid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Frame (sec)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Frame Average (after bias sub)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-45.7408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-45.2706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-46.8533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-47.0185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-47.0009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-46.8878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-46.8605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-45.5151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-45.3363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-44.7712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30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-68.1196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60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-305.739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3" name="Shape 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2nd Data of Dark Frames</a:t>
            </a:r>
          </a:p>
        </p:txBody>
      </p:sp>
      <p:pic>
        <p:nvPicPr>
          <p:cNvPr id="149" name="Shape 1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7350" y="310225"/>
            <a:ext cx="3976249" cy="3976249"/>
          </a:xfrm>
          <a:prstGeom prst="rect">
            <a:avLst/>
          </a:prstGeom>
          <a:noFill/>
          <a:ln w="9525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pic>
      <p:graphicFrame>
        <p:nvGraphicFramePr>
          <p:cNvPr id="150" name="Shape 150"/>
          <p:cNvGraphicFramePr/>
          <p:nvPr/>
        </p:nvGraphicFramePr>
        <p:xfrm>
          <a:off x="593275" y="243050"/>
          <a:ext cx="2952750" cy="4160130"/>
        </p:xfrm>
        <a:graphic>
          <a:graphicData uri="http://schemas.openxmlformats.org/drawingml/2006/table">
            <a:tbl>
              <a:tblPr>
                <a:noFill/>
                <a:tableStyleId>{7286B15C-CB09-4962-B780-634EAAF13DBC}</a:tableStyleId>
              </a:tblPr>
              <a:tblGrid>
                <a:gridCol w="838200"/>
                <a:gridCol w="2114550"/>
              </a:tblGrid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Frame (sec)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Frame Average (after bias sub)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0.856396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-0.157764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-0.60657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-0.34984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-1.49175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-1.99268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-1.68962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-1.68268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-0.823135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0.5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-0.578164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30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-3.70106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9075"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60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" sz="900"/>
                        <a:t>-3.98557</a:t>
                      </a:r>
                    </a:p>
                  </a:txBody>
                  <a:tcPr marL="91425" marR="91425" marT="91425" marB="91425">
                    <a:lnL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Further Work</a:t>
            </a:r>
          </a:p>
        </p:txBody>
      </p:sp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Continue to characterize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Char char="●"/>
            </a:pPr>
            <a:r>
              <a:rPr lang="en"/>
              <a:t>Work with Hexapod and CCD in Dewar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algn="ctr" rtl="0">
              <a:spcBef>
                <a:spcPts val="0"/>
              </a:spcBef>
              <a:buNone/>
            </a:pPr>
            <a:r>
              <a:rPr lang="en"/>
              <a:t>Thank you for listening!</a:t>
            </a:r>
          </a:p>
          <a:p>
            <a:pPr marL="0" indent="0" algn="ctr" rtl="0">
              <a:spcBef>
                <a:spcPts val="0"/>
              </a:spcBef>
              <a:buNone/>
            </a:pPr>
            <a:endParaRPr/>
          </a:p>
          <a:p>
            <a:pPr marL="0" indent="0" algn="ctr">
              <a:spcBef>
                <a:spcPts val="0"/>
              </a:spcBef>
              <a:buNone/>
            </a:pPr>
            <a:r>
              <a:rPr lang="en"/>
              <a:t>Questions?</a:t>
            </a:r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Shape 1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36825" y="1676362"/>
            <a:ext cx="3916350" cy="262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0" y="4633600"/>
            <a:ext cx="6492299" cy="497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http://micro.magnet.fsu.edu/primer/digitalimaging/concepts/interline.html</a:t>
            </a:r>
          </a:p>
        </p:txBody>
      </p:sp>
      <p:pic>
        <p:nvPicPr>
          <p:cNvPr id="171" name="Shape 1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Shape 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3373" y="51887"/>
            <a:ext cx="4835825" cy="503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500" y="340737"/>
            <a:ext cx="4657000" cy="44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Motivation 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82296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High resolution planetary images 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Fraction of the cost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4191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>
                <a:solidFill>
                  <a:schemeClr val="dk1"/>
                </a:solidFill>
              </a:rPr>
              <a:t>Remove jitter movement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47" name="Shape 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/>
          <p:nvPr/>
        </p:nvSpPr>
        <p:spPr>
          <a:xfrm>
            <a:off x="89000" y="2794400"/>
            <a:ext cx="4382100" cy="2424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600"/>
              </a:spcBef>
              <a:buNone/>
            </a:pPr>
            <a:r>
              <a:rPr lang="en" sz="2400">
                <a:solidFill>
                  <a:schemeClr val="dk1"/>
                </a:solidFill>
              </a:rPr>
              <a:t>Charged-Coupled Device (CCD)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chemeClr val="dk1"/>
                </a:solidFill>
              </a:rPr>
              <a:t>Properties</a:t>
            </a:r>
          </a:p>
          <a:p>
            <a:pPr marL="914400" lvl="1" indent="-38100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400">
                <a:solidFill>
                  <a:schemeClr val="dk1"/>
                </a:solidFill>
              </a:rPr>
              <a:t>Characterization</a:t>
            </a:r>
          </a:p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53" name="Shape 53"/>
          <p:cNvSpPr txBox="1"/>
          <p:nvPr/>
        </p:nvSpPr>
        <p:spPr>
          <a:xfrm>
            <a:off x="89000" y="668537"/>
            <a:ext cx="2334300" cy="154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400">
                <a:solidFill>
                  <a:srgbClr val="FFFFFF"/>
                </a:solidFill>
              </a:rPr>
              <a:t>Optomechanics</a:t>
            </a:r>
          </a:p>
        </p:txBody>
      </p:sp>
      <p:pic>
        <p:nvPicPr>
          <p:cNvPr id="54" name="Shape 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Shape 55"/>
          <p:cNvPicPr preferRelativeResize="0"/>
          <p:nvPr/>
        </p:nvPicPr>
        <p:blipFill rotWithShape="1">
          <a:blip r:embed="rId4">
            <a:alphaModFix/>
          </a:blip>
          <a:srcRect l="16631" r="2080" b="25048"/>
          <a:stretch/>
        </p:blipFill>
        <p:spPr>
          <a:xfrm>
            <a:off x="2855725" y="126924"/>
            <a:ext cx="3727896" cy="2628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Shape 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22925" y="2794400"/>
            <a:ext cx="2460704" cy="2163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2900"/>
              <a:t>How Does a Charged-Coupled Device Work?</a:t>
            </a:r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275" y="1420950"/>
            <a:ext cx="5392024" cy="265705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Shape 63"/>
          <p:cNvSpPr txBox="1"/>
          <p:nvPr/>
        </p:nvSpPr>
        <p:spPr>
          <a:xfrm>
            <a:off x="231850" y="4677175"/>
            <a:ext cx="4689299" cy="374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700"/>
              <a:t>http://apps.thermoscientific.com/media/BID/CELL/Images/Fig2-readout-CCD-03-lg.jpg</a:t>
            </a:r>
          </a:p>
        </p:txBody>
      </p:sp>
      <p:sp>
        <p:nvSpPr>
          <p:cNvPr id="64" name="Shape 64"/>
          <p:cNvSpPr txBox="1"/>
          <p:nvPr/>
        </p:nvSpPr>
        <p:spPr>
          <a:xfrm>
            <a:off x="5366325" y="1420950"/>
            <a:ext cx="3405600" cy="3660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rtl="0">
              <a:spcBef>
                <a:spcPts val="0"/>
              </a:spcBef>
              <a:buNone/>
            </a:pPr>
            <a:endParaRPr sz="2400"/>
          </a:p>
          <a:p>
            <a:pPr marL="457200" lvl="0" indent="-381000" rtl="0">
              <a:lnSpc>
                <a:spcPct val="12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chemeClr val="dk1"/>
                </a:solidFill>
              </a:rPr>
              <a:t>Signal-to-noise ratio</a:t>
            </a:r>
          </a:p>
          <a:p>
            <a:pPr lvl="0" rtl="0">
              <a:lnSpc>
                <a:spcPct val="120000"/>
              </a:lnSpc>
              <a:spcBef>
                <a:spcPts val="60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marL="457200" lvl="0" indent="-381000" rtl="0">
              <a:lnSpc>
                <a:spcPct val="120000"/>
              </a:lnSpc>
              <a:spcBef>
                <a:spcPts val="60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chemeClr val="dk1"/>
                </a:solidFill>
              </a:rPr>
              <a:t>Sensitivity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2400">
              <a:solidFill>
                <a:schemeClr val="dk1"/>
              </a:solidFill>
            </a:endParaRPr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endParaRPr sz="300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65" name="Shape 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>
            <a:spLocks noGrp="1"/>
          </p:cNvSpPr>
          <p:nvPr>
            <p:ph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lnSpc>
                <a:spcPct val="120000"/>
              </a:lnSpc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/>
          </a:p>
          <a:p>
            <a:pPr>
              <a:spcBef>
                <a:spcPts val="0"/>
              </a:spcBef>
              <a:buNone/>
            </a:pPr>
            <a:r>
              <a:rPr lang="en"/>
              <a:t>Characterization</a:t>
            </a:r>
          </a:p>
        </p:txBody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457200" y="1460499"/>
            <a:ext cx="40302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chemeClr val="dk1"/>
                </a:solidFill>
              </a:rPr>
              <a:t>Read noise</a:t>
            </a:r>
          </a:p>
          <a:p>
            <a:pPr marL="914400" lvl="1" indent="-368300" rtl="0">
              <a:spcBef>
                <a:spcPts val="600"/>
              </a:spcBef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200">
                <a:solidFill>
                  <a:schemeClr val="dk1"/>
                </a:solidFill>
              </a:rPr>
              <a:t>Bias frames</a:t>
            </a:r>
          </a:p>
          <a:p>
            <a:pPr marL="1371600" lvl="2" indent="-368300" rtl="0">
              <a:spcBef>
                <a:spcPts val="600"/>
              </a:spcBef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2200">
                <a:solidFill>
                  <a:schemeClr val="dk1"/>
                </a:solidFill>
              </a:rPr>
              <a:t>Electronics</a:t>
            </a:r>
          </a:p>
          <a:p>
            <a:pPr marL="457200" lvl="0" indent="0" rtl="0">
              <a:spcBef>
                <a:spcPts val="0"/>
              </a:spcBef>
              <a:buNone/>
            </a:pPr>
            <a:endParaRPr sz="2200">
              <a:solidFill>
                <a:schemeClr val="dk1"/>
              </a:solidFill>
            </a:endParaRPr>
          </a:p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chemeClr val="dk1"/>
                </a:solidFill>
              </a:rPr>
              <a:t>Flat Field</a:t>
            </a:r>
          </a:p>
          <a:p>
            <a:pPr marL="914400" marR="0" lvl="1" indent="-368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ourier New"/>
              <a:buChar char="o"/>
            </a:pPr>
            <a:r>
              <a:rPr lang="en" sz="2200">
                <a:solidFill>
                  <a:schemeClr val="dk1"/>
                </a:solidFill>
              </a:rPr>
              <a:t>Pixel sensitivity</a:t>
            </a:r>
          </a:p>
          <a:p>
            <a:pPr marL="1371600" marR="0" lvl="2" indent="-368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2200">
                <a:solidFill>
                  <a:schemeClr val="dk1"/>
                </a:solidFill>
              </a:rPr>
              <a:t>usually 98-102%</a:t>
            </a:r>
          </a:p>
          <a:p>
            <a:pPr marL="1371600" marR="0" lvl="2" indent="-3683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Wingdings"/>
              <a:buChar char="§"/>
            </a:pPr>
            <a:r>
              <a:rPr lang="en" sz="2200">
                <a:solidFill>
                  <a:schemeClr val="dk1"/>
                </a:solidFill>
              </a:rPr>
              <a:t>pixel uniformity</a:t>
            </a:r>
          </a:p>
          <a:p>
            <a:pPr marL="457200" lvl="0" indent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marL="457200" lvl="0" indent="0" rtl="0">
              <a:spcBef>
                <a:spcPts val="0"/>
              </a:spcBef>
              <a:buNone/>
            </a:pPr>
            <a:endParaRPr sz="1600">
              <a:solidFill>
                <a:schemeClr val="dk1"/>
              </a:solidFill>
            </a:endParaRPr>
          </a:p>
          <a:p>
            <a:pPr marL="457200" lvl="0" indent="0" rtl="0">
              <a:spcBef>
                <a:spcPts val="0"/>
              </a:spcBef>
              <a:buNone/>
            </a:pPr>
            <a:endParaRPr sz="1600">
              <a:solidFill>
                <a:srgbClr val="252525"/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600"/>
          </a:p>
          <a:p>
            <a:pPr lvl="0" rtl="0">
              <a:spcBef>
                <a:spcPts val="0"/>
              </a:spcBef>
              <a:buNone/>
            </a:pPr>
            <a:endParaRPr sz="2400"/>
          </a:p>
          <a:p>
            <a:pPr>
              <a:spcBef>
                <a:spcPts val="0"/>
              </a:spcBef>
              <a:buNone/>
            </a:pPr>
            <a:endParaRPr/>
          </a:p>
        </p:txBody>
      </p:sp>
      <p:pic>
        <p:nvPicPr>
          <p:cNvPr id="72" name="Shape 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Shape 73"/>
          <p:cNvSpPr txBox="1">
            <a:spLocks noGrp="1"/>
          </p:cNvSpPr>
          <p:nvPr>
            <p:ph type="body" idx="2"/>
          </p:nvPr>
        </p:nvSpPr>
        <p:spPr>
          <a:xfrm>
            <a:off x="4656667" y="1461908"/>
            <a:ext cx="4030200" cy="3465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●"/>
            </a:pPr>
            <a:r>
              <a:rPr lang="en" sz="2400">
                <a:solidFill>
                  <a:schemeClr val="dk1"/>
                </a:solidFill>
              </a:rPr>
              <a:t>Quantum Efficiency </a:t>
            </a:r>
          </a:p>
          <a:p>
            <a:pPr marL="914400" lvl="1" indent="-3683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lang="en" sz="2200">
                <a:solidFill>
                  <a:schemeClr val="dk1"/>
                </a:solidFill>
              </a:rPr>
              <a:t>% number of incident photons converted to recorded electrons</a:t>
            </a:r>
          </a:p>
          <a:p>
            <a:pPr marL="914400" lvl="1" indent="-368300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○"/>
            </a:pPr>
            <a:r>
              <a:rPr lang="en" sz="2200">
                <a:solidFill>
                  <a:schemeClr val="dk1"/>
                </a:solidFill>
              </a:rPr>
              <a:t>Type of CCD</a:t>
            </a:r>
          </a:p>
          <a:p>
            <a:pPr rtl="0">
              <a:spcBef>
                <a:spcPts val="0"/>
              </a:spcBef>
              <a:buNone/>
            </a:pPr>
            <a:endParaRPr sz="22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buNone/>
            </a:pPr>
            <a:endParaRPr sz="2200">
              <a:solidFill>
                <a:schemeClr val="dk1"/>
              </a:solidFill>
            </a:endParaRPr>
          </a:p>
          <a:p>
            <a:pPr lvl="0" rtl="0"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200">
              <a:solidFill>
                <a:schemeClr val="dk1"/>
              </a:solidFill>
            </a:endParaRPr>
          </a:p>
          <a:p>
            <a:pPr lvl="0" rtl="0">
              <a:spcBef>
                <a:spcPts val="480"/>
              </a:spcBef>
              <a:buClr>
                <a:schemeClr val="dk1"/>
              </a:buClr>
              <a:buFont typeface="Arial"/>
              <a:buNone/>
            </a:pPr>
            <a:endParaRPr sz="2200">
              <a:solidFill>
                <a:schemeClr val="dk1"/>
              </a:solidFill>
            </a:endParaRPr>
          </a:p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2847" y="2781184"/>
            <a:ext cx="2698875" cy="2016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Shape 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00" y="2663374"/>
            <a:ext cx="1843076" cy="225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Shape 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7312" y="2490300"/>
            <a:ext cx="1843075" cy="2455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Shape 8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34825" y="159575"/>
            <a:ext cx="1668075" cy="222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Shape 8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7249" y="422086"/>
            <a:ext cx="1587326" cy="211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51441" y="238099"/>
            <a:ext cx="3002937" cy="225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350" y="841893"/>
            <a:ext cx="2353575" cy="3134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Shape 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46525" y="832377"/>
            <a:ext cx="2353575" cy="315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Shape 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36935" y="1432688"/>
            <a:ext cx="3050038" cy="2278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Quantum Efficiency 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6674" y="0"/>
            <a:ext cx="6222999" cy="4362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hape 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425" y="160287"/>
            <a:ext cx="3941324" cy="3941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0150" y="160337"/>
            <a:ext cx="3941324" cy="39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Shape 107"/>
          <p:cNvSpPr txBox="1"/>
          <p:nvPr/>
        </p:nvSpPr>
        <p:spPr>
          <a:xfrm>
            <a:off x="763750" y="4101637"/>
            <a:ext cx="2578499" cy="253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429 nm</a:t>
            </a:r>
          </a:p>
        </p:txBody>
      </p:sp>
      <p:sp>
        <p:nvSpPr>
          <p:cNvPr id="108" name="Shape 108"/>
          <p:cNvSpPr txBox="1"/>
          <p:nvPr/>
        </p:nvSpPr>
        <p:spPr>
          <a:xfrm>
            <a:off x="5920600" y="4101650"/>
            <a:ext cx="1309199" cy="519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"/>
              <a:t>529 nm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457200" y="4453434"/>
            <a:ext cx="8229600" cy="519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Flat Fields</a:t>
            </a:r>
          </a:p>
        </p:txBody>
      </p:sp>
      <p:pic>
        <p:nvPicPr>
          <p:cNvPr id="110" name="Shape 1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62275" y="3832874"/>
            <a:ext cx="981725" cy="1310624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/>
          <p:nvPr/>
        </p:nvSpPr>
        <p:spPr>
          <a:xfrm>
            <a:off x="261725" y="2439675"/>
            <a:ext cx="1838099" cy="1393199"/>
          </a:xfrm>
          <a:prstGeom prst="rect">
            <a:avLst/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2" name="Shape 112"/>
          <p:cNvSpPr/>
          <p:nvPr/>
        </p:nvSpPr>
        <p:spPr>
          <a:xfrm rot="2153708">
            <a:off x="2104830" y="1871131"/>
            <a:ext cx="296262" cy="5196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19050" cap="flat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" grpId="0"/>
      <p:bldP spid="108" grpId="0"/>
      <p:bldP spid="111" grpId="0" animBg="1"/>
      <p:bldP spid="112" grpId="0" animBg="1"/>
    </p:bldLst>
  </p:timing>
</p:sld>
</file>

<file path=ppt/theme/theme1.xml><?xml version="1.0" encoding="utf-8"?>
<a:theme xmlns:a="http://schemas.openxmlformats.org/drawingml/2006/main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504</Words>
  <Application>Microsoft Office PowerPoint</Application>
  <PresentationFormat>On-screen Show (16:9)</PresentationFormat>
  <Paragraphs>172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Courier New</vt:lpstr>
      <vt:lpstr>Wingdings</vt:lpstr>
      <vt:lpstr>modern</vt:lpstr>
      <vt:lpstr>Focal Plane Actuation to Achieve Ultra-High Resolution on Suborbital Balloon Payloads</vt:lpstr>
      <vt:lpstr>Motivation </vt:lpstr>
      <vt:lpstr>PowerPoint Presentation</vt:lpstr>
      <vt:lpstr>How Does a Charged-Coupled Device Work?</vt:lpstr>
      <vt:lpstr> Characterization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Further Work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Focal Plane Actuation to Achieve Ultra-High Resolution on Suborbital Balloon Payloads</dc:title>
  <dc:creator>Marie Camarena</dc:creator>
  <cp:lastModifiedBy>Marie Camarena</cp:lastModifiedBy>
  <cp:revision>3</cp:revision>
  <dcterms:modified xsi:type="dcterms:W3CDTF">2015-04-04T05:01:07Z</dcterms:modified>
</cp:coreProperties>
</file>