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sldIdLst>
    <p:sldId id="256" r:id="rId2"/>
    <p:sldId id="257" r:id="rId3"/>
    <p:sldId id="267" r:id="rId4"/>
    <p:sldId id="259" r:id="rId5"/>
    <p:sldId id="261" r:id="rId6"/>
    <p:sldId id="262" r:id="rId7"/>
    <p:sldId id="263" r:id="rId8"/>
    <p:sldId id="265" r:id="rId9"/>
    <p:sldId id="258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0" d="100"/>
          <a:sy n="130" d="100"/>
        </p:scale>
        <p:origin x="-26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prilcobos:Dropbox:Research%20Labs:NASA%20IEQ:Results:Air%20Sample%20Collection:Mean%20Results%20al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prilcobos:Dropbox:Research%20Labs:NASA%20IEQ:Results:Air%20Sample%20Collection:Mean%20Results%20al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 smtClean="0">
                <a:effectLst/>
              </a:rPr>
              <a:t>Comparison </a:t>
            </a:r>
            <a:r>
              <a:rPr lang="en-US" sz="1800" b="1" i="0" baseline="0" dirty="0">
                <a:effectLst/>
              </a:rPr>
              <a:t>of Bacterial Concentration in Air from Three Monday/Wednesday Trials</a:t>
            </a:r>
            <a:endParaRPr lang="en-US" dirty="0">
              <a:effectLst/>
            </a:endParaRPr>
          </a:p>
        </c:rich>
      </c:tx>
      <c:layout>
        <c:manualLayout>
          <c:xMode val="edge"/>
          <c:yMode val="edge"/>
          <c:x val="0.122946516796669"/>
          <c:y val="0.0006847636214175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4"/>
          <c:order val="2"/>
          <c:tx>
            <c:v>Feb. 4th Number of Human Occupants (including researcher)</c:v>
          </c:tx>
          <c:spPr>
            <a:pattFill prst="pct50">
              <a:fgClr>
                <a:schemeClr val="accent1"/>
              </a:fgClr>
              <a:bgClr>
                <a:prstClr val="white"/>
              </a:bgClr>
            </a:pattFill>
            <a:ln w="25400" cap="flat" cmpd="sng" algn="ctr">
              <a:noFill/>
              <a:prstDash val="sysDash"/>
            </a:ln>
            <a:effectLst/>
          </c:spPr>
          <c:invertIfNegative val="0"/>
          <c:cat>
            <c:strRef>
              <c:f>MW!$A$3:$A$11</c:f>
              <c:strCache>
                <c:ptCount val="9"/>
                <c:pt idx="0">
                  <c:v>10:00am</c:v>
                </c:pt>
                <c:pt idx="1">
                  <c:v>10:15am</c:v>
                </c:pt>
                <c:pt idx="2">
                  <c:v>10:30am</c:v>
                </c:pt>
                <c:pt idx="3">
                  <c:v>10:45am</c:v>
                </c:pt>
                <c:pt idx="4">
                  <c:v>11:00am</c:v>
                </c:pt>
                <c:pt idx="5">
                  <c:v>11:15am</c:v>
                </c:pt>
                <c:pt idx="6">
                  <c:v>11:30am</c:v>
                </c:pt>
                <c:pt idx="7">
                  <c:v>11:45am</c:v>
                </c:pt>
                <c:pt idx="8">
                  <c:v>12:00pm</c:v>
                </c:pt>
              </c:strCache>
            </c:strRef>
          </c:cat>
          <c:val>
            <c:numRef>
              <c:f>MW!$E$3:$E$11</c:f>
              <c:numCache>
                <c:formatCode>General</c:formatCode>
                <c:ptCount val="9"/>
                <c:pt idx="0">
                  <c:v>1.0</c:v>
                </c:pt>
                <c:pt idx="1">
                  <c:v>3.0</c:v>
                </c:pt>
                <c:pt idx="2">
                  <c:v>25.0</c:v>
                </c:pt>
                <c:pt idx="3">
                  <c:v>30.0</c:v>
                </c:pt>
                <c:pt idx="4">
                  <c:v>30.0</c:v>
                </c:pt>
                <c:pt idx="5">
                  <c:v>30.0</c:v>
                </c:pt>
                <c:pt idx="6">
                  <c:v>4.0</c:v>
                </c:pt>
                <c:pt idx="7">
                  <c:v>1.0</c:v>
                </c:pt>
                <c:pt idx="8">
                  <c:v>1.0</c:v>
                </c:pt>
              </c:numCache>
            </c:numRef>
          </c:val>
        </c:ser>
        <c:ser>
          <c:idx val="6"/>
          <c:order val="4"/>
          <c:tx>
            <c:v>March 23rd Number of Human Occupants (including researcher)</c:v>
          </c:tx>
          <c:spPr>
            <a:pattFill prst="pct50">
              <a:fgClr>
                <a:schemeClr val="accent6"/>
              </a:fgClr>
              <a:bgClr>
                <a:prstClr val="white"/>
              </a:bgClr>
            </a:pattFill>
            <a:ln w="25400">
              <a:noFill/>
              <a:prstDash val="sysDash"/>
            </a:ln>
          </c:spPr>
          <c:invertIfNegative val="0"/>
          <c:cat>
            <c:strRef>
              <c:f>MW!$A$3:$A$11</c:f>
              <c:strCache>
                <c:ptCount val="9"/>
                <c:pt idx="0">
                  <c:v>10:00am</c:v>
                </c:pt>
                <c:pt idx="1">
                  <c:v>10:15am</c:v>
                </c:pt>
                <c:pt idx="2">
                  <c:v>10:30am</c:v>
                </c:pt>
                <c:pt idx="3">
                  <c:v>10:45am</c:v>
                </c:pt>
                <c:pt idx="4">
                  <c:v>11:00am</c:v>
                </c:pt>
                <c:pt idx="5">
                  <c:v>11:15am</c:v>
                </c:pt>
                <c:pt idx="6">
                  <c:v>11:30am</c:v>
                </c:pt>
                <c:pt idx="7">
                  <c:v>11:45am</c:v>
                </c:pt>
                <c:pt idx="8">
                  <c:v>12:00pm</c:v>
                </c:pt>
              </c:strCache>
            </c:strRef>
          </c:cat>
          <c:val>
            <c:numRef>
              <c:f>MW!$K$3:$K$11</c:f>
              <c:numCache>
                <c:formatCode>General</c:formatCode>
                <c:ptCount val="9"/>
                <c:pt idx="0">
                  <c:v>2.0</c:v>
                </c:pt>
                <c:pt idx="1">
                  <c:v>13.0</c:v>
                </c:pt>
                <c:pt idx="2">
                  <c:v>33.0</c:v>
                </c:pt>
                <c:pt idx="3">
                  <c:v>39.0</c:v>
                </c:pt>
                <c:pt idx="4">
                  <c:v>38.0</c:v>
                </c:pt>
                <c:pt idx="5">
                  <c:v>39.0</c:v>
                </c:pt>
                <c:pt idx="6">
                  <c:v>7.0</c:v>
                </c:pt>
                <c:pt idx="7">
                  <c:v>5.0</c:v>
                </c:pt>
                <c:pt idx="8">
                  <c:v>7.0</c:v>
                </c:pt>
              </c:numCache>
            </c:numRef>
          </c:val>
        </c:ser>
        <c:ser>
          <c:idx val="8"/>
          <c:order val="6"/>
          <c:tx>
            <c:v>March 25th Number of Human Occupants (including researcher)</c:v>
          </c:tx>
          <c:spPr>
            <a:pattFill prst="pct50">
              <a:fgClr>
                <a:schemeClr val="accent2"/>
              </a:fgClr>
              <a:bgClr>
                <a:prstClr val="white"/>
              </a:bgClr>
            </a:pattFill>
            <a:ln w="25400">
              <a:noFill/>
            </a:ln>
          </c:spPr>
          <c:invertIfNegative val="0"/>
          <c:cat>
            <c:strRef>
              <c:f>MW!$A$3:$A$11</c:f>
              <c:strCache>
                <c:ptCount val="9"/>
                <c:pt idx="0">
                  <c:v>10:00am</c:v>
                </c:pt>
                <c:pt idx="1">
                  <c:v>10:15am</c:v>
                </c:pt>
                <c:pt idx="2">
                  <c:v>10:30am</c:v>
                </c:pt>
                <c:pt idx="3">
                  <c:v>10:45am</c:v>
                </c:pt>
                <c:pt idx="4">
                  <c:v>11:00am</c:v>
                </c:pt>
                <c:pt idx="5">
                  <c:v>11:15am</c:v>
                </c:pt>
                <c:pt idx="6">
                  <c:v>11:30am</c:v>
                </c:pt>
                <c:pt idx="7">
                  <c:v>11:45am</c:v>
                </c:pt>
                <c:pt idx="8">
                  <c:v>12:00pm</c:v>
                </c:pt>
              </c:strCache>
            </c:strRef>
          </c:cat>
          <c:val>
            <c:numRef>
              <c:f>MW!$Q$3:$Q$11</c:f>
              <c:numCache>
                <c:formatCode>General</c:formatCode>
                <c:ptCount val="9"/>
                <c:pt idx="0">
                  <c:v>1.0</c:v>
                </c:pt>
                <c:pt idx="1">
                  <c:v>2.0</c:v>
                </c:pt>
                <c:pt idx="2">
                  <c:v>23.0</c:v>
                </c:pt>
                <c:pt idx="3">
                  <c:v>34.0</c:v>
                </c:pt>
                <c:pt idx="4">
                  <c:v>34.0</c:v>
                </c:pt>
                <c:pt idx="5">
                  <c:v>35.0</c:v>
                </c:pt>
                <c:pt idx="6">
                  <c:v>7.0</c:v>
                </c:pt>
                <c:pt idx="7">
                  <c:v>2.0</c:v>
                </c:pt>
                <c:pt idx="8">
                  <c:v>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1053432"/>
        <c:axId val="-2131036024"/>
      </c:barChart>
      <c:lineChart>
        <c:grouping val="standard"/>
        <c:varyColors val="0"/>
        <c:ser>
          <c:idx val="3"/>
          <c:order val="0"/>
          <c:tx>
            <c:v>High Contamination</c:v>
          </c:tx>
          <c:spPr>
            <a:ln>
              <a:solidFill>
                <a:schemeClr val="tx1">
                  <a:lumMod val="75000"/>
                  <a:lumOff val="25000"/>
                </a:schemeClr>
              </a:solidFill>
            </a:ln>
          </c:spPr>
          <c:marker>
            <c:symbol val="none"/>
          </c:marker>
          <c:cat>
            <c:strRef>
              <c:f>MW!$A$3:$A$11</c:f>
              <c:strCache>
                <c:ptCount val="9"/>
                <c:pt idx="0">
                  <c:v>10:00am</c:v>
                </c:pt>
                <c:pt idx="1">
                  <c:v>10:15am</c:v>
                </c:pt>
                <c:pt idx="2">
                  <c:v>10:30am</c:v>
                </c:pt>
                <c:pt idx="3">
                  <c:v>10:45am</c:v>
                </c:pt>
                <c:pt idx="4">
                  <c:v>11:00am</c:v>
                </c:pt>
                <c:pt idx="5">
                  <c:v>11:15am</c:v>
                </c:pt>
                <c:pt idx="6">
                  <c:v>11:30am</c:v>
                </c:pt>
                <c:pt idx="7">
                  <c:v>11:45am</c:v>
                </c:pt>
                <c:pt idx="8">
                  <c:v>12:00pm</c:v>
                </c:pt>
              </c:strCache>
            </c:strRef>
          </c:cat>
          <c:val>
            <c:numRef>
              <c:f>MW!$D$3:$D$11</c:f>
              <c:numCache>
                <c:formatCode>General</c:formatCode>
                <c:ptCount val="9"/>
                <c:pt idx="0">
                  <c:v>500.0</c:v>
                </c:pt>
                <c:pt idx="1">
                  <c:v>500.0</c:v>
                </c:pt>
                <c:pt idx="2">
                  <c:v>500.0</c:v>
                </c:pt>
                <c:pt idx="3">
                  <c:v>500.0</c:v>
                </c:pt>
                <c:pt idx="4">
                  <c:v>500.0</c:v>
                </c:pt>
                <c:pt idx="5">
                  <c:v>500.0</c:v>
                </c:pt>
                <c:pt idx="6">
                  <c:v>500.0</c:v>
                </c:pt>
                <c:pt idx="7">
                  <c:v>500.0</c:v>
                </c:pt>
                <c:pt idx="8">
                  <c:v>500.0</c:v>
                </c:pt>
              </c:numCache>
            </c:numRef>
          </c:val>
          <c:smooth val="0"/>
        </c:ser>
        <c:ser>
          <c:idx val="2"/>
          <c:order val="1"/>
          <c:tx>
            <c:v>Elevated Contamination</c:v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strRef>
              <c:f>MW!$A$3:$A$11</c:f>
              <c:strCache>
                <c:ptCount val="9"/>
                <c:pt idx="0">
                  <c:v>10:00am</c:v>
                </c:pt>
                <c:pt idx="1">
                  <c:v>10:15am</c:v>
                </c:pt>
                <c:pt idx="2">
                  <c:v>10:30am</c:v>
                </c:pt>
                <c:pt idx="3">
                  <c:v>10:45am</c:v>
                </c:pt>
                <c:pt idx="4">
                  <c:v>11:00am</c:v>
                </c:pt>
                <c:pt idx="5">
                  <c:v>11:15am</c:v>
                </c:pt>
                <c:pt idx="6">
                  <c:v>11:30am</c:v>
                </c:pt>
                <c:pt idx="7">
                  <c:v>11:45am</c:v>
                </c:pt>
                <c:pt idx="8">
                  <c:v>12:00pm</c:v>
                </c:pt>
              </c:strCache>
            </c:strRef>
          </c:cat>
          <c:val>
            <c:numRef>
              <c:f>MW!$C$3:$C$11</c:f>
              <c:numCache>
                <c:formatCode>General</c:formatCode>
                <c:ptCount val="9"/>
                <c:pt idx="0">
                  <c:v>100.0</c:v>
                </c:pt>
                <c:pt idx="1">
                  <c:v>100.0</c:v>
                </c:pt>
                <c:pt idx="2">
                  <c:v>100.0</c:v>
                </c:pt>
                <c:pt idx="3">
                  <c:v>100.0</c:v>
                </c:pt>
                <c:pt idx="4">
                  <c:v>100.0</c:v>
                </c:pt>
                <c:pt idx="5">
                  <c:v>100.0</c:v>
                </c:pt>
                <c:pt idx="6">
                  <c:v>100.0</c:v>
                </c:pt>
                <c:pt idx="7">
                  <c:v>100.0</c:v>
                </c:pt>
                <c:pt idx="8">
                  <c:v>100.0</c:v>
                </c:pt>
              </c:numCache>
            </c:numRef>
          </c:val>
          <c:smooth val="0"/>
        </c:ser>
        <c:ser>
          <c:idx val="0"/>
          <c:order val="3"/>
          <c:tx>
            <c:v>Feb. 4th Bacterial Concentration</c:v>
          </c:tx>
          <c:marker>
            <c:symbol val="none"/>
          </c:marker>
          <c:cat>
            <c:strRef>
              <c:f>MW!$A$3:$A$11</c:f>
              <c:strCache>
                <c:ptCount val="9"/>
                <c:pt idx="0">
                  <c:v>10:00am</c:v>
                </c:pt>
                <c:pt idx="1">
                  <c:v>10:15am</c:v>
                </c:pt>
                <c:pt idx="2">
                  <c:v>10:30am</c:v>
                </c:pt>
                <c:pt idx="3">
                  <c:v>10:45am</c:v>
                </c:pt>
                <c:pt idx="4">
                  <c:v>11:00am</c:v>
                </c:pt>
                <c:pt idx="5">
                  <c:v>11:15am</c:v>
                </c:pt>
                <c:pt idx="6">
                  <c:v>11:30am</c:v>
                </c:pt>
                <c:pt idx="7">
                  <c:v>11:45am</c:v>
                </c:pt>
                <c:pt idx="8">
                  <c:v>12:00pm</c:v>
                </c:pt>
              </c:strCache>
            </c:strRef>
          </c:cat>
          <c:val>
            <c:numRef>
              <c:f>MW!$B$3:$B$11</c:f>
              <c:numCache>
                <c:formatCode>General</c:formatCode>
                <c:ptCount val="9"/>
                <c:pt idx="0">
                  <c:v>50.0</c:v>
                </c:pt>
                <c:pt idx="1">
                  <c:v>100.0</c:v>
                </c:pt>
                <c:pt idx="2">
                  <c:v>330.0</c:v>
                </c:pt>
                <c:pt idx="3">
                  <c:v>230.0</c:v>
                </c:pt>
                <c:pt idx="4">
                  <c:v>500.0</c:v>
                </c:pt>
                <c:pt idx="5">
                  <c:v>140.0</c:v>
                </c:pt>
                <c:pt idx="6">
                  <c:v>200.0</c:v>
                </c:pt>
                <c:pt idx="7">
                  <c:v>90.0</c:v>
                </c:pt>
                <c:pt idx="8">
                  <c:v>200.0</c:v>
                </c:pt>
              </c:numCache>
            </c:numRef>
          </c:val>
          <c:smooth val="0"/>
        </c:ser>
        <c:ser>
          <c:idx val="5"/>
          <c:order val="5"/>
          <c:tx>
            <c:v>March 23rd Bacterial Concentration</c:v>
          </c:tx>
          <c:marker>
            <c:symbol val="none"/>
          </c:marker>
          <c:cat>
            <c:strRef>
              <c:f>MW!$A$3:$A$11</c:f>
              <c:strCache>
                <c:ptCount val="9"/>
                <c:pt idx="0">
                  <c:v>10:00am</c:v>
                </c:pt>
                <c:pt idx="1">
                  <c:v>10:15am</c:v>
                </c:pt>
                <c:pt idx="2">
                  <c:v>10:30am</c:v>
                </c:pt>
                <c:pt idx="3">
                  <c:v>10:45am</c:v>
                </c:pt>
                <c:pt idx="4">
                  <c:v>11:00am</c:v>
                </c:pt>
                <c:pt idx="5">
                  <c:v>11:15am</c:v>
                </c:pt>
                <c:pt idx="6">
                  <c:v>11:30am</c:v>
                </c:pt>
                <c:pt idx="7">
                  <c:v>11:45am</c:v>
                </c:pt>
                <c:pt idx="8">
                  <c:v>12:00pm</c:v>
                </c:pt>
              </c:strCache>
            </c:strRef>
          </c:cat>
          <c:val>
            <c:numRef>
              <c:f>MW!$H$3:$H$11</c:f>
              <c:numCache>
                <c:formatCode>General</c:formatCode>
                <c:ptCount val="9"/>
                <c:pt idx="0">
                  <c:v>110.0</c:v>
                </c:pt>
                <c:pt idx="1">
                  <c:v>230.0</c:v>
                </c:pt>
                <c:pt idx="2">
                  <c:v>630.0</c:v>
                </c:pt>
                <c:pt idx="3">
                  <c:v>290.0</c:v>
                </c:pt>
                <c:pt idx="4">
                  <c:v>230.0</c:v>
                </c:pt>
                <c:pt idx="5">
                  <c:v>180.0</c:v>
                </c:pt>
                <c:pt idx="6">
                  <c:v>290.0</c:v>
                </c:pt>
                <c:pt idx="7">
                  <c:v>480.0</c:v>
                </c:pt>
                <c:pt idx="8">
                  <c:v>110.0</c:v>
                </c:pt>
              </c:numCache>
            </c:numRef>
          </c:val>
          <c:smooth val="0"/>
        </c:ser>
        <c:ser>
          <c:idx val="7"/>
          <c:order val="7"/>
          <c:tx>
            <c:v>March 25th Bacterial Concentration</c:v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strRef>
              <c:f>MW!$A$3:$A$11</c:f>
              <c:strCache>
                <c:ptCount val="9"/>
                <c:pt idx="0">
                  <c:v>10:00am</c:v>
                </c:pt>
                <c:pt idx="1">
                  <c:v>10:15am</c:v>
                </c:pt>
                <c:pt idx="2">
                  <c:v>10:30am</c:v>
                </c:pt>
                <c:pt idx="3">
                  <c:v>10:45am</c:v>
                </c:pt>
                <c:pt idx="4">
                  <c:v>11:00am</c:v>
                </c:pt>
                <c:pt idx="5">
                  <c:v>11:15am</c:v>
                </c:pt>
                <c:pt idx="6">
                  <c:v>11:30am</c:v>
                </c:pt>
                <c:pt idx="7">
                  <c:v>11:45am</c:v>
                </c:pt>
                <c:pt idx="8">
                  <c:v>12:00pm</c:v>
                </c:pt>
              </c:strCache>
            </c:strRef>
          </c:cat>
          <c:val>
            <c:numRef>
              <c:f>MW!$N$3:$N$11</c:f>
              <c:numCache>
                <c:formatCode>General</c:formatCode>
                <c:ptCount val="9"/>
                <c:pt idx="0">
                  <c:v>40.0</c:v>
                </c:pt>
                <c:pt idx="1">
                  <c:v>30.0</c:v>
                </c:pt>
                <c:pt idx="2">
                  <c:v>290.0</c:v>
                </c:pt>
                <c:pt idx="3">
                  <c:v>240.0</c:v>
                </c:pt>
                <c:pt idx="4">
                  <c:v>240.0</c:v>
                </c:pt>
                <c:pt idx="5">
                  <c:v>120.0</c:v>
                </c:pt>
                <c:pt idx="6">
                  <c:v>180.0</c:v>
                </c:pt>
                <c:pt idx="7">
                  <c:v>30.0</c:v>
                </c:pt>
                <c:pt idx="8">
                  <c:v>130.0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1209224"/>
        <c:axId val="-2131019112"/>
      </c:lineChart>
      <c:catAx>
        <c:axId val="-21312092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/>
                  <a:t>Time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-2131019112"/>
        <c:crosses val="autoZero"/>
        <c:auto val="1"/>
        <c:lblAlgn val="ctr"/>
        <c:lblOffset val="100"/>
        <c:noMultiLvlLbl val="0"/>
      </c:catAx>
      <c:valAx>
        <c:axId val="-2131019112"/>
        <c:scaling>
          <c:orientation val="minMax"/>
          <c:min val="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800" b="1" i="0" baseline="0">
                    <a:effectLst/>
                  </a:rPr>
                  <a:t>CFUs/m</a:t>
                </a:r>
                <a:r>
                  <a:rPr lang="en-US" sz="1800" b="1" i="0" baseline="30000">
                    <a:effectLst/>
                  </a:rPr>
                  <a:t>3</a:t>
                </a:r>
                <a:r>
                  <a:rPr lang="en-US" sz="1800" b="1" i="0" baseline="0">
                    <a:effectLst/>
                  </a:rPr>
                  <a:t> of air</a:t>
                </a:r>
                <a:endParaRPr lang="en-US">
                  <a:effectLst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31209224"/>
        <c:crosses val="autoZero"/>
        <c:crossBetween val="between"/>
      </c:valAx>
      <c:valAx>
        <c:axId val="-2131036024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i="0" baseline="0">
                    <a:effectLst/>
                  </a:rPr>
                  <a:t>Number of human occupants 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31053432"/>
        <c:crosses val="max"/>
        <c:crossBetween val="between"/>
      </c:valAx>
      <c:catAx>
        <c:axId val="-2131053432"/>
        <c:scaling>
          <c:orientation val="minMax"/>
        </c:scaling>
        <c:delete val="1"/>
        <c:axPos val="b"/>
        <c:majorTickMark val="out"/>
        <c:minorTickMark val="none"/>
        <c:tickLblPos val="nextTo"/>
        <c:crossAx val="-2131036024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 smtClean="0">
                <a:effectLst/>
              </a:rPr>
              <a:t>Comparison </a:t>
            </a:r>
            <a:r>
              <a:rPr lang="en-US" sz="1800" b="1" i="0" baseline="0" dirty="0">
                <a:effectLst/>
              </a:rPr>
              <a:t>of Bacterial Concentration in Air from Three Friday Trials</a:t>
            </a:r>
            <a:endParaRPr lang="en-US" dirty="0">
              <a:effectLst/>
            </a:endParaRPr>
          </a:p>
        </c:rich>
      </c:tx>
      <c:layout>
        <c:manualLayout>
          <c:xMode val="edge"/>
          <c:yMode val="edge"/>
          <c:x val="0.0956812847556421"/>
          <c:y val="0.0266806274179183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4"/>
          <c:order val="3"/>
          <c:tx>
            <c:v>Feb. 13th Number of Human Occupants (including researcher)</c:v>
          </c:tx>
          <c:spPr>
            <a:pattFill prst="pct50">
              <a:fgClr>
                <a:schemeClr val="accent1"/>
              </a:fgClr>
              <a:bgClr>
                <a:prstClr val="white"/>
              </a:bgClr>
            </a:pattFill>
            <a:ln w="25400" cap="flat" cmpd="sng" algn="ctr">
              <a:noFill/>
              <a:prstDash val="sysDash"/>
            </a:ln>
            <a:effectLst/>
          </c:spPr>
          <c:invertIfNegative val="0"/>
          <c:cat>
            <c:strRef>
              <c:f>F!$A$3:$A$24</c:f>
              <c:strCache>
                <c:ptCount val="22"/>
                <c:pt idx="0">
                  <c:v>1:15pm</c:v>
                </c:pt>
                <c:pt idx="1">
                  <c:v>1:30pm</c:v>
                </c:pt>
                <c:pt idx="2">
                  <c:v>1:45pm</c:v>
                </c:pt>
                <c:pt idx="3">
                  <c:v>2:00pm</c:v>
                </c:pt>
                <c:pt idx="4">
                  <c:v>2:15pm</c:v>
                </c:pt>
                <c:pt idx="5">
                  <c:v>2:30pm</c:v>
                </c:pt>
                <c:pt idx="6">
                  <c:v>2:45pm</c:v>
                </c:pt>
                <c:pt idx="7">
                  <c:v>3:00pm</c:v>
                </c:pt>
                <c:pt idx="8">
                  <c:v>3:15pm</c:v>
                </c:pt>
                <c:pt idx="9">
                  <c:v>3:30pm</c:v>
                </c:pt>
                <c:pt idx="10">
                  <c:v>3:45pm</c:v>
                </c:pt>
                <c:pt idx="11">
                  <c:v>4:00pm</c:v>
                </c:pt>
                <c:pt idx="12">
                  <c:v>4:15pm</c:v>
                </c:pt>
                <c:pt idx="13">
                  <c:v>4:30pm</c:v>
                </c:pt>
                <c:pt idx="14">
                  <c:v>4:45pm</c:v>
                </c:pt>
                <c:pt idx="15">
                  <c:v>5:00pm</c:v>
                </c:pt>
                <c:pt idx="16">
                  <c:v>5:15pm</c:v>
                </c:pt>
                <c:pt idx="17">
                  <c:v>5:30pm</c:v>
                </c:pt>
                <c:pt idx="18">
                  <c:v>5:45pm</c:v>
                </c:pt>
                <c:pt idx="19">
                  <c:v>6:00pm</c:v>
                </c:pt>
                <c:pt idx="20">
                  <c:v>6:15pm</c:v>
                </c:pt>
                <c:pt idx="21">
                  <c:v>6:30pm</c:v>
                </c:pt>
              </c:strCache>
            </c:strRef>
          </c:cat>
          <c:val>
            <c:numRef>
              <c:f>F!$E$3:$E$24</c:f>
              <c:numCache>
                <c:formatCode>General</c:formatCode>
                <c:ptCount val="22"/>
                <c:pt idx="0">
                  <c:v>1.0</c:v>
                </c:pt>
                <c:pt idx="1">
                  <c:v>1.0</c:v>
                </c:pt>
                <c:pt idx="2">
                  <c:v>2.0</c:v>
                </c:pt>
                <c:pt idx="3">
                  <c:v>2.0</c:v>
                </c:pt>
                <c:pt idx="4">
                  <c:v>24.0</c:v>
                </c:pt>
                <c:pt idx="5">
                  <c:v>33.0</c:v>
                </c:pt>
                <c:pt idx="6">
                  <c:v>37.0</c:v>
                </c:pt>
                <c:pt idx="7">
                  <c:v>35.0</c:v>
                </c:pt>
                <c:pt idx="8">
                  <c:v>36.0</c:v>
                </c:pt>
                <c:pt idx="9">
                  <c:v>35.0</c:v>
                </c:pt>
                <c:pt idx="10">
                  <c:v>36.0</c:v>
                </c:pt>
                <c:pt idx="11">
                  <c:v>37.0</c:v>
                </c:pt>
                <c:pt idx="12">
                  <c:v>38.0</c:v>
                </c:pt>
                <c:pt idx="13">
                  <c:v>1.0</c:v>
                </c:pt>
                <c:pt idx="14">
                  <c:v>1.0</c:v>
                </c:pt>
                <c:pt idx="15">
                  <c:v>1.0</c:v>
                </c:pt>
                <c:pt idx="16">
                  <c:v>1.0</c:v>
                </c:pt>
                <c:pt idx="17">
                  <c:v>1.0</c:v>
                </c:pt>
                <c:pt idx="18">
                  <c:v>1.0</c:v>
                </c:pt>
                <c:pt idx="19">
                  <c:v>1.0</c:v>
                </c:pt>
                <c:pt idx="20">
                  <c:v>1.0</c:v>
                </c:pt>
                <c:pt idx="21">
                  <c:v>1.0</c:v>
                </c:pt>
              </c:numCache>
            </c:numRef>
          </c:val>
        </c:ser>
        <c:ser>
          <c:idx val="6"/>
          <c:order val="5"/>
          <c:tx>
            <c:v>March 20th Number of Human Occupants (including researcher)</c:v>
          </c:tx>
          <c:spPr>
            <a:pattFill prst="pct50">
              <a:fgClr>
                <a:schemeClr val="accent6"/>
              </a:fgClr>
              <a:bgClr>
                <a:prstClr val="white"/>
              </a:bgClr>
            </a:pattFill>
            <a:ln w="25400">
              <a:noFill/>
              <a:prstDash val="sysDash"/>
            </a:ln>
          </c:spPr>
          <c:invertIfNegative val="0"/>
          <c:cat>
            <c:strRef>
              <c:f>F!$A$3:$A$24</c:f>
              <c:strCache>
                <c:ptCount val="22"/>
                <c:pt idx="0">
                  <c:v>1:15pm</c:v>
                </c:pt>
                <c:pt idx="1">
                  <c:v>1:30pm</c:v>
                </c:pt>
                <c:pt idx="2">
                  <c:v>1:45pm</c:v>
                </c:pt>
                <c:pt idx="3">
                  <c:v>2:00pm</c:v>
                </c:pt>
                <c:pt idx="4">
                  <c:v>2:15pm</c:v>
                </c:pt>
                <c:pt idx="5">
                  <c:v>2:30pm</c:v>
                </c:pt>
                <c:pt idx="6">
                  <c:v>2:45pm</c:v>
                </c:pt>
                <c:pt idx="7">
                  <c:v>3:00pm</c:v>
                </c:pt>
                <c:pt idx="8">
                  <c:v>3:15pm</c:v>
                </c:pt>
                <c:pt idx="9">
                  <c:v>3:30pm</c:v>
                </c:pt>
                <c:pt idx="10">
                  <c:v>3:45pm</c:v>
                </c:pt>
                <c:pt idx="11">
                  <c:v>4:00pm</c:v>
                </c:pt>
                <c:pt idx="12">
                  <c:v>4:15pm</c:v>
                </c:pt>
                <c:pt idx="13">
                  <c:v>4:30pm</c:v>
                </c:pt>
                <c:pt idx="14">
                  <c:v>4:45pm</c:v>
                </c:pt>
                <c:pt idx="15">
                  <c:v>5:00pm</c:v>
                </c:pt>
                <c:pt idx="16">
                  <c:v>5:15pm</c:v>
                </c:pt>
                <c:pt idx="17">
                  <c:v>5:30pm</c:v>
                </c:pt>
                <c:pt idx="18">
                  <c:v>5:45pm</c:v>
                </c:pt>
                <c:pt idx="19">
                  <c:v>6:00pm</c:v>
                </c:pt>
                <c:pt idx="20">
                  <c:v>6:15pm</c:v>
                </c:pt>
                <c:pt idx="21">
                  <c:v>6:30pm</c:v>
                </c:pt>
              </c:strCache>
            </c:strRef>
          </c:cat>
          <c:val>
            <c:numRef>
              <c:f>F!$K$3:$K$24</c:f>
              <c:numCache>
                <c:formatCode>General</c:formatCode>
                <c:ptCount val="22"/>
                <c:pt idx="0">
                  <c:v>1.0</c:v>
                </c:pt>
                <c:pt idx="1">
                  <c:v>1.0</c:v>
                </c:pt>
                <c:pt idx="2">
                  <c:v>2.0</c:v>
                </c:pt>
                <c:pt idx="3">
                  <c:v>5.0</c:v>
                </c:pt>
                <c:pt idx="4">
                  <c:v>23.0</c:v>
                </c:pt>
                <c:pt idx="5">
                  <c:v>33.0</c:v>
                </c:pt>
                <c:pt idx="6">
                  <c:v>33.0</c:v>
                </c:pt>
                <c:pt idx="7">
                  <c:v>36.0</c:v>
                </c:pt>
                <c:pt idx="8">
                  <c:v>39.0</c:v>
                </c:pt>
                <c:pt idx="9">
                  <c:v>37.0</c:v>
                </c:pt>
                <c:pt idx="10">
                  <c:v>39.0</c:v>
                </c:pt>
                <c:pt idx="11">
                  <c:v>28.0</c:v>
                </c:pt>
                <c:pt idx="12">
                  <c:v>11.0</c:v>
                </c:pt>
                <c:pt idx="13">
                  <c:v>1.0</c:v>
                </c:pt>
                <c:pt idx="14">
                  <c:v>1.0</c:v>
                </c:pt>
                <c:pt idx="15">
                  <c:v>1.0</c:v>
                </c:pt>
                <c:pt idx="16">
                  <c:v>1.0</c:v>
                </c:pt>
                <c:pt idx="17">
                  <c:v>1.0</c:v>
                </c:pt>
                <c:pt idx="18">
                  <c:v>1.0</c:v>
                </c:pt>
                <c:pt idx="19">
                  <c:v>1.0</c:v>
                </c:pt>
                <c:pt idx="20">
                  <c:v>1.0</c:v>
                </c:pt>
                <c:pt idx="21">
                  <c:v>1.0</c:v>
                </c:pt>
              </c:numCache>
            </c:numRef>
          </c:val>
        </c:ser>
        <c:ser>
          <c:idx val="8"/>
          <c:order val="7"/>
          <c:tx>
            <c:v>March 27th Number of Human Occupants (including researcher)</c:v>
          </c:tx>
          <c:spPr>
            <a:pattFill prst="pct50">
              <a:fgClr>
                <a:schemeClr val="accent2"/>
              </a:fgClr>
              <a:bgClr>
                <a:prstClr val="white"/>
              </a:bgClr>
            </a:pattFill>
            <a:ln w="25400">
              <a:noFill/>
            </a:ln>
          </c:spPr>
          <c:invertIfNegative val="0"/>
          <c:cat>
            <c:strRef>
              <c:f>F!$A$3:$A$24</c:f>
              <c:strCache>
                <c:ptCount val="22"/>
                <c:pt idx="0">
                  <c:v>1:15pm</c:v>
                </c:pt>
                <c:pt idx="1">
                  <c:v>1:30pm</c:v>
                </c:pt>
                <c:pt idx="2">
                  <c:v>1:45pm</c:v>
                </c:pt>
                <c:pt idx="3">
                  <c:v>2:00pm</c:v>
                </c:pt>
                <c:pt idx="4">
                  <c:v>2:15pm</c:v>
                </c:pt>
                <c:pt idx="5">
                  <c:v>2:30pm</c:v>
                </c:pt>
                <c:pt idx="6">
                  <c:v>2:45pm</c:v>
                </c:pt>
                <c:pt idx="7">
                  <c:v>3:00pm</c:v>
                </c:pt>
                <c:pt idx="8">
                  <c:v>3:15pm</c:v>
                </c:pt>
                <c:pt idx="9">
                  <c:v>3:30pm</c:v>
                </c:pt>
                <c:pt idx="10">
                  <c:v>3:45pm</c:v>
                </c:pt>
                <c:pt idx="11">
                  <c:v>4:00pm</c:v>
                </c:pt>
                <c:pt idx="12">
                  <c:v>4:15pm</c:v>
                </c:pt>
                <c:pt idx="13">
                  <c:v>4:30pm</c:v>
                </c:pt>
                <c:pt idx="14">
                  <c:v>4:45pm</c:v>
                </c:pt>
                <c:pt idx="15">
                  <c:v>5:00pm</c:v>
                </c:pt>
                <c:pt idx="16">
                  <c:v>5:15pm</c:v>
                </c:pt>
                <c:pt idx="17">
                  <c:v>5:30pm</c:v>
                </c:pt>
                <c:pt idx="18">
                  <c:v>5:45pm</c:v>
                </c:pt>
                <c:pt idx="19">
                  <c:v>6:00pm</c:v>
                </c:pt>
                <c:pt idx="20">
                  <c:v>6:15pm</c:v>
                </c:pt>
                <c:pt idx="21">
                  <c:v>6:30pm</c:v>
                </c:pt>
              </c:strCache>
            </c:strRef>
          </c:cat>
          <c:val>
            <c:numRef>
              <c:f>F!$Q$3:$Q$24</c:f>
              <c:numCache>
                <c:formatCode>General</c:formatCode>
                <c:ptCount val="22"/>
                <c:pt idx="0">
                  <c:v>3.0</c:v>
                </c:pt>
                <c:pt idx="1">
                  <c:v>3.0</c:v>
                </c:pt>
                <c:pt idx="2">
                  <c:v>3.0</c:v>
                </c:pt>
                <c:pt idx="3">
                  <c:v>6.0</c:v>
                </c:pt>
                <c:pt idx="4">
                  <c:v>31.0</c:v>
                </c:pt>
                <c:pt idx="5">
                  <c:v>31.0</c:v>
                </c:pt>
                <c:pt idx="6">
                  <c:v>34.0</c:v>
                </c:pt>
                <c:pt idx="7">
                  <c:v>34.0</c:v>
                </c:pt>
                <c:pt idx="8">
                  <c:v>36.0</c:v>
                </c:pt>
                <c:pt idx="9">
                  <c:v>35.0</c:v>
                </c:pt>
                <c:pt idx="10">
                  <c:v>36.0</c:v>
                </c:pt>
                <c:pt idx="11">
                  <c:v>36.0</c:v>
                </c:pt>
                <c:pt idx="12">
                  <c:v>15.0</c:v>
                </c:pt>
                <c:pt idx="13">
                  <c:v>5.0</c:v>
                </c:pt>
                <c:pt idx="14">
                  <c:v>1.0</c:v>
                </c:pt>
                <c:pt idx="15">
                  <c:v>1.0</c:v>
                </c:pt>
                <c:pt idx="16">
                  <c:v>1.0</c:v>
                </c:pt>
                <c:pt idx="17">
                  <c:v>1.0</c:v>
                </c:pt>
                <c:pt idx="18">
                  <c:v>1.0</c:v>
                </c:pt>
                <c:pt idx="19">
                  <c:v>1.0</c:v>
                </c:pt>
                <c:pt idx="20">
                  <c:v>1.0</c:v>
                </c:pt>
                <c:pt idx="21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96663592"/>
        <c:axId val="-2096669288"/>
      </c:barChart>
      <c:lineChart>
        <c:grouping val="standard"/>
        <c:varyColors val="0"/>
        <c:ser>
          <c:idx val="2"/>
          <c:order val="0"/>
          <c:tx>
            <c:v>Elevated Contamination</c:v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strRef>
              <c:f>F!$A$3:$A$24</c:f>
              <c:strCache>
                <c:ptCount val="22"/>
                <c:pt idx="0">
                  <c:v>1:15pm</c:v>
                </c:pt>
                <c:pt idx="1">
                  <c:v>1:30pm</c:v>
                </c:pt>
                <c:pt idx="2">
                  <c:v>1:45pm</c:v>
                </c:pt>
                <c:pt idx="3">
                  <c:v>2:00pm</c:v>
                </c:pt>
                <c:pt idx="4">
                  <c:v>2:15pm</c:v>
                </c:pt>
                <c:pt idx="5">
                  <c:v>2:30pm</c:v>
                </c:pt>
                <c:pt idx="6">
                  <c:v>2:45pm</c:v>
                </c:pt>
                <c:pt idx="7">
                  <c:v>3:00pm</c:v>
                </c:pt>
                <c:pt idx="8">
                  <c:v>3:15pm</c:v>
                </c:pt>
                <c:pt idx="9">
                  <c:v>3:30pm</c:v>
                </c:pt>
                <c:pt idx="10">
                  <c:v>3:45pm</c:v>
                </c:pt>
                <c:pt idx="11">
                  <c:v>4:00pm</c:v>
                </c:pt>
                <c:pt idx="12">
                  <c:v>4:15pm</c:v>
                </c:pt>
                <c:pt idx="13">
                  <c:v>4:30pm</c:v>
                </c:pt>
                <c:pt idx="14">
                  <c:v>4:45pm</c:v>
                </c:pt>
                <c:pt idx="15">
                  <c:v>5:00pm</c:v>
                </c:pt>
                <c:pt idx="16">
                  <c:v>5:15pm</c:v>
                </c:pt>
                <c:pt idx="17">
                  <c:v>5:30pm</c:v>
                </c:pt>
                <c:pt idx="18">
                  <c:v>5:45pm</c:v>
                </c:pt>
                <c:pt idx="19">
                  <c:v>6:00pm</c:v>
                </c:pt>
                <c:pt idx="20">
                  <c:v>6:15pm</c:v>
                </c:pt>
                <c:pt idx="21">
                  <c:v>6:30pm</c:v>
                </c:pt>
              </c:strCache>
            </c:strRef>
          </c:cat>
          <c:val>
            <c:numRef>
              <c:f>F!$C$3:$C$24</c:f>
              <c:numCache>
                <c:formatCode>General</c:formatCode>
                <c:ptCount val="22"/>
                <c:pt idx="0">
                  <c:v>100.0</c:v>
                </c:pt>
                <c:pt idx="1">
                  <c:v>100.0</c:v>
                </c:pt>
                <c:pt idx="2">
                  <c:v>100.0</c:v>
                </c:pt>
                <c:pt idx="3">
                  <c:v>100.0</c:v>
                </c:pt>
                <c:pt idx="4">
                  <c:v>100.0</c:v>
                </c:pt>
                <c:pt idx="5">
                  <c:v>100.0</c:v>
                </c:pt>
                <c:pt idx="6">
                  <c:v>100.0</c:v>
                </c:pt>
                <c:pt idx="7">
                  <c:v>100.0</c:v>
                </c:pt>
                <c:pt idx="8">
                  <c:v>100.0</c:v>
                </c:pt>
                <c:pt idx="9">
                  <c:v>100.0</c:v>
                </c:pt>
                <c:pt idx="10">
                  <c:v>100.0</c:v>
                </c:pt>
                <c:pt idx="11">
                  <c:v>100.0</c:v>
                </c:pt>
                <c:pt idx="12">
                  <c:v>100.0</c:v>
                </c:pt>
                <c:pt idx="13">
                  <c:v>100.0</c:v>
                </c:pt>
                <c:pt idx="14">
                  <c:v>100.0</c:v>
                </c:pt>
                <c:pt idx="15">
                  <c:v>100.0</c:v>
                </c:pt>
                <c:pt idx="16">
                  <c:v>100.0</c:v>
                </c:pt>
                <c:pt idx="17">
                  <c:v>100.0</c:v>
                </c:pt>
                <c:pt idx="18">
                  <c:v>100.0</c:v>
                </c:pt>
                <c:pt idx="19">
                  <c:v>100.0</c:v>
                </c:pt>
                <c:pt idx="20">
                  <c:v>100.0</c:v>
                </c:pt>
                <c:pt idx="21">
                  <c:v>100.0</c:v>
                </c:pt>
              </c:numCache>
            </c:numRef>
          </c:val>
          <c:smooth val="0"/>
        </c:ser>
        <c:ser>
          <c:idx val="3"/>
          <c:order val="1"/>
          <c:tx>
            <c:v>High Contamination</c:v>
          </c:tx>
          <c:spPr>
            <a:ln>
              <a:solidFill>
                <a:schemeClr val="tx1">
                  <a:lumMod val="75000"/>
                  <a:lumOff val="25000"/>
                </a:schemeClr>
              </a:solidFill>
            </a:ln>
          </c:spPr>
          <c:marker>
            <c:symbol val="none"/>
          </c:marker>
          <c:cat>
            <c:strRef>
              <c:f>F!$A$3:$A$24</c:f>
              <c:strCache>
                <c:ptCount val="22"/>
                <c:pt idx="0">
                  <c:v>1:15pm</c:v>
                </c:pt>
                <c:pt idx="1">
                  <c:v>1:30pm</c:v>
                </c:pt>
                <c:pt idx="2">
                  <c:v>1:45pm</c:v>
                </c:pt>
                <c:pt idx="3">
                  <c:v>2:00pm</c:v>
                </c:pt>
                <c:pt idx="4">
                  <c:v>2:15pm</c:v>
                </c:pt>
                <c:pt idx="5">
                  <c:v>2:30pm</c:v>
                </c:pt>
                <c:pt idx="6">
                  <c:v>2:45pm</c:v>
                </c:pt>
                <c:pt idx="7">
                  <c:v>3:00pm</c:v>
                </c:pt>
                <c:pt idx="8">
                  <c:v>3:15pm</c:v>
                </c:pt>
                <c:pt idx="9">
                  <c:v>3:30pm</c:v>
                </c:pt>
                <c:pt idx="10">
                  <c:v>3:45pm</c:v>
                </c:pt>
                <c:pt idx="11">
                  <c:v>4:00pm</c:v>
                </c:pt>
                <c:pt idx="12">
                  <c:v>4:15pm</c:v>
                </c:pt>
                <c:pt idx="13">
                  <c:v>4:30pm</c:v>
                </c:pt>
                <c:pt idx="14">
                  <c:v>4:45pm</c:v>
                </c:pt>
                <c:pt idx="15">
                  <c:v>5:00pm</c:v>
                </c:pt>
                <c:pt idx="16">
                  <c:v>5:15pm</c:v>
                </c:pt>
                <c:pt idx="17">
                  <c:v>5:30pm</c:v>
                </c:pt>
                <c:pt idx="18">
                  <c:v>5:45pm</c:v>
                </c:pt>
                <c:pt idx="19">
                  <c:v>6:00pm</c:v>
                </c:pt>
                <c:pt idx="20">
                  <c:v>6:15pm</c:v>
                </c:pt>
                <c:pt idx="21">
                  <c:v>6:30pm</c:v>
                </c:pt>
              </c:strCache>
            </c:strRef>
          </c:cat>
          <c:val>
            <c:numRef>
              <c:f>F!$D$3:$D$24</c:f>
              <c:numCache>
                <c:formatCode>General</c:formatCode>
                <c:ptCount val="22"/>
                <c:pt idx="0">
                  <c:v>500.0</c:v>
                </c:pt>
                <c:pt idx="1">
                  <c:v>500.0</c:v>
                </c:pt>
                <c:pt idx="2">
                  <c:v>500.0</c:v>
                </c:pt>
                <c:pt idx="3">
                  <c:v>500.0</c:v>
                </c:pt>
                <c:pt idx="4">
                  <c:v>500.0</c:v>
                </c:pt>
                <c:pt idx="5">
                  <c:v>500.0</c:v>
                </c:pt>
                <c:pt idx="6">
                  <c:v>500.0</c:v>
                </c:pt>
                <c:pt idx="7">
                  <c:v>500.0</c:v>
                </c:pt>
                <c:pt idx="8">
                  <c:v>500.0</c:v>
                </c:pt>
                <c:pt idx="9">
                  <c:v>500.0</c:v>
                </c:pt>
                <c:pt idx="10">
                  <c:v>500.0</c:v>
                </c:pt>
                <c:pt idx="11">
                  <c:v>500.0</c:v>
                </c:pt>
                <c:pt idx="12">
                  <c:v>500.0</c:v>
                </c:pt>
                <c:pt idx="13">
                  <c:v>500.0</c:v>
                </c:pt>
                <c:pt idx="14">
                  <c:v>500.0</c:v>
                </c:pt>
                <c:pt idx="15">
                  <c:v>500.0</c:v>
                </c:pt>
                <c:pt idx="16">
                  <c:v>500.0</c:v>
                </c:pt>
                <c:pt idx="17">
                  <c:v>500.0</c:v>
                </c:pt>
                <c:pt idx="18">
                  <c:v>500.0</c:v>
                </c:pt>
                <c:pt idx="19">
                  <c:v>500.0</c:v>
                </c:pt>
                <c:pt idx="20">
                  <c:v>500.0</c:v>
                </c:pt>
                <c:pt idx="21">
                  <c:v>500.0</c:v>
                </c:pt>
              </c:numCache>
            </c:numRef>
          </c:val>
          <c:smooth val="0"/>
        </c:ser>
        <c:ser>
          <c:idx val="0"/>
          <c:order val="2"/>
          <c:tx>
            <c:v>Feb. 13th Bacterial Concentration</c:v>
          </c:tx>
          <c:marker>
            <c:symbol val="none"/>
          </c:marker>
          <c:cat>
            <c:strRef>
              <c:f>F!$A$3:$A$24</c:f>
              <c:strCache>
                <c:ptCount val="22"/>
                <c:pt idx="0">
                  <c:v>1:15pm</c:v>
                </c:pt>
                <c:pt idx="1">
                  <c:v>1:30pm</c:v>
                </c:pt>
                <c:pt idx="2">
                  <c:v>1:45pm</c:v>
                </c:pt>
                <c:pt idx="3">
                  <c:v>2:00pm</c:v>
                </c:pt>
                <c:pt idx="4">
                  <c:v>2:15pm</c:v>
                </c:pt>
                <c:pt idx="5">
                  <c:v>2:30pm</c:v>
                </c:pt>
                <c:pt idx="6">
                  <c:v>2:45pm</c:v>
                </c:pt>
                <c:pt idx="7">
                  <c:v>3:00pm</c:v>
                </c:pt>
                <c:pt idx="8">
                  <c:v>3:15pm</c:v>
                </c:pt>
                <c:pt idx="9">
                  <c:v>3:30pm</c:v>
                </c:pt>
                <c:pt idx="10">
                  <c:v>3:45pm</c:v>
                </c:pt>
                <c:pt idx="11">
                  <c:v>4:00pm</c:v>
                </c:pt>
                <c:pt idx="12">
                  <c:v>4:15pm</c:v>
                </c:pt>
                <c:pt idx="13">
                  <c:v>4:30pm</c:v>
                </c:pt>
                <c:pt idx="14">
                  <c:v>4:45pm</c:v>
                </c:pt>
                <c:pt idx="15">
                  <c:v>5:00pm</c:v>
                </c:pt>
                <c:pt idx="16">
                  <c:v>5:15pm</c:v>
                </c:pt>
                <c:pt idx="17">
                  <c:v>5:30pm</c:v>
                </c:pt>
                <c:pt idx="18">
                  <c:v>5:45pm</c:v>
                </c:pt>
                <c:pt idx="19">
                  <c:v>6:00pm</c:v>
                </c:pt>
                <c:pt idx="20">
                  <c:v>6:15pm</c:v>
                </c:pt>
                <c:pt idx="21">
                  <c:v>6:30pm</c:v>
                </c:pt>
              </c:strCache>
            </c:strRef>
          </c:cat>
          <c:val>
            <c:numRef>
              <c:f>F!$B$3:$B$24</c:f>
              <c:numCache>
                <c:formatCode>General</c:formatCode>
                <c:ptCount val="22"/>
                <c:pt idx="0">
                  <c:v>30.0</c:v>
                </c:pt>
                <c:pt idx="1">
                  <c:v>70.0</c:v>
                </c:pt>
                <c:pt idx="2">
                  <c:v>70.0</c:v>
                </c:pt>
                <c:pt idx="3">
                  <c:v>80.0</c:v>
                </c:pt>
                <c:pt idx="4">
                  <c:v>140.0</c:v>
                </c:pt>
                <c:pt idx="5">
                  <c:v>290.0</c:v>
                </c:pt>
                <c:pt idx="6">
                  <c:v>200.0</c:v>
                </c:pt>
                <c:pt idx="7">
                  <c:v>220.0</c:v>
                </c:pt>
                <c:pt idx="8">
                  <c:v>100.0</c:v>
                </c:pt>
                <c:pt idx="9">
                  <c:v>20.0</c:v>
                </c:pt>
                <c:pt idx="10">
                  <c:v>40.0</c:v>
                </c:pt>
                <c:pt idx="11">
                  <c:v>50.0</c:v>
                </c:pt>
                <c:pt idx="12">
                  <c:v>60.0</c:v>
                </c:pt>
                <c:pt idx="13">
                  <c:v>110.0</c:v>
                </c:pt>
                <c:pt idx="14">
                  <c:v>20.0</c:v>
                </c:pt>
                <c:pt idx="15">
                  <c:v>30.0</c:v>
                </c:pt>
                <c:pt idx="16">
                  <c:v>10.0</c:v>
                </c:pt>
                <c:pt idx="17">
                  <c:v>30.0</c:v>
                </c:pt>
                <c:pt idx="18">
                  <c:v>50.0</c:v>
                </c:pt>
                <c:pt idx="19">
                  <c:v>10.0</c:v>
                </c:pt>
                <c:pt idx="20">
                  <c:v>0.0</c:v>
                </c:pt>
                <c:pt idx="21">
                  <c:v>40.0</c:v>
                </c:pt>
              </c:numCache>
            </c:numRef>
          </c:val>
          <c:smooth val="0"/>
        </c:ser>
        <c:ser>
          <c:idx val="5"/>
          <c:order val="4"/>
          <c:tx>
            <c:v>March 20th Bacterial Concentration</c:v>
          </c:tx>
          <c:marker>
            <c:symbol val="none"/>
          </c:marker>
          <c:cat>
            <c:strRef>
              <c:f>F!$A$3:$A$24</c:f>
              <c:strCache>
                <c:ptCount val="22"/>
                <c:pt idx="0">
                  <c:v>1:15pm</c:v>
                </c:pt>
                <c:pt idx="1">
                  <c:v>1:30pm</c:v>
                </c:pt>
                <c:pt idx="2">
                  <c:v>1:45pm</c:v>
                </c:pt>
                <c:pt idx="3">
                  <c:v>2:00pm</c:v>
                </c:pt>
                <c:pt idx="4">
                  <c:v>2:15pm</c:v>
                </c:pt>
                <c:pt idx="5">
                  <c:v>2:30pm</c:v>
                </c:pt>
                <c:pt idx="6">
                  <c:v>2:45pm</c:v>
                </c:pt>
                <c:pt idx="7">
                  <c:v>3:00pm</c:v>
                </c:pt>
                <c:pt idx="8">
                  <c:v>3:15pm</c:v>
                </c:pt>
                <c:pt idx="9">
                  <c:v>3:30pm</c:v>
                </c:pt>
                <c:pt idx="10">
                  <c:v>3:45pm</c:v>
                </c:pt>
                <c:pt idx="11">
                  <c:v>4:00pm</c:v>
                </c:pt>
                <c:pt idx="12">
                  <c:v>4:15pm</c:v>
                </c:pt>
                <c:pt idx="13">
                  <c:v>4:30pm</c:v>
                </c:pt>
                <c:pt idx="14">
                  <c:v>4:45pm</c:v>
                </c:pt>
                <c:pt idx="15">
                  <c:v>5:00pm</c:v>
                </c:pt>
                <c:pt idx="16">
                  <c:v>5:15pm</c:v>
                </c:pt>
                <c:pt idx="17">
                  <c:v>5:30pm</c:v>
                </c:pt>
                <c:pt idx="18">
                  <c:v>5:45pm</c:v>
                </c:pt>
                <c:pt idx="19">
                  <c:v>6:00pm</c:v>
                </c:pt>
                <c:pt idx="20">
                  <c:v>6:15pm</c:v>
                </c:pt>
                <c:pt idx="21">
                  <c:v>6:30pm</c:v>
                </c:pt>
              </c:strCache>
            </c:strRef>
          </c:cat>
          <c:val>
            <c:numRef>
              <c:f>F!$H$3:$H$24</c:f>
              <c:numCache>
                <c:formatCode>General</c:formatCode>
                <c:ptCount val="22"/>
                <c:pt idx="0">
                  <c:v>20.0</c:v>
                </c:pt>
                <c:pt idx="1">
                  <c:v>200.0</c:v>
                </c:pt>
                <c:pt idx="2">
                  <c:v>210.0</c:v>
                </c:pt>
                <c:pt idx="3">
                  <c:v>140.0</c:v>
                </c:pt>
                <c:pt idx="4">
                  <c:v>310.0</c:v>
                </c:pt>
                <c:pt idx="5">
                  <c:v>170.0</c:v>
                </c:pt>
                <c:pt idx="6">
                  <c:v>190.0</c:v>
                </c:pt>
                <c:pt idx="7">
                  <c:v>240.0</c:v>
                </c:pt>
                <c:pt idx="8">
                  <c:v>200.0</c:v>
                </c:pt>
                <c:pt idx="9">
                  <c:v>220.0</c:v>
                </c:pt>
                <c:pt idx="10">
                  <c:v>120.0</c:v>
                </c:pt>
                <c:pt idx="11">
                  <c:v>60.0</c:v>
                </c:pt>
                <c:pt idx="12">
                  <c:v>390.0</c:v>
                </c:pt>
                <c:pt idx="13">
                  <c:v>170.0</c:v>
                </c:pt>
                <c:pt idx="14">
                  <c:v>100.0</c:v>
                </c:pt>
                <c:pt idx="15">
                  <c:v>130.0</c:v>
                </c:pt>
                <c:pt idx="16">
                  <c:v>150.0</c:v>
                </c:pt>
                <c:pt idx="17">
                  <c:v>220.0</c:v>
                </c:pt>
                <c:pt idx="18">
                  <c:v>100.0</c:v>
                </c:pt>
                <c:pt idx="19">
                  <c:v>390.0</c:v>
                </c:pt>
                <c:pt idx="20">
                  <c:v>170.0</c:v>
                </c:pt>
              </c:numCache>
            </c:numRef>
          </c:val>
          <c:smooth val="0"/>
        </c:ser>
        <c:ser>
          <c:idx val="7"/>
          <c:order val="6"/>
          <c:tx>
            <c:v>March 27th Bacterial Concentration</c:v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strRef>
              <c:f>F!$A$3:$A$24</c:f>
              <c:strCache>
                <c:ptCount val="22"/>
                <c:pt idx="0">
                  <c:v>1:15pm</c:v>
                </c:pt>
                <c:pt idx="1">
                  <c:v>1:30pm</c:v>
                </c:pt>
                <c:pt idx="2">
                  <c:v>1:45pm</c:v>
                </c:pt>
                <c:pt idx="3">
                  <c:v>2:00pm</c:v>
                </c:pt>
                <c:pt idx="4">
                  <c:v>2:15pm</c:v>
                </c:pt>
                <c:pt idx="5">
                  <c:v>2:30pm</c:v>
                </c:pt>
                <c:pt idx="6">
                  <c:v>2:45pm</c:v>
                </c:pt>
                <c:pt idx="7">
                  <c:v>3:00pm</c:v>
                </c:pt>
                <c:pt idx="8">
                  <c:v>3:15pm</c:v>
                </c:pt>
                <c:pt idx="9">
                  <c:v>3:30pm</c:v>
                </c:pt>
                <c:pt idx="10">
                  <c:v>3:45pm</c:v>
                </c:pt>
                <c:pt idx="11">
                  <c:v>4:00pm</c:v>
                </c:pt>
                <c:pt idx="12">
                  <c:v>4:15pm</c:v>
                </c:pt>
                <c:pt idx="13">
                  <c:v>4:30pm</c:v>
                </c:pt>
                <c:pt idx="14">
                  <c:v>4:45pm</c:v>
                </c:pt>
                <c:pt idx="15">
                  <c:v>5:00pm</c:v>
                </c:pt>
                <c:pt idx="16">
                  <c:v>5:15pm</c:v>
                </c:pt>
                <c:pt idx="17">
                  <c:v>5:30pm</c:v>
                </c:pt>
                <c:pt idx="18">
                  <c:v>5:45pm</c:v>
                </c:pt>
                <c:pt idx="19">
                  <c:v>6:00pm</c:v>
                </c:pt>
                <c:pt idx="20">
                  <c:v>6:15pm</c:v>
                </c:pt>
                <c:pt idx="21">
                  <c:v>6:30pm</c:v>
                </c:pt>
              </c:strCache>
            </c:strRef>
          </c:cat>
          <c:val>
            <c:numRef>
              <c:f>F!$N$3:$N$24</c:f>
              <c:numCache>
                <c:formatCode>General</c:formatCode>
                <c:ptCount val="22"/>
                <c:pt idx="0">
                  <c:v>50.0</c:v>
                </c:pt>
                <c:pt idx="1">
                  <c:v>40.0</c:v>
                </c:pt>
                <c:pt idx="2">
                  <c:v>10.0</c:v>
                </c:pt>
                <c:pt idx="3">
                  <c:v>170.0</c:v>
                </c:pt>
                <c:pt idx="5">
                  <c:v>80.0</c:v>
                </c:pt>
                <c:pt idx="6">
                  <c:v>170.0</c:v>
                </c:pt>
                <c:pt idx="7">
                  <c:v>190.0</c:v>
                </c:pt>
                <c:pt idx="8">
                  <c:v>110.0</c:v>
                </c:pt>
                <c:pt idx="9">
                  <c:v>340.0</c:v>
                </c:pt>
                <c:pt idx="10">
                  <c:v>120.0</c:v>
                </c:pt>
                <c:pt idx="11">
                  <c:v>80.0</c:v>
                </c:pt>
                <c:pt idx="12">
                  <c:v>300.0</c:v>
                </c:pt>
                <c:pt idx="13">
                  <c:v>80.0</c:v>
                </c:pt>
                <c:pt idx="14">
                  <c:v>10.0</c:v>
                </c:pt>
                <c:pt idx="15">
                  <c:v>40.0</c:v>
                </c:pt>
                <c:pt idx="16">
                  <c:v>50.0</c:v>
                </c:pt>
                <c:pt idx="17">
                  <c:v>30.0</c:v>
                </c:pt>
                <c:pt idx="18">
                  <c:v>10.0</c:v>
                </c:pt>
                <c:pt idx="19">
                  <c:v>20.0</c:v>
                </c:pt>
                <c:pt idx="20">
                  <c:v>30.0</c:v>
                </c:pt>
                <c:pt idx="21">
                  <c:v>10.0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96720088"/>
        <c:axId val="-2096675304"/>
      </c:lineChart>
      <c:catAx>
        <c:axId val="-20967200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/>
                  <a:t>Time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-2096675304"/>
        <c:crosses val="autoZero"/>
        <c:auto val="1"/>
        <c:lblAlgn val="ctr"/>
        <c:lblOffset val="100"/>
        <c:noMultiLvlLbl val="0"/>
      </c:catAx>
      <c:valAx>
        <c:axId val="-2096675304"/>
        <c:scaling>
          <c:orientation val="minMax"/>
          <c:min val="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800" b="1" i="0" baseline="0">
                    <a:effectLst/>
                  </a:rPr>
                  <a:t>CFUs/m</a:t>
                </a:r>
                <a:r>
                  <a:rPr lang="en-US" sz="1800" b="1" i="0" baseline="30000">
                    <a:effectLst/>
                  </a:rPr>
                  <a:t>3</a:t>
                </a:r>
                <a:r>
                  <a:rPr lang="en-US" sz="1800" b="1" i="0" baseline="0">
                    <a:effectLst/>
                  </a:rPr>
                  <a:t> of air</a:t>
                </a:r>
                <a:endParaRPr lang="en-US">
                  <a:effectLst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96720088"/>
        <c:crosses val="autoZero"/>
        <c:crossBetween val="between"/>
      </c:valAx>
      <c:valAx>
        <c:axId val="-2096669288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800" b="1" i="0" baseline="0">
                    <a:effectLst/>
                  </a:rPr>
                  <a:t>Number of human occupants </a:t>
                </a:r>
                <a:endParaRPr lang="en-US">
                  <a:effectLst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96663592"/>
        <c:crosses val="max"/>
        <c:crossBetween val="between"/>
      </c:valAx>
      <c:catAx>
        <c:axId val="-2096663592"/>
        <c:scaling>
          <c:orientation val="minMax"/>
        </c:scaling>
        <c:delete val="1"/>
        <c:axPos val="b"/>
        <c:majorTickMark val="out"/>
        <c:minorTickMark val="none"/>
        <c:tickLblPos val="nextTo"/>
        <c:crossAx val="-2096669288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April 3,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April 3,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April 3,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April 3,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April 3,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April 3,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April 3,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April 3,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April 3,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April 3,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April 3,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April 3,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1075" y="1551967"/>
            <a:ext cx="5648623" cy="1204306"/>
          </a:xfrm>
        </p:spPr>
        <p:txBody>
          <a:bodyPr/>
          <a:lstStyle/>
          <a:p>
            <a:r>
              <a:rPr lang="en-US" dirty="0" smtClean="0"/>
              <a:t>Bacterial concentration in the air &amp; human occupancy of a typical classroom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1876" y="2855412"/>
            <a:ext cx="6511131" cy="329259"/>
          </a:xfrm>
        </p:spPr>
        <p:txBody>
          <a:bodyPr/>
          <a:lstStyle/>
          <a:p>
            <a:r>
              <a:rPr lang="en-US" dirty="0" smtClean="0"/>
              <a:t>April </a:t>
            </a:r>
            <a:r>
              <a:rPr lang="en-US" dirty="0" err="1" smtClean="0"/>
              <a:t>cobos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991876" y="3172441"/>
            <a:ext cx="6511131" cy="329259"/>
          </a:xfrm>
          <a:prstGeom prst="rect">
            <a:avLst/>
          </a:prstGeom>
        </p:spPr>
        <p:txBody>
          <a:bodyPr vert="horz" lIns="91440" tIns="9144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Mentor: Dr. MOUNIR EL ASMAR 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991876" y="3541109"/>
            <a:ext cx="6511131" cy="329259"/>
          </a:xfrm>
          <a:prstGeom prst="rect">
            <a:avLst/>
          </a:prstGeom>
        </p:spPr>
        <p:txBody>
          <a:bodyPr vert="horz" lIns="91440" tIns="9144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special THANKS TO </a:t>
            </a:r>
            <a:r>
              <a:rPr lang="en-US" dirty="0" err="1" smtClean="0"/>
              <a:t>dR.</a:t>
            </a:r>
            <a:r>
              <a:rPr lang="en-US" dirty="0" smtClean="0"/>
              <a:t> </a:t>
            </a:r>
            <a:r>
              <a:rPr lang="en-US" dirty="0" err="1" smtClean="0"/>
              <a:t>mORTEZA</a:t>
            </a:r>
            <a:r>
              <a:rPr lang="en-US" dirty="0" smtClean="0"/>
              <a:t> </a:t>
            </a:r>
            <a:r>
              <a:rPr lang="en-US" dirty="0" err="1" smtClean="0"/>
              <a:t>abbaszadegan</a:t>
            </a:r>
            <a:endParaRPr lang="en-US" dirty="0"/>
          </a:p>
        </p:txBody>
      </p:sp>
      <p:pic>
        <p:nvPicPr>
          <p:cNvPr id="6" name="Picture 5" descr="azsgc_logo_transparent_l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698" y="0"/>
            <a:ext cx="2540000" cy="3390900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578567" y="4984427"/>
            <a:ext cx="6511131" cy="329259"/>
          </a:xfrm>
          <a:prstGeom prst="rect">
            <a:avLst/>
          </a:prstGeom>
        </p:spPr>
        <p:txBody>
          <a:bodyPr vert="horz" lIns="91440" tIns="9144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Space grant symposium, Sheraton hotel, Tempe, AZ</a:t>
            </a:r>
            <a:endParaRPr lang="en-US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480875" y="5301456"/>
            <a:ext cx="6511131" cy="329259"/>
          </a:xfrm>
          <a:prstGeom prst="rect">
            <a:avLst/>
          </a:prstGeom>
        </p:spPr>
        <p:txBody>
          <a:bodyPr vert="horz" lIns="91440" tIns="9144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err="1" smtClean="0"/>
              <a:t>aPRIL</a:t>
            </a:r>
            <a:r>
              <a:rPr lang="en-US" dirty="0" smtClean="0"/>
              <a:t> 18,2015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966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640080"/>
            <a:ext cx="7520940" cy="548640"/>
          </a:xfrm>
        </p:spPr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07462"/>
            <a:ext cx="9144000" cy="369332"/>
          </a:xfrm>
          <a:prstGeom prst="rect">
            <a:avLst/>
          </a:prstGeom>
          <a:solidFill>
            <a:srgbClr val="F96A1B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Background	Methods		Results		Conclusions	</a:t>
            </a:r>
            <a:r>
              <a:rPr lang="en-US" b="1" u="sng" dirty="0" smtClean="0">
                <a:solidFill>
                  <a:schemeClr val="bg1"/>
                </a:solidFill>
                <a:latin typeface="Arial"/>
                <a:cs typeface="Arial"/>
              </a:rPr>
              <a:t>Questions</a:t>
            </a:r>
            <a:endParaRPr lang="en-US" b="1" u="sng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5" name="Picture 4" descr="azsgc_logo_transparent_l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124" y="5177692"/>
            <a:ext cx="1141573" cy="15240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98474" y="1216074"/>
            <a:ext cx="7556313" cy="42570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en-US" sz="20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4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7036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640080"/>
            <a:ext cx="7520940" cy="548640"/>
          </a:xfrm>
        </p:spPr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452321"/>
            <a:ext cx="7520940" cy="3579849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en-US" dirty="0" smtClean="0"/>
              <a:t>In the U.S., people </a:t>
            </a:r>
            <a:r>
              <a:rPr lang="en-US" dirty="0"/>
              <a:t>spend 87% of their time in buildings, where the indoor environmental quality affects the comfort, productivity, wellbeing, and health of its occupants. </a:t>
            </a:r>
            <a:endParaRPr lang="en-US" dirty="0" smtClean="0"/>
          </a:p>
          <a:p>
            <a:pPr>
              <a:buFont typeface="Wingdings" charset="2"/>
              <a:buChar char="§"/>
            </a:pPr>
            <a:r>
              <a:rPr lang="en-US" dirty="0" smtClean="0"/>
              <a:t>Perhaps </a:t>
            </a:r>
            <a:r>
              <a:rPr lang="en-US" dirty="0"/>
              <a:t>due to indoor crowding, respiratory </a:t>
            </a:r>
            <a:r>
              <a:rPr lang="en-US" dirty="0" smtClean="0"/>
              <a:t>infections</a:t>
            </a:r>
            <a:r>
              <a:rPr lang="en-US" dirty="0"/>
              <a:t> </a:t>
            </a:r>
            <a:r>
              <a:rPr lang="en-US" dirty="0" smtClean="0"/>
              <a:t>are </a:t>
            </a:r>
            <a:r>
              <a:rPr lang="en-US" dirty="0"/>
              <a:t>the leading infectious illness in the </a:t>
            </a:r>
            <a:r>
              <a:rPr lang="en-US" dirty="0" smtClean="0"/>
              <a:t>U.S.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Classrooms are one of the locations that respiratory illnesses are suspected to be most highly transmitted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This study sought to quantify how the bacterial concentration in indoor air changed with the length of occupancy in a classroom</a:t>
            </a:r>
          </a:p>
          <a:p>
            <a:pPr>
              <a:buFont typeface="Wingdings" charset="2"/>
              <a:buChar char="§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07462"/>
            <a:ext cx="9144000" cy="369332"/>
          </a:xfrm>
          <a:prstGeom prst="rect">
            <a:avLst/>
          </a:prstGeom>
          <a:solidFill>
            <a:srgbClr val="F96A1B"/>
          </a:solidFill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  <a:latin typeface="Arial"/>
                <a:cs typeface="Arial"/>
              </a:rPr>
              <a:t>Background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	Methods		Results		Conclusions	Questions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5" name="Picture 4" descr="azsgc_logo_transparent_l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124" y="5177692"/>
            <a:ext cx="1141573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792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640080"/>
            <a:ext cx="7520940" cy="548640"/>
          </a:xfrm>
        </p:spPr>
        <p:txBody>
          <a:bodyPr/>
          <a:lstStyle/>
          <a:p>
            <a:r>
              <a:rPr lang="en-US" dirty="0" smtClean="0"/>
              <a:t>CULTURING BACTERIA FROM AIR SAMPLES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07462"/>
            <a:ext cx="9144000" cy="369332"/>
          </a:xfrm>
          <a:prstGeom prst="rect">
            <a:avLst/>
          </a:prstGeom>
          <a:solidFill>
            <a:srgbClr val="F96A1B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Background	</a:t>
            </a:r>
            <a:r>
              <a:rPr lang="en-US" b="1" u="sng" dirty="0" smtClean="0">
                <a:solidFill>
                  <a:schemeClr val="bg1"/>
                </a:solidFill>
                <a:latin typeface="Arial"/>
                <a:cs typeface="Arial"/>
              </a:rPr>
              <a:t>Methods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	Results		Conclusions	Questions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5" name="Content Placeholder 4" descr="IMG_0346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1" b="18271"/>
          <a:stretch>
            <a:fillRect/>
          </a:stretch>
        </p:blipFill>
        <p:spPr>
          <a:xfrm>
            <a:off x="3380892" y="3532380"/>
            <a:ext cx="4585488" cy="2182620"/>
          </a:xfrm>
        </p:spPr>
      </p:pic>
      <p:pic>
        <p:nvPicPr>
          <p:cNvPr id="7" name="Picture 6" descr="azsgc_logo_transparent_l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124" y="5177692"/>
            <a:ext cx="1141573" cy="1524000"/>
          </a:xfrm>
          <a:prstGeom prst="rect">
            <a:avLst/>
          </a:prstGeom>
        </p:spPr>
      </p:pic>
      <p:pic>
        <p:nvPicPr>
          <p:cNvPr id="8" name="Picture 7" descr="IMG_0698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87"/>
          <a:stretch/>
        </p:blipFill>
        <p:spPr>
          <a:xfrm>
            <a:off x="810848" y="3532381"/>
            <a:ext cx="2396279" cy="2182619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822960" y="1452321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  <a:buFont typeface="Wingdings" charset="2"/>
              <a:buChar char="§"/>
            </a:pPr>
            <a:r>
              <a:rPr lang="en-US" dirty="0" smtClean="0"/>
              <a:t>Collected air samples using a calibrated </a:t>
            </a:r>
            <a:r>
              <a:rPr lang="en-US" dirty="0" err="1"/>
              <a:t>impactor</a:t>
            </a:r>
            <a:r>
              <a:rPr lang="en-US" dirty="0"/>
              <a:t> sampler (SAS Super 180</a:t>
            </a:r>
            <a:r>
              <a:rPr lang="en-US" baseline="30000" dirty="0"/>
              <a:t>TM</a:t>
            </a:r>
            <a:r>
              <a:rPr lang="en-US" dirty="0"/>
              <a:t>)</a:t>
            </a:r>
            <a:r>
              <a:rPr lang="en-US" dirty="0"/>
              <a:t> </a:t>
            </a:r>
            <a:endParaRPr lang="en-US" dirty="0" smtClean="0"/>
          </a:p>
          <a:p>
            <a:pPr>
              <a:buClr>
                <a:schemeClr val="accent2"/>
              </a:buClr>
              <a:buFont typeface="Wingdings" charset="2"/>
              <a:buChar char="§"/>
            </a:pPr>
            <a:r>
              <a:rPr lang="en-US" dirty="0" smtClean="0"/>
              <a:t>Incubated samples on </a:t>
            </a:r>
            <a:r>
              <a:rPr lang="en-US" dirty="0" err="1"/>
              <a:t>trypticase</a:t>
            </a:r>
            <a:r>
              <a:rPr lang="en-US" dirty="0"/>
              <a:t> soy agar (TSA)</a:t>
            </a:r>
            <a:r>
              <a:rPr lang="en-US" dirty="0"/>
              <a:t> </a:t>
            </a:r>
            <a:r>
              <a:rPr lang="en-US" dirty="0" smtClean="0"/>
              <a:t>for 48 </a:t>
            </a:r>
            <a:r>
              <a:rPr lang="en-US" dirty="0" err="1" smtClean="0"/>
              <a:t>hrs</a:t>
            </a:r>
            <a:endParaRPr lang="en-US" dirty="0" smtClean="0"/>
          </a:p>
          <a:p>
            <a:pPr>
              <a:buClr>
                <a:schemeClr val="accent2"/>
              </a:buClr>
              <a:buFont typeface="Wingdings" charset="2"/>
              <a:buChar char="§"/>
            </a:pPr>
            <a:r>
              <a:rPr lang="en-US" dirty="0" smtClean="0"/>
              <a:t>Quantified the colony forming units (CFUs)</a:t>
            </a:r>
          </a:p>
          <a:p>
            <a:pPr>
              <a:buClr>
                <a:schemeClr val="accent2"/>
              </a:buClr>
              <a:buFont typeface="Wingdings" charset="2"/>
              <a:buChar char="§"/>
            </a:pPr>
            <a:r>
              <a:rPr lang="en-US" dirty="0" smtClean="0"/>
              <a:t>Used HOBO data loggers to measure temperature, relative humidity, &amp; light</a:t>
            </a:r>
          </a:p>
          <a:p>
            <a:pPr>
              <a:buClr>
                <a:schemeClr val="accent2"/>
              </a:buClr>
              <a:buFont typeface="Wingdings" charset="2"/>
              <a:buChar char="§"/>
            </a:pPr>
            <a:r>
              <a:rPr lang="en-US" dirty="0" smtClean="0"/>
              <a:t>Measured bacterial concentration of two different classes in the same room</a:t>
            </a:r>
          </a:p>
          <a:p>
            <a:pPr lvl="2">
              <a:buFont typeface="Wingdings" charset="2"/>
              <a:buChar char="§"/>
            </a:pPr>
            <a:r>
              <a:rPr lang="en-US" dirty="0" smtClean="0"/>
              <a:t>3 trials of each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056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37" y="4659923"/>
            <a:ext cx="7520940" cy="1564093"/>
          </a:xfrm>
        </p:spPr>
        <p:txBody>
          <a:bodyPr/>
          <a:lstStyle/>
          <a:p>
            <a:pPr marL="0"/>
            <a:r>
              <a:rPr lang="en-US" dirty="0" smtClean="0"/>
              <a:t>Figure 1. A comparison of the bacterial concentration in the air of three trials from the same class. Concentration ≥ 100 CFUs/m</a:t>
            </a:r>
            <a:r>
              <a:rPr lang="en-US" baseline="30000" dirty="0" smtClean="0"/>
              <a:t>3</a:t>
            </a:r>
            <a:r>
              <a:rPr lang="en-US" dirty="0" smtClean="0"/>
              <a:t> are classified as elevated contamination and concentration ≥ 500 </a:t>
            </a:r>
            <a:r>
              <a:rPr lang="en-US" dirty="0"/>
              <a:t>CFUs/m</a:t>
            </a:r>
            <a:r>
              <a:rPr lang="en-US" baseline="30000" dirty="0"/>
              <a:t>3</a:t>
            </a:r>
            <a:r>
              <a:rPr lang="en-US" dirty="0"/>
              <a:t> are classified as </a:t>
            </a:r>
            <a:r>
              <a:rPr lang="en-US" dirty="0" smtClean="0"/>
              <a:t>high contamination, according to the </a:t>
            </a:r>
            <a:r>
              <a:rPr lang="en-US" dirty="0"/>
              <a:t>Commission of the European Communities</a:t>
            </a:r>
            <a:r>
              <a:rPr lang="en-US" dirty="0"/>
              <a:t> </a:t>
            </a:r>
            <a:r>
              <a:rPr lang="en-US" dirty="0" smtClean="0"/>
              <a:t>(1993). Class ended at 11:20 on Feb. 4</a:t>
            </a:r>
            <a:r>
              <a:rPr lang="en-US" baseline="30000" dirty="0" smtClean="0"/>
              <a:t>th</a:t>
            </a:r>
            <a:r>
              <a:rPr lang="en-US" dirty="0" smtClean="0"/>
              <a:t>, 11:25 on March 23</a:t>
            </a:r>
            <a:r>
              <a:rPr lang="en-US" baseline="30000" dirty="0" smtClean="0"/>
              <a:t>rd</a:t>
            </a:r>
            <a:r>
              <a:rPr lang="en-US" dirty="0" smtClean="0"/>
              <a:t>, and 11:28 on March 25</a:t>
            </a:r>
            <a:r>
              <a:rPr lang="en-US" baseline="30000" dirty="0" smtClean="0"/>
              <a:t>th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07462"/>
            <a:ext cx="9144000" cy="369332"/>
          </a:xfrm>
          <a:prstGeom prst="rect">
            <a:avLst/>
          </a:prstGeom>
          <a:solidFill>
            <a:srgbClr val="F96A1B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Background	Methods		</a:t>
            </a:r>
            <a:r>
              <a:rPr lang="en-US" b="1" u="sng" dirty="0" smtClean="0">
                <a:solidFill>
                  <a:schemeClr val="bg1"/>
                </a:solidFill>
                <a:latin typeface="Arial"/>
                <a:cs typeface="Arial"/>
              </a:rPr>
              <a:t>Results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		Conclusions	Questions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1786526"/>
              </p:ext>
            </p:extLst>
          </p:nvPr>
        </p:nvGraphicFramePr>
        <p:xfrm>
          <a:off x="156145" y="707944"/>
          <a:ext cx="8821779" cy="3737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 descr="azsgc_logo_transparent_l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937" y="5294922"/>
            <a:ext cx="1053760" cy="140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420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37" y="4659923"/>
            <a:ext cx="7520940" cy="1564093"/>
          </a:xfrm>
        </p:spPr>
        <p:txBody>
          <a:bodyPr/>
          <a:lstStyle/>
          <a:p>
            <a:pPr marL="0"/>
            <a:r>
              <a:rPr lang="en-US" dirty="0" smtClean="0"/>
              <a:t>Figure 2. The average bacterial concentration in the air of three trials from the same class. </a:t>
            </a:r>
            <a:r>
              <a:rPr lang="en-US" dirty="0"/>
              <a:t>Concentration ≥ 100 CFUs/m</a:t>
            </a:r>
            <a:r>
              <a:rPr lang="en-US" baseline="30000" dirty="0"/>
              <a:t>3</a:t>
            </a:r>
            <a:r>
              <a:rPr lang="en-US" dirty="0"/>
              <a:t> are classified as elevated contamination and concentration ≥ 500 CFUs/m</a:t>
            </a:r>
            <a:r>
              <a:rPr lang="en-US" baseline="30000" dirty="0"/>
              <a:t>3</a:t>
            </a:r>
            <a:r>
              <a:rPr lang="en-US" dirty="0"/>
              <a:t> are classified as high contamination, according to the Commission of the European Communities (1993). </a:t>
            </a:r>
            <a:r>
              <a:rPr lang="en-US" dirty="0" smtClean="0"/>
              <a:t>Occupancy ended at 11:20 on Feb. 4</a:t>
            </a:r>
            <a:r>
              <a:rPr lang="en-US" baseline="30000" dirty="0" smtClean="0"/>
              <a:t>th</a:t>
            </a:r>
            <a:r>
              <a:rPr lang="en-US" dirty="0" smtClean="0"/>
              <a:t>, 11:25 on March 23</a:t>
            </a:r>
            <a:r>
              <a:rPr lang="en-US" baseline="30000" dirty="0" smtClean="0"/>
              <a:t>rd</a:t>
            </a:r>
            <a:r>
              <a:rPr lang="en-US" dirty="0" smtClean="0"/>
              <a:t>, and 11:28 on March 25</a:t>
            </a:r>
            <a:r>
              <a:rPr lang="en-US" baseline="30000" dirty="0" smtClean="0"/>
              <a:t>th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07462"/>
            <a:ext cx="9144000" cy="369332"/>
          </a:xfrm>
          <a:prstGeom prst="rect">
            <a:avLst/>
          </a:prstGeom>
          <a:solidFill>
            <a:srgbClr val="F96A1B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Background	Methods		</a:t>
            </a:r>
            <a:r>
              <a:rPr lang="en-US" b="1" u="sng" dirty="0" smtClean="0">
                <a:solidFill>
                  <a:schemeClr val="bg1"/>
                </a:solidFill>
                <a:latin typeface="Arial"/>
                <a:cs typeface="Arial"/>
              </a:rPr>
              <a:t>Results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		Conclusions	Questions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61" y="664309"/>
            <a:ext cx="8577385" cy="4044786"/>
          </a:xfrm>
          <a:prstGeom prst="rect">
            <a:avLst/>
          </a:prstGeom>
        </p:spPr>
      </p:pic>
      <p:pic>
        <p:nvPicPr>
          <p:cNvPr id="8" name="Picture 7" descr="azsgc_logo_transparent_l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124" y="5177692"/>
            <a:ext cx="1141573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860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37" y="4659923"/>
            <a:ext cx="7520940" cy="1564093"/>
          </a:xfrm>
        </p:spPr>
        <p:txBody>
          <a:bodyPr/>
          <a:lstStyle/>
          <a:p>
            <a:pPr marL="0"/>
            <a:r>
              <a:rPr lang="en-US" dirty="0" smtClean="0"/>
              <a:t>Figure 3. </a:t>
            </a:r>
            <a:r>
              <a:rPr lang="en-US" dirty="0"/>
              <a:t>A comparison of the bacterial concentration in the air of three trials from the same class. Concentration ≥ 100 CFUs/m</a:t>
            </a:r>
            <a:r>
              <a:rPr lang="en-US" baseline="30000" dirty="0"/>
              <a:t>3</a:t>
            </a:r>
            <a:r>
              <a:rPr lang="en-US" dirty="0"/>
              <a:t> are classified as elevated contamination and concentration ≥ 500 CFUs/m</a:t>
            </a:r>
            <a:r>
              <a:rPr lang="en-US" baseline="30000" dirty="0"/>
              <a:t>3</a:t>
            </a:r>
            <a:r>
              <a:rPr lang="en-US" dirty="0"/>
              <a:t> are classified as high contamination, according to the Commission of the European Communities (1993). </a:t>
            </a:r>
            <a:r>
              <a:rPr lang="en-US" dirty="0" smtClean="0"/>
              <a:t>. Class </a:t>
            </a:r>
            <a:r>
              <a:rPr lang="en-US" dirty="0"/>
              <a:t>ended at </a:t>
            </a:r>
            <a:r>
              <a:rPr lang="en-US" dirty="0" smtClean="0"/>
              <a:t>4:29 on </a:t>
            </a:r>
            <a:r>
              <a:rPr lang="en-US" dirty="0"/>
              <a:t>Feb. </a:t>
            </a:r>
            <a:r>
              <a:rPr lang="en-US" dirty="0" smtClean="0"/>
              <a:t>13</a:t>
            </a:r>
            <a:r>
              <a:rPr lang="en-US" baseline="30000" dirty="0" smtClean="0"/>
              <a:t>th</a:t>
            </a:r>
            <a:r>
              <a:rPr lang="en-US" dirty="0"/>
              <a:t>, </a:t>
            </a:r>
            <a:r>
              <a:rPr lang="en-US" dirty="0" smtClean="0"/>
              <a:t>4:14 on </a:t>
            </a:r>
            <a:r>
              <a:rPr lang="en-US" dirty="0"/>
              <a:t>March </a:t>
            </a:r>
            <a:r>
              <a:rPr lang="en-US" dirty="0" smtClean="0"/>
              <a:t>20</a:t>
            </a:r>
            <a:r>
              <a:rPr lang="en-US" baseline="30000" dirty="0" smtClean="0"/>
              <a:t>th</a:t>
            </a:r>
            <a:r>
              <a:rPr lang="en-US" dirty="0" smtClean="0"/>
              <a:t>, </a:t>
            </a:r>
            <a:r>
              <a:rPr lang="en-US" dirty="0"/>
              <a:t>and </a:t>
            </a:r>
            <a:r>
              <a:rPr lang="en-US" dirty="0" smtClean="0"/>
              <a:t>4:20 on </a:t>
            </a:r>
            <a:r>
              <a:rPr lang="en-US" dirty="0"/>
              <a:t>March 25</a:t>
            </a:r>
            <a:r>
              <a:rPr lang="en-US" baseline="30000" dirty="0"/>
              <a:t>th</a:t>
            </a:r>
            <a:r>
              <a:rPr lang="en-US" dirty="0"/>
              <a:t>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07462"/>
            <a:ext cx="9144000" cy="369332"/>
          </a:xfrm>
          <a:prstGeom prst="rect">
            <a:avLst/>
          </a:prstGeom>
          <a:solidFill>
            <a:srgbClr val="F96A1B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Background	Methods		</a:t>
            </a:r>
            <a:r>
              <a:rPr lang="en-US" b="1" u="sng" dirty="0" smtClean="0">
                <a:solidFill>
                  <a:schemeClr val="bg1"/>
                </a:solidFill>
                <a:latin typeface="Arial"/>
                <a:cs typeface="Arial"/>
              </a:rPr>
              <a:t>Results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		Conclusions	Questions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164991"/>
              </p:ext>
            </p:extLst>
          </p:nvPr>
        </p:nvGraphicFramePr>
        <p:xfrm>
          <a:off x="312452" y="699640"/>
          <a:ext cx="8460317" cy="3676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 descr="azsgc_logo_transparent_l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124" y="5177692"/>
            <a:ext cx="1141573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642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37" y="4659923"/>
            <a:ext cx="7520940" cy="1564093"/>
          </a:xfrm>
        </p:spPr>
        <p:txBody>
          <a:bodyPr/>
          <a:lstStyle/>
          <a:p>
            <a:pPr marL="0"/>
            <a:r>
              <a:rPr lang="en-US" dirty="0" smtClean="0"/>
              <a:t>Figure 4. </a:t>
            </a:r>
            <a:r>
              <a:rPr lang="en-US" dirty="0"/>
              <a:t>The average bacterial </a:t>
            </a:r>
            <a:r>
              <a:rPr lang="en-US" dirty="0" smtClean="0"/>
              <a:t>concentration </a:t>
            </a:r>
            <a:r>
              <a:rPr lang="en-US" dirty="0"/>
              <a:t>in the air of three trials from the same class. Concentration ≥ 100 CFUs/m</a:t>
            </a:r>
            <a:r>
              <a:rPr lang="en-US" baseline="30000" dirty="0"/>
              <a:t>3</a:t>
            </a:r>
            <a:r>
              <a:rPr lang="en-US" dirty="0"/>
              <a:t> are classified as elevated contamination and concentration ≥ 500 CFUs/m</a:t>
            </a:r>
            <a:r>
              <a:rPr lang="en-US" baseline="30000" dirty="0"/>
              <a:t>3</a:t>
            </a:r>
            <a:r>
              <a:rPr lang="en-US" dirty="0"/>
              <a:t> are classified as high contamination, according to the Commission of the European Communities (1993). </a:t>
            </a:r>
            <a:r>
              <a:rPr lang="en-US" dirty="0" smtClean="0"/>
              <a:t>Class </a:t>
            </a:r>
            <a:r>
              <a:rPr lang="en-US" dirty="0"/>
              <a:t>ended at 4:29 on Feb. 13</a:t>
            </a:r>
            <a:r>
              <a:rPr lang="en-US" baseline="30000" dirty="0"/>
              <a:t>th</a:t>
            </a:r>
            <a:r>
              <a:rPr lang="en-US" dirty="0"/>
              <a:t>, 4:14 on March 20</a:t>
            </a:r>
            <a:r>
              <a:rPr lang="en-US" baseline="30000" dirty="0"/>
              <a:t>th</a:t>
            </a:r>
            <a:r>
              <a:rPr lang="en-US" dirty="0"/>
              <a:t>, and 4:20 on March 25</a:t>
            </a:r>
            <a:r>
              <a:rPr lang="en-US" baseline="30000" dirty="0"/>
              <a:t>th</a:t>
            </a:r>
            <a:r>
              <a:rPr lang="en-US" dirty="0"/>
              <a:t>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07462"/>
            <a:ext cx="9144000" cy="369332"/>
          </a:xfrm>
          <a:prstGeom prst="rect">
            <a:avLst/>
          </a:prstGeom>
          <a:solidFill>
            <a:srgbClr val="F96A1B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Background	Methods		</a:t>
            </a:r>
            <a:r>
              <a:rPr lang="en-US" b="1" u="sng" dirty="0" smtClean="0">
                <a:solidFill>
                  <a:schemeClr val="bg1"/>
                </a:solidFill>
                <a:latin typeface="Arial"/>
                <a:cs typeface="Arial"/>
              </a:rPr>
              <a:t>Results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		Conclusions	Questions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794"/>
            <a:ext cx="9144000" cy="4272355"/>
          </a:xfrm>
          <a:prstGeom prst="rect">
            <a:avLst/>
          </a:prstGeom>
        </p:spPr>
      </p:pic>
      <p:pic>
        <p:nvPicPr>
          <p:cNvPr id="8" name="Picture 7" descr="azsgc_logo_transparent_l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124" y="5177692"/>
            <a:ext cx="1141573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664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37" y="4659923"/>
            <a:ext cx="7520940" cy="1162539"/>
          </a:xfrm>
        </p:spPr>
        <p:txBody>
          <a:bodyPr/>
          <a:lstStyle/>
          <a:p>
            <a:pPr marL="0"/>
            <a:r>
              <a:rPr lang="en-US" dirty="0" smtClean="0"/>
              <a:t>Figure 5. A comparison of the average bacterial concentrations </a:t>
            </a:r>
            <a:r>
              <a:rPr lang="en-US" dirty="0"/>
              <a:t>in the air </a:t>
            </a:r>
            <a:r>
              <a:rPr lang="en-US" dirty="0" smtClean="0"/>
              <a:t>from two different classes. </a:t>
            </a:r>
            <a:r>
              <a:rPr lang="en-US" dirty="0"/>
              <a:t>Concentration ≥ 100 CFUs/m</a:t>
            </a:r>
            <a:r>
              <a:rPr lang="en-US" baseline="30000" dirty="0"/>
              <a:t>3</a:t>
            </a:r>
            <a:r>
              <a:rPr lang="en-US" dirty="0"/>
              <a:t> are classified as elevated contamination and concentration ≥ 500 CFUs/m</a:t>
            </a:r>
            <a:r>
              <a:rPr lang="en-US" baseline="30000" dirty="0"/>
              <a:t>3</a:t>
            </a:r>
            <a:r>
              <a:rPr lang="en-US" dirty="0"/>
              <a:t> are classified as high contamination, according to the Commission of the European Communities (1993).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07462"/>
            <a:ext cx="9144000" cy="369332"/>
          </a:xfrm>
          <a:prstGeom prst="rect">
            <a:avLst/>
          </a:prstGeom>
          <a:solidFill>
            <a:srgbClr val="F96A1B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Background	Methods		</a:t>
            </a:r>
            <a:r>
              <a:rPr lang="en-US" b="1" u="sng" dirty="0" smtClean="0">
                <a:solidFill>
                  <a:schemeClr val="bg1"/>
                </a:solidFill>
                <a:latin typeface="Arial"/>
                <a:cs typeface="Arial"/>
              </a:rPr>
              <a:t>Results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		Conclusions	Questions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592" y="605109"/>
            <a:ext cx="7307385" cy="4054814"/>
          </a:xfrm>
          <a:prstGeom prst="rect">
            <a:avLst/>
          </a:prstGeom>
        </p:spPr>
      </p:pic>
      <p:pic>
        <p:nvPicPr>
          <p:cNvPr id="8" name="Picture 7" descr="azsgc_logo_transparent_l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124" y="5177692"/>
            <a:ext cx="1141573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897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640080"/>
            <a:ext cx="7520940" cy="54864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452321"/>
            <a:ext cx="7520940" cy="3579849"/>
          </a:xfrm>
        </p:spPr>
        <p:txBody>
          <a:bodyPr/>
          <a:lstStyle/>
          <a:p>
            <a:pPr>
              <a:buClr>
                <a:schemeClr val="accent2"/>
              </a:buClr>
              <a:buFont typeface="Arial"/>
              <a:buChar char="•"/>
            </a:pPr>
            <a:r>
              <a:rPr lang="en-US" dirty="0" smtClean="0"/>
              <a:t>During occupancy, bacterial concentration levels were elevated but not high, for most trials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The Monday/Wednesday class did experience some high levels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Interestingly, the class that lasted longer had lower levels of bacterial concentration in the air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Number of occupants similar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Perhaps due to differences in the hosts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For most trials, bacterial concentration did not return to original levels at the end of the time period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Remained at elevated levels in Monday/Wednesday trials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May need more time in between classes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Limitations: small sample size</a:t>
            </a:r>
          </a:p>
          <a:p>
            <a:pPr lvl="1"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07462"/>
            <a:ext cx="9144000" cy="369332"/>
          </a:xfrm>
          <a:prstGeom prst="rect">
            <a:avLst/>
          </a:prstGeom>
          <a:solidFill>
            <a:srgbClr val="F96A1B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Background	Methods		Results	 	</a:t>
            </a:r>
            <a:r>
              <a:rPr lang="en-US" b="1" u="sng" dirty="0" smtClean="0">
                <a:solidFill>
                  <a:schemeClr val="bg1"/>
                </a:solidFill>
                <a:latin typeface="Arial"/>
                <a:cs typeface="Arial"/>
              </a:rPr>
              <a:t>Conclusions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	Questions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5" name="Picture 4" descr="azsgc_logo_transparent_l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124" y="5177692"/>
            <a:ext cx="1141573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3096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98</TotalTime>
  <Words>721</Words>
  <Application>Microsoft Macintosh PowerPoint</Application>
  <PresentationFormat>On-screen Show (4:3)</PresentationFormat>
  <Paragraphs>52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Angles</vt:lpstr>
      <vt:lpstr>Bacterial concentration in the air &amp; human occupancy of a typical classroom</vt:lpstr>
      <vt:lpstr>Problem</vt:lpstr>
      <vt:lpstr>CULTURING BACTERIA FROM AIR SAMPLES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Questions</vt:lpstr>
    </vt:vector>
  </TitlesOfParts>
  <Company>Arizona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Bacterial concentration in the air &amp; human occupancy of a typical classroom</dc:title>
  <dc:creator>April Cobos</dc:creator>
  <cp:lastModifiedBy>April Cobos</cp:lastModifiedBy>
  <cp:revision>42</cp:revision>
  <dcterms:created xsi:type="dcterms:W3CDTF">2015-04-04T05:18:38Z</dcterms:created>
  <dcterms:modified xsi:type="dcterms:W3CDTF">2015-04-04T06:57:10Z</dcterms:modified>
</cp:coreProperties>
</file>