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79625"/>
            <a:ext cx="7772400" cy="155575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219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600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fld id="{5C69F92F-F139-4F9B-AFE8-F6C0687FFC4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362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943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1E94AF-0A80-455C-8E33-30A0BB2C4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69F92F-F139-4F9B-AFE8-F6C0687FFC4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E94AF-0A80-455C-8E33-30A0BB2C4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9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06363"/>
            <a:ext cx="2000250" cy="5989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06363"/>
            <a:ext cx="5848350" cy="5989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69F92F-F139-4F9B-AFE8-F6C0687FFC4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E94AF-0A80-455C-8E33-30A0BB2C4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0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69F92F-F139-4F9B-AFE8-F6C0687FFC4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E94AF-0A80-455C-8E33-30A0BB2C4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8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69F92F-F139-4F9B-AFE8-F6C0687FFC4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E94AF-0A80-455C-8E33-30A0BB2C4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3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69F92F-F139-4F9B-AFE8-F6C0687FFC4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E94AF-0A80-455C-8E33-30A0BB2C4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8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69F92F-F139-4F9B-AFE8-F6C0687FFC4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E94AF-0A80-455C-8E33-30A0BB2C4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69F92F-F139-4F9B-AFE8-F6C0687FFC4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E94AF-0A80-455C-8E33-30A0BB2C4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7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69F92F-F139-4F9B-AFE8-F6C0687FFC4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E94AF-0A80-455C-8E33-30A0BB2C4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69F92F-F139-4F9B-AFE8-F6C0687FFC4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E94AF-0A80-455C-8E33-30A0BB2C4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69F92F-F139-4F9B-AFE8-F6C0687FFC4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E94AF-0A80-455C-8E33-30A0BB2C4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0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6363"/>
            <a:ext cx="8001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00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09800" y="6248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5C69F92F-F139-4F9B-AFE8-F6C0687FFC4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2484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11E94AF-0A80-455C-8E33-30A0BB2C44B1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nasa.gov/home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2057400"/>
          </a:xfrm>
        </p:spPr>
        <p:txBody>
          <a:bodyPr/>
          <a:lstStyle/>
          <a:p>
            <a:r>
              <a:rPr lang="en-US" dirty="0" smtClean="0"/>
              <a:t>The Effect of Cryogenic Freezing on Chymotrypsin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7848600" cy="1809466"/>
          </a:xfrm>
        </p:spPr>
        <p:txBody>
          <a:bodyPr/>
          <a:lstStyle/>
          <a:p>
            <a:pPr algn="l"/>
            <a:r>
              <a:rPr lang="en-US" sz="2400" dirty="0" smtClean="0"/>
              <a:t>Sheamus John Carbone</a:t>
            </a:r>
          </a:p>
          <a:p>
            <a:pPr algn="l"/>
            <a:r>
              <a:rPr lang="en-US" sz="2400" dirty="0" smtClean="0"/>
              <a:t>Institutions: Northern Arizona University and Coconino Community College</a:t>
            </a:r>
          </a:p>
          <a:p>
            <a:pPr algn="l"/>
            <a:r>
              <a:rPr lang="en-US" sz="2400" dirty="0" smtClean="0"/>
              <a:t>Mentors: Bryan Bates and Dr. Matthew John Gage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46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Enzymes are naturally and technologically subjected to extreme environments.  </a:t>
            </a:r>
            <a:endParaRPr lang="en-US" dirty="0" smtClean="0"/>
          </a:p>
          <a:p>
            <a:r>
              <a:rPr lang="en-US" dirty="0" smtClean="0"/>
              <a:t>Freezing conditions influence an enzyme’s lifetime</a:t>
            </a:r>
          </a:p>
          <a:p>
            <a:r>
              <a:rPr lang="en-US" dirty="0" smtClean="0"/>
              <a:t>Freeze human tissues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9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Freezing and </a:t>
            </a:r>
            <a:r>
              <a:rPr lang="en-US" dirty="0" err="1" smtClean="0"/>
              <a:t>Cryoprotectants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267200"/>
          </a:xfrm>
        </p:spPr>
        <p:txBody>
          <a:bodyPr/>
          <a:lstStyle/>
          <a:p>
            <a:r>
              <a:rPr lang="en-US" sz="2800" dirty="0" smtClean="0"/>
              <a:t>Why Cryogenically </a:t>
            </a:r>
            <a:r>
              <a:rPr lang="en-US" sz="2800" dirty="0"/>
              <a:t>freezing </a:t>
            </a:r>
            <a:r>
              <a:rPr lang="en-US" sz="2800" dirty="0" smtClean="0"/>
              <a:t>enzymes? Preservation?</a:t>
            </a:r>
          </a:p>
          <a:p>
            <a:r>
              <a:rPr lang="en-US" sz="2800" dirty="0"/>
              <a:t>Cryopreservation of human tissue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technological intervention</a:t>
            </a:r>
          </a:p>
          <a:p>
            <a:r>
              <a:rPr lang="en-US" sz="2800" dirty="0" smtClean="0"/>
              <a:t>Snap freezing in liquid nitrogen </a:t>
            </a:r>
            <a:r>
              <a:rPr lang="en-US" sz="2800" dirty="0"/>
              <a:t>v</a:t>
            </a:r>
            <a:r>
              <a:rPr lang="en-US" sz="2800" dirty="0" smtClean="0"/>
              <a:t>s gradual freezing in freezer</a:t>
            </a:r>
          </a:p>
          <a:p>
            <a:r>
              <a:rPr lang="en-US" sz="2800" dirty="0" smtClean="0"/>
              <a:t>Various cryoprotectants that exist in nature (frogs/glucose, insects/sugars, salamanders/glycerol) and manmade/DMSO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Chymotrypsin</a:t>
            </a:r>
            <a:endParaRPr lang="en-US" dirty="0"/>
          </a:p>
        </p:txBody>
      </p:sp>
      <p:pic>
        <p:nvPicPr>
          <p:cNvPr id="2050" name="Picture 2" descr="http://www.worthington-biochem.com/chy/images/rea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4" y="3200400"/>
            <a:ext cx="7598960" cy="274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447800"/>
            <a:ext cx="7598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Chymotrypsin is a digestive enzyme that is used to break down proteins into amino acids (organic compound) and polypeptides (organic polymer forming protein molecules) in the </a:t>
            </a:r>
            <a:r>
              <a:rPr lang="en-US" sz="2400" dirty="0" smtClean="0"/>
              <a:t>body.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5974602"/>
            <a:ext cx="563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http://www.worthington-biochem.com/chy/default.html</a:t>
            </a:r>
          </a:p>
        </p:txBody>
      </p:sp>
    </p:spTree>
    <p:extLst>
      <p:ext uri="{BB962C8B-B14F-4D97-AF65-F5344CB8AC3E}">
        <p14:creationId xmlns:p14="http://schemas.microsoft.com/office/powerpoint/2010/main" val="2503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001000" cy="5867400"/>
          </a:xfrm>
        </p:spPr>
        <p:txBody>
          <a:bodyPr/>
          <a:lstStyle/>
          <a:p>
            <a:r>
              <a:rPr lang="en-US" sz="2200" dirty="0" smtClean="0"/>
              <a:t>16 different solutions (6 wells/samples each)</a:t>
            </a:r>
          </a:p>
          <a:p>
            <a:r>
              <a:rPr lang="en-US" sz="2200" dirty="0" smtClean="0"/>
              <a:t>2 freezing conditions (snap and freezer) each at 2 freezing temperatures (-80*C and -20*C)</a:t>
            </a:r>
          </a:p>
          <a:p>
            <a:r>
              <a:rPr lang="en-US" sz="2200" dirty="0" smtClean="0"/>
              <a:t>Thawed tor 30 minutes and heated to target temperature of 37*C</a:t>
            </a:r>
          </a:p>
          <a:p>
            <a:r>
              <a:rPr lang="en-US" sz="2200" dirty="0" smtClean="0"/>
              <a:t>The data was taken over a 12 week period by putting each solution in 6 wells of a tray and mixing it with a potassium phosphate solution (7.4 pH buffer). After, it was put into a spectrophotometer light  for reading (absorbance of light over time)</a:t>
            </a: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67" y="4648200"/>
            <a:ext cx="392853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Charts and Graphs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51" y="3581400"/>
            <a:ext cx="5029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41508"/>
            <a:ext cx="4110251" cy="561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63" y="1205114"/>
            <a:ext cx="3345976" cy="200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57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4876800"/>
          </a:xfrm>
        </p:spPr>
        <p:txBody>
          <a:bodyPr/>
          <a:lstStyle/>
          <a:p>
            <a:r>
              <a:rPr lang="en-US" sz="2800" dirty="0" smtClean="0"/>
              <a:t>After data collection</a:t>
            </a:r>
          </a:p>
          <a:p>
            <a:r>
              <a:rPr lang="en-US" sz="2800" dirty="0" smtClean="0"/>
              <a:t>Roughly, </a:t>
            </a:r>
            <a:r>
              <a:rPr lang="en-US" sz="2800" dirty="0"/>
              <a:t>131,000 data points were taken in relation to </a:t>
            </a:r>
            <a:r>
              <a:rPr lang="en-US" sz="2800" dirty="0" smtClean="0"/>
              <a:t>time</a:t>
            </a:r>
            <a:endParaRPr lang="en-US" sz="2800" dirty="0"/>
          </a:p>
          <a:p>
            <a:r>
              <a:rPr lang="en-US" sz="2800" dirty="0" smtClean="0"/>
              <a:t>Calculated the maximum velocity, the average, and the standard deviation of each sample (slope of the tangent line) and compared to the similar plates over time</a:t>
            </a:r>
          </a:p>
          <a:p>
            <a:r>
              <a:rPr lang="en-US" sz="2800" dirty="0" smtClean="0"/>
              <a:t>Burst Phase vs Burst Phase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5800"/>
            <a:ext cx="316318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4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Some enzymes have a large change in activity after six months of freezing</a:t>
            </a:r>
          </a:p>
          <a:p>
            <a:r>
              <a:rPr lang="en-US" sz="2400" dirty="0" smtClean="0"/>
              <a:t>Enzymes more involved in the brain as they react differently than other enzymes in the body</a:t>
            </a:r>
          </a:p>
          <a:p>
            <a:r>
              <a:rPr lang="en-US" sz="2400" dirty="0" smtClean="0"/>
              <a:t>Potential cell isolation</a:t>
            </a:r>
          </a:p>
          <a:p>
            <a:r>
              <a:rPr lang="en-US" sz="2400" dirty="0"/>
              <a:t>Data analysis is </a:t>
            </a:r>
            <a:r>
              <a:rPr lang="en-US" sz="2400" dirty="0" smtClean="0"/>
              <a:t>ongoing, </a:t>
            </a:r>
            <a:r>
              <a:rPr lang="en-US" sz="2400" dirty="0"/>
              <a:t>but initial analysis </a:t>
            </a:r>
            <a:r>
              <a:rPr lang="en-US" sz="2400" dirty="0" smtClean="0"/>
              <a:t>shows</a:t>
            </a:r>
          </a:p>
        </p:txBody>
      </p:sp>
    </p:spTree>
    <p:extLst>
      <p:ext uri="{BB962C8B-B14F-4D97-AF65-F5344CB8AC3E}">
        <p14:creationId xmlns:p14="http://schemas.microsoft.com/office/powerpoint/2010/main" val="7579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br>
              <a:rPr lang="en-US" dirty="0" smtClean="0"/>
            </a:br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5562600"/>
          </a:xfrm>
        </p:spPr>
        <p:txBody>
          <a:bodyPr/>
          <a:lstStyle/>
          <a:p>
            <a:r>
              <a:rPr lang="en-US" sz="2400" dirty="0" smtClean="0"/>
              <a:t>Arizona Space Grant Consortium</a:t>
            </a:r>
          </a:p>
          <a:p>
            <a:r>
              <a:rPr lang="en-US" sz="2400" dirty="0" smtClean="0"/>
              <a:t>NAU/NASA Space Grant Program</a:t>
            </a:r>
          </a:p>
          <a:p>
            <a:r>
              <a:rPr lang="en-US" sz="2400" dirty="0" smtClean="0"/>
              <a:t>Northern Arizona University</a:t>
            </a:r>
          </a:p>
          <a:p>
            <a:r>
              <a:rPr lang="en-US" sz="2400" dirty="0" smtClean="0"/>
              <a:t>Coconino Community College</a:t>
            </a:r>
          </a:p>
          <a:p>
            <a:r>
              <a:rPr lang="en-US" sz="2400" dirty="0" smtClean="0"/>
              <a:t>Kathleen </a:t>
            </a:r>
            <a:r>
              <a:rPr lang="en-US" sz="2400" dirty="0" err="1" smtClean="0"/>
              <a:t>Stigmon</a:t>
            </a:r>
            <a:endParaRPr lang="en-US" sz="2400" dirty="0" smtClean="0"/>
          </a:p>
          <a:p>
            <a:r>
              <a:rPr lang="en-US" sz="2400" dirty="0" smtClean="0"/>
              <a:t>Dr. Nadine Barlow</a:t>
            </a:r>
          </a:p>
          <a:p>
            <a:r>
              <a:rPr lang="en-US" sz="2400" dirty="0" smtClean="0"/>
              <a:t>Dr. Matthew John Gage</a:t>
            </a:r>
          </a:p>
          <a:p>
            <a:r>
              <a:rPr lang="en-US" sz="2400" dirty="0" smtClean="0"/>
              <a:t>Bryan Bates</a:t>
            </a:r>
          </a:p>
          <a:p>
            <a:r>
              <a:rPr lang="en-US" sz="2400" dirty="0" smtClean="0"/>
              <a:t>Kevin Mullins</a:t>
            </a:r>
          </a:p>
          <a:p>
            <a:r>
              <a:rPr lang="en-US" sz="2400" dirty="0" smtClean="0"/>
              <a:t>Dr. Andrew </a:t>
            </a:r>
            <a:r>
              <a:rPr lang="en-US" sz="2400" dirty="0" err="1" smtClean="0"/>
              <a:t>Koppisch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230504" y="6084332"/>
            <a:ext cx="388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</a:rPr>
              <a:t>https://nasa.asu.edu/2014-2015-symposium-presentation-submission?destination=node%2F493</a:t>
            </a:r>
            <a:endParaRPr lang="en-US" sz="1400" dirty="0">
              <a:solidFill>
                <a:srgbClr val="92D050"/>
              </a:solidFill>
            </a:endParaRPr>
          </a:p>
        </p:txBody>
      </p:sp>
      <p:pic>
        <p:nvPicPr>
          <p:cNvPr id="6" name="Picture 4" descr="http://jan.ucc.nau.edu/gbh/NAU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286000"/>
            <a:ext cx="25717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581400"/>
            <a:ext cx="1905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sa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1905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ghtfall design template">
  <a:themeElements>
    <a:clrScheme name="Office Theme 12">
      <a:dk1>
        <a:srgbClr val="003366"/>
      </a:dk1>
      <a:lt1>
        <a:srgbClr val="FFFFFF"/>
      </a:lt1>
      <a:dk2>
        <a:srgbClr val="0000FF"/>
      </a:dk2>
      <a:lt2>
        <a:srgbClr val="CCECFF"/>
      </a:lt2>
      <a:accent1>
        <a:srgbClr val="3366CC"/>
      </a:accent1>
      <a:accent2>
        <a:srgbClr val="004570"/>
      </a:accent2>
      <a:accent3>
        <a:srgbClr val="AAAAFF"/>
      </a:accent3>
      <a:accent4>
        <a:srgbClr val="DADADA"/>
      </a:accent4>
      <a:accent5>
        <a:srgbClr val="ADB8E2"/>
      </a:accent5>
      <a:accent6>
        <a:srgbClr val="003E65"/>
      </a:accent6>
      <a:hlink>
        <a:srgbClr val="99CCFF"/>
      </a:hlink>
      <a:folHlink>
        <a:srgbClr val="FFE701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FFFFFF"/>
        </a:lt1>
        <a:dk2>
          <a:srgbClr val="969696"/>
        </a:dk2>
        <a:lt2>
          <a:srgbClr val="E3EBF1"/>
        </a:lt2>
        <a:accent1>
          <a:srgbClr val="003399"/>
        </a:accent1>
        <a:accent2>
          <a:srgbClr val="59A7E1"/>
        </a:accent2>
        <a:accent3>
          <a:srgbClr val="C9C9C9"/>
        </a:accent3>
        <a:accent4>
          <a:srgbClr val="DADADA"/>
        </a:accent4>
        <a:accent5>
          <a:srgbClr val="AAADCA"/>
        </a:accent5>
        <a:accent6>
          <a:srgbClr val="5097CC"/>
        </a:accent6>
        <a:hlink>
          <a:srgbClr val="66CCFF"/>
        </a:hlink>
        <a:folHlink>
          <a:srgbClr val="F8F8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2D2015"/>
        </a:dk1>
        <a:lt1>
          <a:srgbClr val="FFFFFF"/>
        </a:lt1>
        <a:dk2>
          <a:srgbClr val="A17A4B"/>
        </a:dk2>
        <a:lt2>
          <a:srgbClr val="DFC08D"/>
        </a:lt2>
        <a:accent1>
          <a:srgbClr val="8C7B70"/>
        </a:accent1>
        <a:accent2>
          <a:srgbClr val="354FBB"/>
        </a:accent2>
        <a:accent3>
          <a:srgbClr val="CDBEB1"/>
        </a:accent3>
        <a:accent4>
          <a:srgbClr val="DADADA"/>
        </a:accent4>
        <a:accent5>
          <a:srgbClr val="C5BFBB"/>
        </a:accent5>
        <a:accent6>
          <a:srgbClr val="2F47A9"/>
        </a:accent6>
        <a:hlink>
          <a:srgbClr val="CCB400"/>
        </a:hlink>
        <a:folHlink>
          <a:srgbClr val="BEC9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77777"/>
        </a:dk1>
        <a:lt1>
          <a:srgbClr val="FFFFFF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6484C4"/>
        </a:accent2>
        <a:accent3>
          <a:srgbClr val="CDCFC9"/>
        </a:accent3>
        <a:accent4>
          <a:srgbClr val="DADADA"/>
        </a:accent4>
        <a:accent5>
          <a:srgbClr val="C6C6C1"/>
        </a:accent5>
        <a:accent6>
          <a:srgbClr val="5A77B1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E3E5C"/>
        </a:dk1>
        <a:lt1>
          <a:srgbClr val="FFFFFF"/>
        </a:lt1>
        <a:dk2>
          <a:srgbClr val="819DC5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C1CCD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99CCFF"/>
        </a:lt1>
        <a:dk2>
          <a:srgbClr val="0099CC"/>
        </a:dk2>
        <a:lt2>
          <a:srgbClr val="CCECFF"/>
        </a:lt2>
        <a:accent1>
          <a:srgbClr val="256487"/>
        </a:accent1>
        <a:accent2>
          <a:srgbClr val="6D6FC7"/>
        </a:accent2>
        <a:accent3>
          <a:srgbClr val="AACAE2"/>
        </a:accent3>
        <a:accent4>
          <a:srgbClr val="82AEDA"/>
        </a:accent4>
        <a:accent5>
          <a:srgbClr val="ACB8C3"/>
        </a:accent5>
        <a:accent6>
          <a:srgbClr val="6264B4"/>
        </a:accent6>
        <a:hlink>
          <a:srgbClr val="85A8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B2B2B2"/>
        </a:dk1>
        <a:lt1>
          <a:srgbClr val="DEF6F1"/>
        </a:lt1>
        <a:dk2>
          <a:srgbClr val="FFFFFF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979797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C8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777777"/>
        </a:dk1>
        <a:lt1>
          <a:srgbClr val="CCFFFF"/>
        </a:lt1>
        <a:dk2>
          <a:srgbClr val="CCECFF"/>
        </a:dk2>
        <a:lt2>
          <a:srgbClr val="99CCFF"/>
        </a:lt2>
        <a:accent1>
          <a:srgbClr val="99CCFF"/>
        </a:accent1>
        <a:accent2>
          <a:srgbClr val="003399"/>
        </a:accent2>
        <a:accent3>
          <a:srgbClr val="E2F4FF"/>
        </a:accent3>
        <a:accent4>
          <a:srgbClr val="AEDADA"/>
        </a:accent4>
        <a:accent5>
          <a:srgbClr val="CAE2FF"/>
        </a:accent5>
        <a:accent6>
          <a:srgbClr val="002D8A"/>
        </a:accent6>
        <a:hlink>
          <a:srgbClr val="FF5050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F8F8F8"/>
        </a:dk1>
        <a:lt1>
          <a:srgbClr val="FFFFFF"/>
        </a:lt1>
        <a:dk2>
          <a:srgbClr val="DDDDDD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D4D4D4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5C1F00"/>
        </a:dk1>
        <a:lt1>
          <a:srgbClr val="FFF8EB"/>
        </a:lt1>
        <a:dk2>
          <a:srgbClr val="FFEBD7"/>
        </a:dk2>
        <a:lt2>
          <a:srgbClr val="FFFFF7"/>
        </a:lt2>
        <a:accent1>
          <a:srgbClr val="CC3300"/>
        </a:accent1>
        <a:accent2>
          <a:srgbClr val="BE7960"/>
        </a:accent2>
        <a:accent3>
          <a:srgbClr val="FFF3E8"/>
        </a:accent3>
        <a:accent4>
          <a:srgbClr val="DAD4C9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969696"/>
        </a:dk1>
        <a:lt1>
          <a:srgbClr val="F8F8F8"/>
        </a:lt1>
        <a:dk2>
          <a:srgbClr val="DDDDDD"/>
        </a:dk2>
        <a:lt2>
          <a:srgbClr val="CC9900"/>
        </a:lt2>
        <a:accent1>
          <a:srgbClr val="DFBB05"/>
        </a:accent1>
        <a:accent2>
          <a:srgbClr val="FF9966"/>
        </a:accent2>
        <a:accent3>
          <a:srgbClr val="EBEBEB"/>
        </a:accent3>
        <a:accent4>
          <a:srgbClr val="D4D4D4"/>
        </a:accent4>
        <a:accent5>
          <a:srgbClr val="ECDAAA"/>
        </a:accent5>
        <a:accent6>
          <a:srgbClr val="E78A5C"/>
        </a:accent6>
        <a:hlink>
          <a:srgbClr val="CC3300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808080"/>
        </a:dk1>
        <a:lt1>
          <a:srgbClr val="F8F8F8"/>
        </a:lt1>
        <a:dk2>
          <a:srgbClr val="EAEAEA"/>
        </a:dk2>
        <a:lt2>
          <a:srgbClr val="FFFFFF"/>
        </a:lt2>
        <a:accent1>
          <a:srgbClr val="99CCFF"/>
        </a:accent1>
        <a:accent2>
          <a:srgbClr val="9999FF"/>
        </a:accent2>
        <a:accent3>
          <a:srgbClr val="F3F3F3"/>
        </a:accent3>
        <a:accent4>
          <a:srgbClr val="D4D4D4"/>
        </a:accent4>
        <a:accent5>
          <a:srgbClr val="CAE2FF"/>
        </a:accent5>
        <a:accent6>
          <a:srgbClr val="8A8AE7"/>
        </a:accent6>
        <a:hlink>
          <a:srgbClr val="3333CC"/>
        </a:hlink>
        <a:folHlink>
          <a:srgbClr val="892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3366"/>
        </a:dk1>
        <a:lt1>
          <a:srgbClr val="FFFFFF"/>
        </a:lt1>
        <a:dk2>
          <a:srgbClr val="0000FF"/>
        </a:dk2>
        <a:lt2>
          <a:srgbClr val="CCECFF"/>
        </a:lt2>
        <a:accent1>
          <a:srgbClr val="3366CC"/>
        </a:accent1>
        <a:accent2>
          <a:srgbClr val="004570"/>
        </a:accent2>
        <a:accent3>
          <a:srgbClr val="AAAAFF"/>
        </a:accent3>
        <a:accent4>
          <a:srgbClr val="DADADA"/>
        </a:accent4>
        <a:accent5>
          <a:srgbClr val="ADB8E2"/>
        </a:accent5>
        <a:accent6>
          <a:srgbClr val="003E65"/>
        </a:accent6>
        <a:hlink>
          <a:srgbClr val="99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808080"/>
        </a:dk1>
        <a:lt1>
          <a:srgbClr val="FFFFFF"/>
        </a:lt1>
        <a:dk2>
          <a:srgbClr val="CCCCFF"/>
        </a:dk2>
        <a:lt2>
          <a:srgbClr val="F8F8F8"/>
        </a:lt2>
        <a:accent1>
          <a:srgbClr val="85ADDD"/>
        </a:accent1>
        <a:accent2>
          <a:srgbClr val="333399"/>
        </a:accent2>
        <a:accent3>
          <a:srgbClr val="E2E2FF"/>
        </a:accent3>
        <a:accent4>
          <a:srgbClr val="DADADA"/>
        </a:accent4>
        <a:accent5>
          <a:srgbClr val="C2D3EB"/>
        </a:accent5>
        <a:accent6>
          <a:srgbClr val="2D2D8A"/>
        </a:accent6>
        <a:hlink>
          <a:srgbClr val="0250C2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Nightfall design template</Template>
  <TotalTime>858</TotalTime>
  <Words>348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Nightfall design template</vt:lpstr>
      <vt:lpstr>The Effect of Cryogenic Freezing on Chymotrypsin</vt:lpstr>
      <vt:lpstr>Introduction</vt:lpstr>
      <vt:lpstr>Freezing and Cryoprotectants</vt:lpstr>
      <vt:lpstr>Chymotrypsin</vt:lpstr>
      <vt:lpstr>Data</vt:lpstr>
      <vt:lpstr>Charts and Graphs</vt:lpstr>
      <vt:lpstr>Analysis</vt:lpstr>
      <vt:lpstr>Conclusions</vt:lpstr>
      <vt:lpstr>Acknowledgements 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Sheamus John Carbone</dc:creator>
  <cp:lastModifiedBy>Sheamus John Carbone</cp:lastModifiedBy>
  <cp:revision>75</cp:revision>
  <dcterms:created xsi:type="dcterms:W3CDTF">2015-03-05T10:43:01Z</dcterms:created>
  <dcterms:modified xsi:type="dcterms:W3CDTF">2015-04-04T03:39:41Z</dcterms:modified>
</cp:coreProperties>
</file>