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Volcanic eruptions on Mars are expected to be larger than those on Earth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Relative to the Earth, 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Mars’ 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lower gravity, lower 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lithospheric bulk density, and 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thicker crust would favor the accumulation of larger magma chambers at greater depth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Volcanic eruptions on Mars are expected to have magma effusion rates that are five times larger than on the Earth (Wilson and Head, 1994)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Consequently, martian lava flows should be more infrequent, but larger than on the Earth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4124511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734341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3pPr>
            <a:lvl4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4pPr>
            <a:lvl5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5pPr>
            <a:lvl6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6pPr>
            <a:lvl7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7pPr>
            <a:lvl8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8pPr>
            <a:lvl9pPr indent="0" marL="0" marR="0" rtl="0" algn="l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947332"/>
            <a:ext cx="82296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947332"/>
            <a:ext cx="40302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56667" y="1949209"/>
            <a:ext cx="40302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indent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947332"/>
            <a:ext cx="82296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Relationship Id="rId6" Type="http://schemas.openxmlformats.org/officeDocument/2006/relationships/image" Target="../media/image02.png"/><Relationship Id="rId5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image" Target="../media/image0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image" Target="../media/image09.png"/><Relationship Id="rId5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4.png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0" y="4556550"/>
            <a:ext cx="7083899" cy="949799"/>
          </a:xfrm>
          <a:prstGeom prst="rect">
            <a:avLst/>
          </a:prstGeom>
          <a:solidFill>
            <a:schemeClr val="dk1"/>
          </a:solidFill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320811" y="4495075"/>
            <a:ext cx="7597199" cy="94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baseline="0" i="0" lang="en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Mark Buxton</a:t>
            </a:r>
            <a:r>
              <a:rPr b="0" baseline="0" i="0" lang="en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</p:txBody>
      </p:sp>
      <p:sp>
        <p:nvSpPr>
          <p:cNvPr id="38" name="Shape 38"/>
          <p:cNvSpPr/>
          <p:nvPr/>
        </p:nvSpPr>
        <p:spPr>
          <a:xfrm>
            <a:off x="692126" y="316125"/>
            <a:ext cx="8009246" cy="1219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 cap="flat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Estimating the Age of Lava</a:t>
            </a:r>
            <a:br>
              <a:rPr b="1" i="0">
                <a:ln cap="flat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</a:br>
            <a:r>
              <a:rPr b="1" i="0">
                <a:ln cap="flat" w="1905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Arial"/>
              </a:rPr>
              <a:t>Flows on Mars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675" y="5506350"/>
            <a:ext cx="1008295" cy="1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775" y="5569675"/>
            <a:ext cx="1469187" cy="12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0150" y="5569675"/>
            <a:ext cx="1319722" cy="12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Data Visualization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5458705"/>
            <a:ext cx="8229600" cy="107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Lava Flow in Hawaii 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Source: Stephen Scheidt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038" y="1907650"/>
            <a:ext cx="5681922" cy="355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Data Visualization</a:t>
            </a:r>
            <a:r>
              <a:rPr b="1" lang="en" sz="4800">
                <a:solidFill>
                  <a:schemeClr val="lt1"/>
                </a:solidFill>
                <a:rtl val="0"/>
              </a:rPr>
              <a:t>: 3D renders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637" y="2499200"/>
            <a:ext cx="534352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5" y="5997450"/>
            <a:ext cx="9144000" cy="6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3D render of area inside Hawaii Lava Flow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Data Visualization Using Oculus Rift and Unreal 4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425" y="3697725"/>
            <a:ext cx="5647050" cy="305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5" y="1896725"/>
            <a:ext cx="3253424" cy="22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26437" y="4109525"/>
            <a:ext cx="31662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Source: Oculus Vr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Acknowledgements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Selena Valencia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Christopher Hamilton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Shane Byrne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Stephen Scheidt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Leon Palafox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1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Susan Brew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University of Arizona / NASA Space Grant Program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2015" y="5590650"/>
            <a:ext cx="1482102" cy="12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25" y="5590650"/>
            <a:ext cx="1331324" cy="12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6840" y="5506350"/>
            <a:ext cx="1017159" cy="13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Background: 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Thermal Evolution of Mars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947332"/>
            <a:ext cx="86868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Volcanic eruptions on Mars are expected to be larger than those on Earth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Relative to the Earth, Mars’ lower gravity, lower lithospheric bulk density, and thicker crust would favor larger magma chambers located at greater depth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Volcanic eruptions on Mars are expected to have magma effusion rates that are five times larger than on the Earth (Wilson and Head, 1994)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Consequently, martian lava flows should be more infrequent, but larger than on the Earth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Study Area: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Cerberus Fossae 2 Unit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947332"/>
            <a:ext cx="86868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Cerberus Fossae 2 Unit is: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Located within Elysium Planitia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second youngest major flood lava on Mars </a:t>
            </a:r>
          </a:p>
          <a:p>
            <a:pPr indent="0" lvl="1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	(125 Ma ± a factor of 2 uncertainty)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It’s area and total volume is comparable to that of large igneous provinces on Earth (475,000 km</a:t>
            </a:r>
            <a:r>
              <a:rPr b="0" baseline="3000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14,000 km</a:t>
            </a:r>
            <a:r>
              <a:rPr b="0" baseline="3000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)</a:t>
            </a: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	For comparison the Deccan Traps cover </a:t>
            </a:r>
            <a:r>
              <a:rPr b="0" baseline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512,000 km</a:t>
            </a:r>
            <a:r>
              <a:rPr b="0" baseline="3000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r>
              <a:rPr b="0" baseline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with a total volume of 512,000 km</a:t>
            </a:r>
            <a:r>
              <a:rPr b="0" baseline="3000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r>
              <a:rPr b="0" baseline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; however, these lava</a:t>
            </a: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	were emplaced during </a:t>
            </a: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numerous eruptions</a:t>
            </a: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1" sz="24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0" lvl="6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Testable Hypothesis: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Cerberus Fossae 2 Unit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947332"/>
            <a:ext cx="86868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Hypothesis: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Cerberus Fossae 2 unit is composed of a </a:t>
            </a: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single 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lava flow, comparable to the area of the Deccan Traps, but much thinner (~30-m-thick). Nonetheless, as a single flow, the large volume of this unit would imply a large magmatic source and high lava effusion rates</a:t>
            </a:r>
          </a:p>
          <a:p>
            <a:pPr indent="-2590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Counter-Hypothesis: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Cerberus Fossae 2 unit is composed of </a:t>
            </a: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numerous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lava flows, each smaller in volume than the overall dimensions of the unit. This would imply a smaller magmatic source region and lower lava effusion rates.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Method of Testing the Hypothesis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947332"/>
            <a:ext cx="822960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population density of impact craters generally increases with time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Variations in the spatial density of impact crater and their size-frequency relationships may therefore be used to assess the distribution of surface ages within a region 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goal of this work is therefore to digitally map the distribution of impact craters (D &gt; 100 m) within the Cerberus Fossae 2 unit to determine if its surface has a single age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Adding Value to Impact Crater Mapping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22074" y="1947332"/>
            <a:ext cx="8721925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addition to mapping crater locations and sizes, they were classified into four classes: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Primary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craters created by the first impact of the meteoroid with the surface, these craters tend to be symmetrical and isolated (i.e, randomly distributed)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Secondary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craters made by the debris that is ejected by primary impacts, these secondary craters tend to be irregular in plan-view and occur in groups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Mantled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Primary impact craters that wwere “draped” by younger lava flows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1" lang="en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Older craters</a:t>
            </a: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: Primary impact craters surrounded by younger lava flows (i.e., kipuka)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Crater Isochron Diagrams: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Theory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190" y="1898968"/>
            <a:ext cx="4782253" cy="495903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965675" y="6313500"/>
            <a:ext cx="1685999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Source: Hartmann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Crater Isochron Diagrams:</a:t>
            </a:r>
            <a:b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Results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190" y="1898968"/>
            <a:ext cx="4782253" cy="4959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6572" y="1898968"/>
            <a:ext cx="4712100" cy="49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4954846" y="2130201"/>
            <a:ext cx="1872943" cy="4780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4113471" y="2408318"/>
            <a:ext cx="2721212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Elysium Rise unit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Early Amazonian to Early Hesperian</a:t>
            </a:r>
          </a:p>
        </p:txBody>
      </p:sp>
      <p:sp>
        <p:nvSpPr>
          <p:cNvPr id="88" name="Shape 88"/>
          <p:cNvSpPr/>
          <p:nvPr/>
        </p:nvSpPr>
        <p:spPr>
          <a:xfrm>
            <a:off x="3930910" y="2172534"/>
            <a:ext cx="190209" cy="171319"/>
          </a:xfrm>
          <a:prstGeom prst="ellipse">
            <a:avLst/>
          </a:prstGeom>
          <a:solidFill>
            <a:srgbClr val="D8D8D8"/>
          </a:solidFill>
          <a:ln cap="flat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929321" y="2532191"/>
            <a:ext cx="190209" cy="171321"/>
          </a:xfrm>
          <a:prstGeom prst="ellipse">
            <a:avLst/>
          </a:prstGeom>
          <a:solidFill>
            <a:srgbClr val="FF0000"/>
          </a:solidFill>
          <a:ln cap="flat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4111885" y="2117408"/>
            <a:ext cx="2948236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Cerberus Fossae 2 unit (62.5–250 Ma)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Mapping Using Context Camera (CTX) Images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199" y="1947332"/>
            <a:ext cx="8545690" cy="4620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6666"/>
              <a:buFont typeface="Arial"/>
              <a:buChar char="●"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Used ArcGIS </a:t>
            </a:r>
            <a:r>
              <a:rPr b="0" baseline="0" i="0" lang="en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USGS Crater Helper Tools to map impact craters within the Cerberus Fossae 2 unit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This has helped to move the rolloff point in the crater size-frequency distribution to smaller crater diameters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Once mapping is completed we will be able to assess whether or not the crater size-frequency distribution includes “steps” that would imply multiple surface ages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0000"/>
              <a:buFont typeface="Arial"/>
              <a:buChar char="○"/>
            </a:pPr>
            <a:r>
              <a:rPr b="0" baseline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We will also map the spatial variation (if any) in the crater surface retention ages within the region to determine if the unit includes one or more lava flows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