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60" r:id="rId2"/>
    <p:sldId id="641" r:id="rId3"/>
    <p:sldId id="795" r:id="rId4"/>
    <p:sldId id="796" r:id="rId5"/>
    <p:sldId id="798" r:id="rId6"/>
    <p:sldId id="799" r:id="rId7"/>
    <p:sldId id="807" r:id="rId8"/>
    <p:sldId id="803" r:id="rId9"/>
    <p:sldId id="804" r:id="rId10"/>
    <p:sldId id="806" r:id="rId11"/>
    <p:sldId id="805" r:id="rId12"/>
  </p:sldIdLst>
  <p:sldSz cx="9144000" cy="6858000" type="screen4x3"/>
  <p:notesSz cx="7315200" cy="9601200"/>
  <p:custDataLst>
    <p:tags r:id="rId15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B6D8"/>
    <a:srgbClr val="4785D1"/>
    <a:srgbClr val="D6D6F5"/>
    <a:srgbClr val="1F497D"/>
    <a:srgbClr val="E7E7E7"/>
    <a:srgbClr val="CBCBCB"/>
    <a:srgbClr val="C2FD8D"/>
    <a:srgbClr val="FFFF66"/>
    <a:srgbClr val="262699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3931" autoAdjust="0"/>
  </p:normalViewPr>
  <p:slideViewPr>
    <p:cSldViewPr snapToGrid="0">
      <p:cViewPr varScale="1">
        <p:scale>
          <a:sx n="66" d="100"/>
          <a:sy n="66" d="100"/>
        </p:scale>
        <p:origin x="1404" y="66"/>
      </p:cViewPr>
      <p:guideLst>
        <p:guide orient="horz" pos="2160"/>
        <p:guide pos="28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3342" y="-90"/>
      </p:cViewPr>
      <p:guideLst>
        <p:guide orient="horz" pos="3024"/>
        <p:guide pos="2303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552" cy="48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648" y="1"/>
            <a:ext cx="3170552" cy="48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908"/>
            <a:ext cx="3170552" cy="48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648" y="9120908"/>
            <a:ext cx="3170552" cy="48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E5E08F5C-F5B0-4284-BBD0-133FB5E60C6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832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552" cy="48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648" y="1"/>
            <a:ext cx="3170552" cy="48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5713" y="719138"/>
            <a:ext cx="4803775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820" y="4560455"/>
            <a:ext cx="5363561" cy="432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908"/>
            <a:ext cx="3170552" cy="48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648" y="9120908"/>
            <a:ext cx="3170552" cy="48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8949920-37FB-418F-9DB3-32A4D18AA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305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DON’T MENTION UNDERGRAD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B5F115-46C1-4595-BA64-22F332215E9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71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Generalized</a:t>
            </a:r>
            <a:r>
              <a:rPr lang="en-US" baseline="0" dirty="0" smtClean="0"/>
              <a:t> tsp defined on graphs;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49920-37FB-418F-9DB3-32A4D18AA8B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4347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Generalized</a:t>
            </a:r>
            <a:r>
              <a:rPr lang="en-US" baseline="0" dirty="0" smtClean="0"/>
              <a:t> tsp defined on graphs;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49920-37FB-418F-9DB3-32A4D18AA8B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401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Generalized</a:t>
            </a:r>
            <a:r>
              <a:rPr lang="en-US" baseline="0" dirty="0" smtClean="0"/>
              <a:t> tsp defined on graphs;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49920-37FB-418F-9DB3-32A4D18AA8B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244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Generalized</a:t>
            </a:r>
            <a:r>
              <a:rPr lang="en-US" baseline="0" dirty="0" smtClean="0"/>
              <a:t> tsp defined on graphs;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49920-37FB-418F-9DB3-32A4D18AA8B8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933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Generalized</a:t>
            </a:r>
            <a:r>
              <a:rPr lang="en-US" baseline="0" dirty="0" smtClean="0"/>
              <a:t> tsp defined on graphs;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49920-37FB-418F-9DB3-32A4D18AA8B8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5370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ignite logo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49920-37FB-418F-9DB3-32A4D18AA8B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9362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/>
          <p:cNvSpPr>
            <a:spLocks noChangeArrowheads="1"/>
          </p:cNvSpPr>
          <p:nvPr userDrawn="1"/>
        </p:nvSpPr>
        <p:spPr bwMode="auto">
          <a:xfrm>
            <a:off x="476250" y="249238"/>
            <a:ext cx="8193088" cy="226853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" name="Line 16"/>
          <p:cNvSpPr>
            <a:spLocks noChangeShapeType="1"/>
          </p:cNvSpPr>
          <p:nvPr/>
        </p:nvSpPr>
        <p:spPr bwMode="auto">
          <a:xfrm flipV="1">
            <a:off x="476250" y="5513388"/>
            <a:ext cx="8189913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" name="Picture 3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35213" y="5822950"/>
            <a:ext cx="4219575" cy="628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97" y="184150"/>
            <a:ext cx="5683250" cy="457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CEECE60-4176-4FD7-B87B-754F2E54307A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6200" y="52388"/>
            <a:ext cx="1736725" cy="184150"/>
          </a:xfrm>
          <a:prstGeom prst="rect">
            <a:avLst/>
          </a:prstGeom>
          <a:gradFill>
            <a:gsLst>
              <a:gs pos="15000">
                <a:srgbClr val="D6D6F5"/>
              </a:gs>
              <a:gs pos="100000">
                <a:schemeClr val="tx2"/>
              </a:gs>
            </a:gsLst>
            <a:lin ang="42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889125" y="52388"/>
            <a:ext cx="1738313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baseline="0" dirty="0" smtClean="0">
                <a:solidFill>
                  <a:schemeClr val="tx1"/>
                </a:solidFill>
                <a:latin typeface="+mj-lt"/>
              </a:rPr>
              <a:t>MINLP Formulation</a:t>
            </a:r>
            <a:endParaRPr lang="en-US" sz="8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703638" y="52388"/>
            <a:ext cx="1736725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tx1"/>
                </a:solidFill>
                <a:latin typeface="+mj-lt"/>
              </a:rPr>
              <a:t>Hybrid</a:t>
            </a:r>
            <a:r>
              <a:rPr lang="en-US" sz="800" b="0" baseline="0" dirty="0" smtClean="0">
                <a:solidFill>
                  <a:schemeClr val="tx1"/>
                </a:solidFill>
                <a:latin typeface="+mj-lt"/>
              </a:rPr>
              <a:t> Neighborhoods</a:t>
            </a:r>
            <a:endParaRPr lang="en-US" sz="800" b="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516563" y="52388"/>
            <a:ext cx="1738312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baseline="0" dirty="0" smtClean="0">
                <a:solidFill>
                  <a:schemeClr val="tx1"/>
                </a:solidFill>
                <a:latin typeface="+mj-lt"/>
              </a:rPr>
              <a:t>Implementation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31075" y="52388"/>
            <a:ext cx="1736725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tx1"/>
                </a:solidFill>
                <a:latin typeface="+mj-lt"/>
              </a:rPr>
              <a:t>Future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965" y="270521"/>
            <a:ext cx="8477121" cy="4308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048C8-968E-41FA-ABEE-B67F90C9FA8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6200" y="52388"/>
            <a:ext cx="1736725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>
                <a:solidFill>
                  <a:schemeClr val="tx1"/>
                </a:solidFill>
                <a:latin typeface="+mj-lt"/>
              </a:rPr>
              <a:t>Introduction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889125" y="52388"/>
            <a:ext cx="1738313" cy="184150"/>
          </a:xfrm>
          <a:prstGeom prst="rect">
            <a:avLst/>
          </a:prstGeom>
          <a:gradFill>
            <a:gsLst>
              <a:gs pos="15000">
                <a:srgbClr val="D6D6F5"/>
              </a:gs>
              <a:gs pos="100000">
                <a:schemeClr val="tx2"/>
              </a:gs>
            </a:gsLst>
            <a:lin ang="42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bg1"/>
                </a:solidFill>
                <a:latin typeface="+mj-lt"/>
              </a:rPr>
              <a:t>MINLP Formulation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703638" y="52388"/>
            <a:ext cx="1736725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tx1"/>
                </a:solidFill>
                <a:latin typeface="+mj-lt"/>
              </a:rPr>
              <a:t>Hybrid Neighborhoods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516563" y="52388"/>
            <a:ext cx="1738312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tx1"/>
                </a:solidFill>
                <a:latin typeface="+mj-lt"/>
              </a:rPr>
              <a:t>Implementation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31075" y="52388"/>
            <a:ext cx="1736725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tx1"/>
                </a:solidFill>
                <a:latin typeface="+mj-lt"/>
              </a:rPr>
              <a:t>Future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965" y="270521"/>
            <a:ext cx="8448092" cy="4308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048C8-968E-41FA-ABEE-B67F90C9FA8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6200" y="52388"/>
            <a:ext cx="1736725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>
                <a:solidFill>
                  <a:schemeClr val="tx1"/>
                </a:solidFill>
                <a:latin typeface="+mj-lt"/>
              </a:rPr>
              <a:t>Introduction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889125" y="52388"/>
            <a:ext cx="1738313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tx1"/>
                </a:solidFill>
                <a:latin typeface="+mj-lt"/>
              </a:rPr>
              <a:t>MINLP Formulation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703638" y="52388"/>
            <a:ext cx="1736725" cy="184150"/>
          </a:xfrm>
          <a:prstGeom prst="rect">
            <a:avLst/>
          </a:prstGeom>
          <a:gradFill>
            <a:gsLst>
              <a:gs pos="15000">
                <a:srgbClr val="D6D6F5"/>
              </a:gs>
              <a:gs pos="100000">
                <a:schemeClr val="tx2"/>
              </a:gs>
            </a:gsLst>
            <a:lin ang="42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bg1"/>
                </a:solidFill>
                <a:latin typeface="+mj-lt"/>
              </a:rPr>
              <a:t>Hybrid Neighborhoods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516563" y="52388"/>
            <a:ext cx="1738312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tx1"/>
                </a:solidFill>
                <a:latin typeface="+mj-lt"/>
              </a:rPr>
              <a:t>Implementation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31075" y="52388"/>
            <a:ext cx="1736725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tx1"/>
                </a:solidFill>
                <a:latin typeface="+mj-lt"/>
              </a:rPr>
              <a:t>Future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965" y="270521"/>
            <a:ext cx="8419064" cy="4308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048C8-968E-41FA-ABEE-B67F90C9FA8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6200" y="52388"/>
            <a:ext cx="1736725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>
                <a:solidFill>
                  <a:schemeClr val="tx1"/>
                </a:solidFill>
                <a:latin typeface="+mj-lt"/>
              </a:rPr>
              <a:t>Introduction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889125" y="52388"/>
            <a:ext cx="1738313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tx1"/>
                </a:solidFill>
                <a:latin typeface="+mj-lt"/>
              </a:rPr>
              <a:t>MINLP Formulation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703638" y="52388"/>
            <a:ext cx="1736725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tx1"/>
                </a:solidFill>
                <a:latin typeface="+mj-lt"/>
              </a:rPr>
              <a:t>Hybrid Neighborhoods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516563" y="52388"/>
            <a:ext cx="1738312" cy="184150"/>
          </a:xfrm>
          <a:prstGeom prst="rect">
            <a:avLst/>
          </a:prstGeom>
          <a:gradFill>
            <a:gsLst>
              <a:gs pos="15000">
                <a:srgbClr val="D6D6F5"/>
              </a:gs>
              <a:gs pos="100000">
                <a:schemeClr val="tx2"/>
              </a:gs>
            </a:gsLst>
            <a:lin ang="42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bg1"/>
                </a:solidFill>
                <a:latin typeface="+mj-lt"/>
              </a:rPr>
              <a:t>Implementation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31075" y="52388"/>
            <a:ext cx="1736725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tx1"/>
                </a:solidFill>
                <a:latin typeface="+mj-lt"/>
              </a:rPr>
              <a:t>Future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965" y="270521"/>
            <a:ext cx="8477121" cy="4308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048C8-968E-41FA-ABEE-B67F90C9FA8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6200" y="52388"/>
            <a:ext cx="1736725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>
                <a:solidFill>
                  <a:schemeClr val="tx1"/>
                </a:solidFill>
                <a:latin typeface="+mj-lt"/>
              </a:rPr>
              <a:t>Introduction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889125" y="52388"/>
            <a:ext cx="1738313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tx1"/>
                </a:solidFill>
                <a:latin typeface="+mj-lt"/>
              </a:rPr>
              <a:t>MINLP Formulation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703638" y="52388"/>
            <a:ext cx="1736725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tx1"/>
                </a:solidFill>
                <a:latin typeface="+mj-lt"/>
              </a:rPr>
              <a:t>Hybrid Neighborhoods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516563" y="52388"/>
            <a:ext cx="1738312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tx1"/>
                </a:solidFill>
                <a:latin typeface="+mj-lt"/>
              </a:rPr>
              <a:t>Implementation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31075" y="52388"/>
            <a:ext cx="1736725" cy="184150"/>
          </a:xfrm>
          <a:prstGeom prst="rect">
            <a:avLst/>
          </a:prstGeom>
          <a:gradFill>
            <a:gsLst>
              <a:gs pos="15000">
                <a:srgbClr val="D6D6F5"/>
              </a:gs>
              <a:gs pos="100000">
                <a:schemeClr val="tx2"/>
              </a:gs>
            </a:gsLst>
            <a:lin ang="42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27432" bIns="27432">
            <a:spAutoFit/>
          </a:bodyPr>
          <a:lstStyle/>
          <a:p>
            <a:pPr algn="ctr">
              <a:defRPr/>
            </a:pPr>
            <a:r>
              <a:rPr lang="en-US" sz="800" b="0" dirty="0" smtClean="0">
                <a:solidFill>
                  <a:schemeClr val="bg1"/>
                </a:solidFill>
                <a:latin typeface="+mj-lt"/>
              </a:rPr>
              <a:t>Future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965" y="270521"/>
            <a:ext cx="8259406" cy="4308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048C8-968E-41FA-ABEE-B67F90C9FA8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BAF86F1-371E-4D5A-B66C-2C3498B3114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65463" y="679269"/>
            <a:ext cx="8795657" cy="235131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59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6491295"/>
            <a:ext cx="9144000" cy="365760"/>
          </a:xfrm>
          <a:prstGeom prst="rect">
            <a:avLst/>
          </a:prstGeom>
          <a:gradFill>
            <a:gsLst>
              <a:gs pos="100000">
                <a:srgbClr val="D6D6F5"/>
              </a:gs>
              <a:gs pos="52000">
                <a:schemeClr val="tx2"/>
              </a:gs>
            </a:gsLst>
            <a:lin ang="42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tIns="27432" bIns="27432">
            <a:spAutoFit/>
          </a:bodyPr>
          <a:lstStyle/>
          <a:p>
            <a:pPr algn="ctr">
              <a:defRPr/>
            </a:pPr>
            <a:endParaRPr lang="en-US" sz="8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50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333049" y="270521"/>
            <a:ext cx="58590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 smtClean="0"/>
              <a:t>Titel</a:t>
            </a: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5045" y="6538760"/>
            <a:ext cx="8524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 b="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2A5CDF22-FC15-4AAB-9139-651145740052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60" name="Line 36"/>
          <p:cNvSpPr>
            <a:spLocks noChangeShapeType="1"/>
          </p:cNvSpPr>
          <p:nvPr/>
        </p:nvSpPr>
        <p:spPr bwMode="auto">
          <a:xfrm>
            <a:off x="228600" y="698581"/>
            <a:ext cx="86868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 userDrawn="1"/>
        </p:nvSpPr>
        <p:spPr bwMode="auto">
          <a:xfrm>
            <a:off x="5518149" y="6574410"/>
            <a:ext cx="339725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b="0" dirty="0" smtClean="0">
                <a:solidFill>
                  <a:schemeClr val="bg1"/>
                </a:solidFill>
                <a:latin typeface="+mj-lt"/>
                <a:cs typeface="+mn-cs"/>
              </a:rPr>
              <a:t>NASA Space</a:t>
            </a:r>
            <a:r>
              <a:rPr lang="en-US" sz="1100" b="0" baseline="0" dirty="0" smtClean="0">
                <a:solidFill>
                  <a:schemeClr val="bg1"/>
                </a:solidFill>
                <a:latin typeface="+mj-lt"/>
                <a:cs typeface="+mn-cs"/>
              </a:rPr>
              <a:t> Grant Symposium April 18, 2015</a:t>
            </a:r>
            <a:endParaRPr lang="en-US" sz="1100" b="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1295"/>
            <a:ext cx="3543545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3" r:id="rId2"/>
    <p:sldLayoutId id="2147483740" r:id="rId3"/>
    <p:sldLayoutId id="2147483741" r:id="rId4"/>
    <p:sldLayoutId id="2147483743" r:id="rId5"/>
    <p:sldLayoutId id="2147483744" r:id="rId6"/>
    <p:sldLayoutId id="2147483745" r:id="rId7"/>
    <p:sldLayoutId id="2147483747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-124247" y="1962676"/>
            <a:ext cx="9474200" cy="1138773"/>
          </a:xfrm>
        </p:spPr>
        <p:txBody>
          <a:bodyPr/>
          <a:lstStyle/>
          <a:p>
            <a:pPr algn="ctr" eaLnBrk="1" hangingPunct="1">
              <a:spcAft>
                <a:spcPts val="1800"/>
              </a:spcAft>
              <a:defRPr/>
            </a:pPr>
            <a:r>
              <a:rPr lang="en-US" sz="3400" dirty="0" smtClean="0"/>
              <a:t>Energy-Optimal Path Planning for </a:t>
            </a:r>
            <a:br>
              <a:rPr lang="en-US" sz="3400" dirty="0" smtClean="0"/>
            </a:br>
            <a:r>
              <a:rPr lang="en-US" sz="3400" dirty="0" smtClean="0"/>
              <a:t>Multi-Goal Six-Rotor Missions</a:t>
            </a:r>
            <a:endParaRPr lang="en-US" sz="3400" b="1" dirty="0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4294967295"/>
          </p:nvPr>
        </p:nvSpPr>
        <p:spPr>
          <a:xfrm>
            <a:off x="1183853" y="3190875"/>
            <a:ext cx="6858000" cy="2083005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defRPr/>
            </a:pP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 eaLnBrk="1" hangingPunct="1">
              <a:buNone/>
              <a:defRPr/>
            </a:pP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ctr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Kevin Vicencio and Iacopo Gentilini</a:t>
            </a:r>
          </a:p>
          <a:p>
            <a:pPr marL="0" indent="0" algn="ctr" eaLnBrk="1" hangingPunct="1">
              <a:buNone/>
              <a:defRPr/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Aerospace and Mechanical Engineering Department</a:t>
            </a:r>
          </a:p>
          <a:p>
            <a:pPr marL="0" indent="0" algn="ctr" eaLnBrk="1" hangingPunct="1">
              <a:buNone/>
              <a:defRPr/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Embry</a:t>
            </a:r>
            <a:r>
              <a:rPr lang="en-US" sz="1800" dirty="0" smtClean="0"/>
              <a:t>–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Riddle Aeronautical University</a:t>
            </a:r>
          </a:p>
        </p:txBody>
      </p:sp>
      <p:sp>
        <p:nvSpPr>
          <p:cNvPr id="2052" name="Picture 2"/>
          <p:cNvSpPr>
            <a:spLocks noChangeAspect="1" noChangeArrowheads="1"/>
          </p:cNvSpPr>
          <p:nvPr/>
        </p:nvSpPr>
        <p:spPr bwMode="auto">
          <a:xfrm>
            <a:off x="3207703" y="2532063"/>
            <a:ext cx="16764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Picture 5" descr="C:\d\www\ec09\images\index.28.jpg"/>
          <p:cNvSpPr>
            <a:spLocks noChangeAspect="1" noChangeArrowheads="1"/>
          </p:cNvSpPr>
          <p:nvPr/>
        </p:nvSpPr>
        <p:spPr bwMode="auto">
          <a:xfrm>
            <a:off x="4949191" y="3190875"/>
            <a:ext cx="876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99995" y="5571569"/>
            <a:ext cx="3625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NASA Space Grant Symposium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April 18, 2015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542" y="121256"/>
            <a:ext cx="1017876" cy="1656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0" y="476166"/>
            <a:ext cx="1155750" cy="961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97" y="197306"/>
            <a:ext cx="5683250" cy="430887"/>
          </a:xfrm>
        </p:spPr>
        <p:txBody>
          <a:bodyPr/>
          <a:lstStyle/>
          <a:p>
            <a:r>
              <a:rPr lang="en-US" dirty="0" smtClean="0"/>
              <a:t>Published 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ECE60-4176-4FD7-B87B-754F2E54307A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224697" y="986971"/>
            <a:ext cx="86725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K. Vicencio, B. T. Davis, I. Gentilini. Multi-Goal Path Planning based on the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Generalized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Traveling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Salesman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 with Neighborhoods. 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Proceedings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IEEE International Conference on 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Intelligent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Robots and Systems 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IROS 2014)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Chicago, Illinois, USA, September 14 – 18, 2014.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K. Vicencio, I. Gentilini. Energy-Optimal Path Planning for Multi-Goal Six-Rotor Missions. (IROS 2015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Submitted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2015.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3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7048C8-968E-41FA-ABEE-B67F90C9FA86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4" name="Rectangle 3"/>
          <p:cNvSpPr/>
          <p:nvPr/>
        </p:nvSpPr>
        <p:spPr>
          <a:xfrm>
            <a:off x="1113472" y="1280845"/>
            <a:ext cx="691705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dirty="0" smtClean="0"/>
              <a:t>Embry</a:t>
            </a:r>
            <a:r>
              <a:rPr lang="en-US" sz="2000" dirty="0"/>
              <a:t>–</a:t>
            </a:r>
            <a:r>
              <a:rPr lang="en-US" sz="2000" dirty="0" smtClean="0"/>
              <a:t>Riddle Aeronautical University:</a:t>
            </a:r>
          </a:p>
          <a:p>
            <a:pPr marL="631825" indent="-342900" eaLnBrk="1" hangingPunct="1">
              <a:lnSpc>
                <a:spcPct val="1500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b="0" dirty="0" smtClean="0"/>
              <a:t>Dr. Iacopo Gentilini</a:t>
            </a:r>
          </a:p>
          <a:p>
            <a:pPr marL="631825" indent="-342900" eaLnBrk="1" hangingPunct="1">
              <a:lnSpc>
                <a:spcPct val="1500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b="0" dirty="0" smtClean="0"/>
              <a:t>Dr. Brian Davis</a:t>
            </a:r>
          </a:p>
          <a:p>
            <a:pPr marL="631825" indent="-342900" eaLnBrk="1" hangingPunct="1">
              <a:lnSpc>
                <a:spcPct val="1500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b="0" dirty="0" smtClean="0"/>
              <a:t>Dr. Ken Bordignon</a:t>
            </a:r>
          </a:p>
          <a:p>
            <a:pPr marL="631825" indent="-342900" eaLnBrk="1" hangingPunct="1">
              <a:lnSpc>
                <a:spcPct val="1500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b="0" dirty="0" smtClean="0"/>
              <a:t>Dr. Gary Yale</a:t>
            </a:r>
          </a:p>
          <a:p>
            <a:pPr marL="631825" indent="-342900">
              <a:lnSpc>
                <a:spcPct val="1500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b="0" dirty="0"/>
              <a:t>ERAU: Ignite </a:t>
            </a:r>
            <a:r>
              <a:rPr lang="en-US" sz="2000" b="0" dirty="0" smtClean="0"/>
              <a:t>Research</a:t>
            </a:r>
          </a:p>
          <a:p>
            <a:pPr marL="631825" indent="-342900" eaLnBrk="1" hangingPunct="1">
              <a:lnSpc>
                <a:spcPct val="1500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b="0" dirty="0" smtClean="0"/>
              <a:t>Arizona Space Grant Consortium</a:t>
            </a:r>
          </a:p>
          <a:p>
            <a:pPr marL="631825" indent="-342900">
              <a:lnSpc>
                <a:spcPct val="1500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b="0" dirty="0" smtClean="0"/>
              <a:t>IBM </a:t>
            </a:r>
            <a:r>
              <a:rPr lang="en-US" sz="2000" b="0" dirty="0"/>
              <a:t>Academic Initiative </a:t>
            </a:r>
          </a:p>
          <a:p>
            <a:pPr marL="631825" indent="-342900" eaLnBrk="1" hangingPunct="1">
              <a:lnSpc>
                <a:spcPct val="150000"/>
              </a:lnSpc>
              <a:spcBef>
                <a:spcPts val="300"/>
              </a:spcBef>
              <a:buFont typeface="Arial" pitchFamily="34" charset="0"/>
              <a:buChar char="•"/>
            </a:pPr>
            <a:endParaRPr lang="en-US" sz="2000" b="0" dirty="0" smtClean="0"/>
          </a:p>
        </p:txBody>
      </p:sp>
      <p:pic>
        <p:nvPicPr>
          <p:cNvPr id="1026" name="Picture 2" descr="IBM Academic Initiat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428" y="5239166"/>
            <a:ext cx="2232585" cy="74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959" y="2289794"/>
            <a:ext cx="1533525" cy="2495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45" y="1008849"/>
            <a:ext cx="1155750" cy="96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8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97" y="197306"/>
            <a:ext cx="5683250" cy="430887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ECE60-4176-4FD7-B87B-754F2E54307A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28" name="Text Box 42"/>
          <p:cNvSpPr txBox="1">
            <a:spLocks noChangeArrowheads="1"/>
          </p:cNvSpPr>
          <p:nvPr/>
        </p:nvSpPr>
        <p:spPr bwMode="auto">
          <a:xfrm>
            <a:off x="224697" y="774962"/>
            <a:ext cx="8221818" cy="1077218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med" len="lg"/>
          </a:ln>
          <a:effectLst/>
        </p:spPr>
        <p:txBody>
          <a:bodyPr wrap="square">
            <a:spAutoFit/>
          </a:bodyPr>
          <a:lstStyle/>
          <a:p>
            <a:pPr marL="347663" indent="-347663">
              <a:spcBef>
                <a:spcPts val="0"/>
              </a:spcBef>
              <a:defRPr/>
            </a:pPr>
            <a:r>
              <a:rPr lang="en-US" sz="2200" dirty="0" smtClean="0">
                <a:cs typeface="+mn-cs"/>
              </a:rPr>
              <a:t>	Objective: </a:t>
            </a:r>
          </a:p>
          <a:p>
            <a:pPr marL="803275" indent="-803275">
              <a:spcBef>
                <a:spcPts val="0"/>
              </a:spcBef>
              <a:defRPr/>
            </a:pPr>
            <a:r>
              <a:rPr lang="en-US" sz="2200" b="0" dirty="0">
                <a:cs typeface="+mn-cs"/>
              </a:rPr>
              <a:t>	</a:t>
            </a:r>
            <a:r>
              <a:rPr lang="en-US" sz="2200" dirty="0" smtClean="0">
                <a:cs typeface="+mn-cs"/>
              </a:rPr>
              <a:t>Minimize </a:t>
            </a:r>
            <a:r>
              <a:rPr lang="en-US" sz="2000" dirty="0" smtClean="0">
                <a:cs typeface="+mn-cs"/>
              </a:rPr>
              <a:t>energy consumption </a:t>
            </a:r>
            <a:r>
              <a:rPr lang="en-US" sz="2000" b="0" dirty="0" smtClean="0">
                <a:cs typeface="+mn-cs"/>
              </a:rPr>
              <a:t>for six-rotor multi-goal missions.</a:t>
            </a:r>
          </a:p>
        </p:txBody>
      </p:sp>
      <p:pic>
        <p:nvPicPr>
          <p:cNvPr id="27" name="Picture 2" descr="C:\Data\Archives\CMU\Cerlab\Research\Ph.D. Thesis\Autodesk\Reports and Docuements\Shimada Data\UAV Path Optimization with TSPN\Harricane Katarin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3258" y="4074934"/>
            <a:ext cx="2352674" cy="1764507"/>
          </a:xfrm>
          <a:prstGeom prst="rect">
            <a:avLst/>
          </a:prstGeom>
          <a:noFill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4" descr="C:\Data\Archives\CMU\Cerlab\Research\Ph.D. Thesis\Autodesk\Reports and Docuements\Shimada Data\UAV Path Optimization with TSPN\Bridge Inspection 0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442" y="2078428"/>
            <a:ext cx="2351253" cy="1575340"/>
          </a:xfrm>
          <a:prstGeom prst="rect">
            <a:avLst/>
          </a:prstGeom>
          <a:noFill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 Box 42"/>
          <p:cNvSpPr txBox="1">
            <a:spLocks noChangeArrowheads="1"/>
          </p:cNvSpPr>
          <p:nvPr/>
        </p:nvSpPr>
        <p:spPr bwMode="auto">
          <a:xfrm>
            <a:off x="6819900" y="3712721"/>
            <a:ext cx="1623695" cy="215444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med" len="lg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cs typeface="+mn-cs"/>
              </a:rPr>
              <a:t>Bridge inspection scenario</a:t>
            </a:r>
            <a:endParaRPr lang="en-US" sz="800" dirty="0">
              <a:cs typeface="+mn-cs"/>
            </a:endParaRPr>
          </a:p>
        </p:txBody>
      </p:sp>
      <p:sp>
        <p:nvSpPr>
          <p:cNvPr id="31" name="Text Box 42"/>
          <p:cNvSpPr txBox="1">
            <a:spLocks noChangeArrowheads="1"/>
          </p:cNvSpPr>
          <p:nvPr/>
        </p:nvSpPr>
        <p:spPr bwMode="auto">
          <a:xfrm>
            <a:off x="6819900" y="5903471"/>
            <a:ext cx="1623695" cy="215444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med" len="lg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cs typeface="+mn-cs"/>
              </a:rPr>
              <a:t>Rescue mission scenario</a:t>
            </a:r>
            <a:endParaRPr lang="en-US" sz="800" dirty="0"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29" y="2089110"/>
            <a:ext cx="5094227" cy="40835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14296" r="5746" b="12968"/>
          <a:stretch/>
        </p:blipFill>
        <p:spPr>
          <a:xfrm>
            <a:off x="1605228" y="3520299"/>
            <a:ext cx="5933544" cy="2528820"/>
          </a:xfrm>
          <a:prstGeom prst="rect">
            <a:avLst/>
          </a:prstGeom>
          <a:effectLst>
            <a:outerShdw blurRad="50800" dist="101600" dir="2700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97" y="197306"/>
            <a:ext cx="5683250" cy="430887"/>
          </a:xfrm>
        </p:spPr>
        <p:txBody>
          <a:bodyPr/>
          <a:lstStyle/>
          <a:p>
            <a:r>
              <a:rPr lang="en-US" dirty="0" smtClean="0"/>
              <a:t>Previous Methods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ECE60-4176-4FD7-B87B-754F2E54307A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211106" y="798633"/>
            <a:ext cx="6769587" cy="2554545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med" len="lg"/>
          </a:ln>
          <a:effectLst/>
        </p:spPr>
        <p:txBody>
          <a:bodyPr wrap="square">
            <a:spAutoFit/>
          </a:bodyPr>
          <a:lstStyle/>
          <a:p>
            <a:pPr marL="803275" indent="-80327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dirty="0" smtClean="0">
                <a:cs typeface="+mn-cs"/>
              </a:rPr>
              <a:t>TSP with Neighborhoods (TSPN) [3]:</a:t>
            </a:r>
            <a:endParaRPr lang="en-US" sz="2200" dirty="0">
              <a:cs typeface="+mn-cs"/>
            </a:endParaRPr>
          </a:p>
          <a:p>
            <a:pPr marL="344488" indent="1714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cs typeface="+mn-cs"/>
              </a:rPr>
              <a:t>Minimize path length</a:t>
            </a:r>
          </a:p>
          <a:p>
            <a:pPr marL="344488" indent="1714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cs typeface="+mn-cs"/>
              </a:rPr>
              <a:t>Nodes can move within given domains (</a:t>
            </a:r>
            <a:r>
              <a:rPr lang="en-US" b="0" i="1" dirty="0" smtClean="0">
                <a:latin typeface="+mj-lt"/>
                <a:cs typeface="+mn-cs"/>
              </a:rPr>
              <a:t>neighborhoods</a:t>
            </a:r>
            <a:r>
              <a:rPr lang="en-US" b="0" dirty="0" smtClean="0">
                <a:latin typeface="+mj-lt"/>
                <a:cs typeface="+mn-cs"/>
              </a:rPr>
              <a:t>) </a:t>
            </a: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u="sng" dirty="0" smtClean="0">
                <a:latin typeface="+mj-lt"/>
                <a:ea typeface="Cambria Math" pitchFamily="18" charset="0"/>
                <a:cs typeface="+mn-cs"/>
              </a:rPr>
              <a:t>Limitation</a:t>
            </a:r>
            <a:r>
              <a:rPr lang="en-US" b="0" dirty="0" smtClean="0">
                <a:latin typeface="+mj-lt"/>
                <a:ea typeface="Cambria Math" pitchFamily="18" charset="0"/>
                <a:cs typeface="+mn-cs"/>
              </a:rPr>
              <a:t>:  </a:t>
            </a:r>
            <a:endParaRPr lang="en-US" b="0" dirty="0">
              <a:latin typeface="+mj-lt"/>
              <a:ea typeface="Cambria Math" pitchFamily="18" charset="0"/>
              <a:cs typeface="+mn-cs"/>
            </a:endParaRPr>
          </a:p>
          <a:p>
            <a:pPr marL="965200" lvl="1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ea typeface="Cambria Math" pitchFamily="18" charset="0"/>
                <a:cs typeface="+mn-cs"/>
              </a:rPr>
              <a:t>TSPN does not account for UAV attitude</a:t>
            </a:r>
          </a:p>
          <a:p>
            <a:pPr marL="965200" lvl="1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ea typeface="Cambria Math" pitchFamily="18" charset="0"/>
                <a:cs typeface="+mn-cs"/>
              </a:rPr>
              <a:t>Minimum distance does not result in minimum energy consumption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980693" y="1037896"/>
            <a:ext cx="1912067" cy="1914000"/>
            <a:chOff x="6749222" y="1585937"/>
            <a:chExt cx="1912067" cy="1914000"/>
          </a:xfrm>
        </p:grpSpPr>
        <p:sp>
          <p:nvSpPr>
            <p:cNvPr id="29" name="Freeform 28"/>
            <p:cNvSpPr/>
            <p:nvPr/>
          </p:nvSpPr>
          <p:spPr>
            <a:xfrm>
              <a:off x="7722956" y="2913104"/>
              <a:ext cx="704821" cy="586833"/>
            </a:xfrm>
            <a:custGeom>
              <a:avLst/>
              <a:gdLst>
                <a:gd name="connsiteX0" fmla="*/ 120161 w 894862"/>
                <a:gd name="connsiteY0" fmla="*/ 149468 h 768837"/>
                <a:gd name="connsiteX1" fmla="*/ 49823 w 894862"/>
                <a:gd name="connsiteY1" fmla="*/ 536330 h 768837"/>
                <a:gd name="connsiteX2" fmla="*/ 419100 w 894862"/>
                <a:gd name="connsiteY2" fmla="*/ 735622 h 768837"/>
                <a:gd name="connsiteX3" fmla="*/ 888023 w 894862"/>
                <a:gd name="connsiteY3" fmla="*/ 337038 h 768837"/>
                <a:gd name="connsiteX4" fmla="*/ 378069 w 894862"/>
                <a:gd name="connsiteY4" fmla="*/ 32238 h 768837"/>
                <a:gd name="connsiteX5" fmla="*/ 120161 w 894862"/>
                <a:gd name="connsiteY5" fmla="*/ 149468 h 76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4862" h="768837">
                  <a:moveTo>
                    <a:pt x="120161" y="149468"/>
                  </a:moveTo>
                  <a:cubicBezTo>
                    <a:pt x="65453" y="233483"/>
                    <a:pt x="0" y="438638"/>
                    <a:pt x="49823" y="536330"/>
                  </a:cubicBezTo>
                  <a:cubicBezTo>
                    <a:pt x="99646" y="634022"/>
                    <a:pt x="279400" y="768837"/>
                    <a:pt x="419100" y="735622"/>
                  </a:cubicBezTo>
                  <a:cubicBezTo>
                    <a:pt x="558800" y="702407"/>
                    <a:pt x="894862" y="454269"/>
                    <a:pt x="888023" y="337038"/>
                  </a:cubicBezTo>
                  <a:cubicBezTo>
                    <a:pt x="881185" y="219807"/>
                    <a:pt x="506046" y="64476"/>
                    <a:pt x="378069" y="32238"/>
                  </a:cubicBezTo>
                  <a:cubicBezTo>
                    <a:pt x="250092" y="0"/>
                    <a:pt x="174869" y="65453"/>
                    <a:pt x="120161" y="14946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84"/>
            <p:cNvGrpSpPr/>
            <p:nvPr/>
          </p:nvGrpSpPr>
          <p:grpSpPr>
            <a:xfrm>
              <a:off x="6749222" y="1585937"/>
              <a:ext cx="1912067" cy="1682796"/>
              <a:chOff x="3886200" y="1920631"/>
              <a:chExt cx="2085737" cy="1759287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5187468" y="2778367"/>
                <a:ext cx="784469" cy="322385"/>
              </a:xfrm>
              <a:custGeom>
                <a:avLst/>
                <a:gdLst>
                  <a:gd name="connsiteX0" fmla="*/ 511908 w 784469"/>
                  <a:gd name="connsiteY0" fmla="*/ 977 h 322385"/>
                  <a:gd name="connsiteX1" fmla="*/ 78154 w 784469"/>
                  <a:gd name="connsiteY1" fmla="*/ 59592 h 322385"/>
                  <a:gd name="connsiteX2" fmla="*/ 66431 w 784469"/>
                  <a:gd name="connsiteY2" fmla="*/ 282331 h 322385"/>
                  <a:gd name="connsiteX3" fmla="*/ 476739 w 784469"/>
                  <a:gd name="connsiteY3" fmla="*/ 299915 h 322385"/>
                  <a:gd name="connsiteX4" fmla="*/ 746369 w 784469"/>
                  <a:gd name="connsiteY4" fmla="*/ 235438 h 322385"/>
                  <a:gd name="connsiteX5" fmla="*/ 705339 w 784469"/>
                  <a:gd name="connsiteY5" fmla="*/ 53731 h 322385"/>
                  <a:gd name="connsiteX6" fmla="*/ 511908 w 784469"/>
                  <a:gd name="connsiteY6" fmla="*/ 977 h 322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469" h="322385">
                    <a:moveTo>
                      <a:pt x="511908" y="977"/>
                    </a:moveTo>
                    <a:cubicBezTo>
                      <a:pt x="407377" y="1954"/>
                      <a:pt x="152400" y="12700"/>
                      <a:pt x="78154" y="59592"/>
                    </a:cubicBezTo>
                    <a:cubicBezTo>
                      <a:pt x="3908" y="106484"/>
                      <a:pt x="0" y="242277"/>
                      <a:pt x="66431" y="282331"/>
                    </a:cubicBezTo>
                    <a:cubicBezTo>
                      <a:pt x="132862" y="322385"/>
                      <a:pt x="363416" y="307730"/>
                      <a:pt x="476739" y="299915"/>
                    </a:cubicBezTo>
                    <a:cubicBezTo>
                      <a:pt x="590062" y="292100"/>
                      <a:pt x="708269" y="276469"/>
                      <a:pt x="746369" y="235438"/>
                    </a:cubicBezTo>
                    <a:cubicBezTo>
                      <a:pt x="784469" y="194407"/>
                      <a:pt x="744416" y="92808"/>
                      <a:pt x="705339" y="53731"/>
                    </a:cubicBezTo>
                    <a:cubicBezTo>
                      <a:pt x="666262" y="14654"/>
                      <a:pt x="616439" y="0"/>
                      <a:pt x="511908" y="97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5164992" y="1920631"/>
                <a:ext cx="699478" cy="550008"/>
              </a:xfrm>
              <a:custGeom>
                <a:avLst/>
                <a:gdLst>
                  <a:gd name="connsiteX0" fmla="*/ 34193 w 699478"/>
                  <a:gd name="connsiteY0" fmla="*/ 183661 h 550008"/>
                  <a:gd name="connsiteX1" fmla="*/ 151423 w 699478"/>
                  <a:gd name="connsiteY1" fmla="*/ 506046 h 550008"/>
                  <a:gd name="connsiteX2" fmla="*/ 632070 w 699478"/>
                  <a:gd name="connsiteY2" fmla="*/ 447431 h 550008"/>
                  <a:gd name="connsiteX3" fmla="*/ 555870 w 699478"/>
                  <a:gd name="connsiteY3" fmla="*/ 72292 h 550008"/>
                  <a:gd name="connsiteX4" fmla="*/ 86946 w 699478"/>
                  <a:gd name="connsiteY4" fmla="*/ 19538 h 550008"/>
                  <a:gd name="connsiteX5" fmla="*/ 34193 w 699478"/>
                  <a:gd name="connsiteY5" fmla="*/ 183661 h 550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478" h="550008">
                    <a:moveTo>
                      <a:pt x="34193" y="183661"/>
                    </a:moveTo>
                    <a:cubicBezTo>
                      <a:pt x="44939" y="264746"/>
                      <a:pt x="51777" y="462084"/>
                      <a:pt x="151423" y="506046"/>
                    </a:cubicBezTo>
                    <a:cubicBezTo>
                      <a:pt x="251069" y="550008"/>
                      <a:pt x="564662" y="519723"/>
                      <a:pt x="632070" y="447431"/>
                    </a:cubicBezTo>
                    <a:cubicBezTo>
                      <a:pt x="699478" y="375139"/>
                      <a:pt x="646724" y="143607"/>
                      <a:pt x="555870" y="72292"/>
                    </a:cubicBezTo>
                    <a:cubicBezTo>
                      <a:pt x="465016" y="977"/>
                      <a:pt x="173892" y="0"/>
                      <a:pt x="86946" y="19538"/>
                    </a:cubicBezTo>
                    <a:cubicBezTo>
                      <a:pt x="0" y="39076"/>
                      <a:pt x="23447" y="102576"/>
                      <a:pt x="34193" y="183661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3886200" y="2819400"/>
                <a:ext cx="519724" cy="762000"/>
              </a:xfrm>
              <a:custGeom>
                <a:avLst/>
                <a:gdLst>
                  <a:gd name="connsiteX0" fmla="*/ 37123 w 824524"/>
                  <a:gd name="connsiteY0" fmla="*/ 226646 h 698500"/>
                  <a:gd name="connsiteX1" fmla="*/ 330200 w 824524"/>
                  <a:gd name="connsiteY1" fmla="*/ 648677 h 698500"/>
                  <a:gd name="connsiteX2" fmla="*/ 781539 w 824524"/>
                  <a:gd name="connsiteY2" fmla="*/ 525584 h 698500"/>
                  <a:gd name="connsiteX3" fmla="*/ 588108 w 824524"/>
                  <a:gd name="connsiteY3" fmla="*/ 97692 h 698500"/>
                  <a:gd name="connsiteX4" fmla="*/ 107462 w 824524"/>
                  <a:gd name="connsiteY4" fmla="*/ 21492 h 698500"/>
                  <a:gd name="connsiteX5" fmla="*/ 37123 w 824524"/>
                  <a:gd name="connsiteY5" fmla="*/ 226646 h 698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4524" h="698500">
                    <a:moveTo>
                      <a:pt x="37123" y="226646"/>
                    </a:moveTo>
                    <a:cubicBezTo>
                      <a:pt x="74246" y="331177"/>
                      <a:pt x="206131" y="598854"/>
                      <a:pt x="330200" y="648677"/>
                    </a:cubicBezTo>
                    <a:cubicBezTo>
                      <a:pt x="454269" y="698500"/>
                      <a:pt x="738554" y="617415"/>
                      <a:pt x="781539" y="525584"/>
                    </a:cubicBezTo>
                    <a:cubicBezTo>
                      <a:pt x="824524" y="433753"/>
                      <a:pt x="700454" y="181707"/>
                      <a:pt x="588108" y="97692"/>
                    </a:cubicBezTo>
                    <a:cubicBezTo>
                      <a:pt x="475762" y="13677"/>
                      <a:pt x="198316" y="0"/>
                      <a:pt x="107462" y="21492"/>
                    </a:cubicBezTo>
                    <a:cubicBezTo>
                      <a:pt x="16608" y="42984"/>
                      <a:pt x="0" y="122115"/>
                      <a:pt x="37123" y="226646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4267200" y="1981200"/>
                <a:ext cx="768839" cy="613507"/>
              </a:xfrm>
              <a:custGeom>
                <a:avLst/>
                <a:gdLst>
                  <a:gd name="connsiteX0" fmla="*/ 120161 w 894862"/>
                  <a:gd name="connsiteY0" fmla="*/ 149468 h 768837"/>
                  <a:gd name="connsiteX1" fmla="*/ 49823 w 894862"/>
                  <a:gd name="connsiteY1" fmla="*/ 536330 h 768837"/>
                  <a:gd name="connsiteX2" fmla="*/ 419100 w 894862"/>
                  <a:gd name="connsiteY2" fmla="*/ 735622 h 768837"/>
                  <a:gd name="connsiteX3" fmla="*/ 888023 w 894862"/>
                  <a:gd name="connsiteY3" fmla="*/ 337038 h 768837"/>
                  <a:gd name="connsiteX4" fmla="*/ 378069 w 894862"/>
                  <a:gd name="connsiteY4" fmla="*/ 32238 h 768837"/>
                  <a:gd name="connsiteX5" fmla="*/ 120161 w 894862"/>
                  <a:gd name="connsiteY5" fmla="*/ 149468 h 7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4862" h="768837">
                    <a:moveTo>
                      <a:pt x="120161" y="149468"/>
                    </a:moveTo>
                    <a:cubicBezTo>
                      <a:pt x="65453" y="233483"/>
                      <a:pt x="0" y="438638"/>
                      <a:pt x="49823" y="536330"/>
                    </a:cubicBezTo>
                    <a:cubicBezTo>
                      <a:pt x="99646" y="634022"/>
                      <a:pt x="279400" y="768837"/>
                      <a:pt x="419100" y="735622"/>
                    </a:cubicBezTo>
                    <a:cubicBezTo>
                      <a:pt x="558800" y="702407"/>
                      <a:pt x="894862" y="454269"/>
                      <a:pt x="888023" y="337038"/>
                    </a:cubicBezTo>
                    <a:cubicBezTo>
                      <a:pt x="881185" y="219807"/>
                      <a:pt x="506046" y="64476"/>
                      <a:pt x="378069" y="32238"/>
                    </a:cubicBezTo>
                    <a:cubicBezTo>
                      <a:pt x="250092" y="0"/>
                      <a:pt x="174869" y="65453"/>
                      <a:pt x="120161" y="149468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4594318" y="2155918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5356318" y="2155917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5203918" y="3527518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4060918" y="3146518"/>
                <a:ext cx="152400" cy="152400"/>
              </a:xfrm>
              <a:prstGeom prst="ellipse">
                <a:avLst/>
              </a:prstGeom>
              <a:solidFill>
                <a:srgbClr val="3399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5661118" y="2841718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40" name="Straight Connector 39"/>
              <p:cNvCxnSpPr>
                <a:stCxn id="35" idx="3"/>
                <a:endCxn id="38" idx="0"/>
              </p:cNvCxnSpPr>
              <p:nvPr/>
            </p:nvCxnSpPr>
            <p:spPr bwMode="auto">
              <a:xfrm rot="5400000">
                <a:off x="3946618" y="2476500"/>
                <a:ext cx="860518" cy="47951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</p:cxnSp>
          <p:cxnSp>
            <p:nvCxnSpPr>
              <p:cNvPr id="41" name="Straight Connector 40"/>
              <p:cNvCxnSpPr>
                <a:stCxn id="39" idx="0"/>
                <a:endCxn id="36" idx="5"/>
              </p:cNvCxnSpPr>
              <p:nvPr/>
            </p:nvCxnSpPr>
            <p:spPr bwMode="auto">
              <a:xfrm rot="16200000" flipV="1">
                <a:off x="5334000" y="2438400"/>
                <a:ext cx="555719" cy="25091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stealth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/>
              <p:cNvCxnSpPr>
                <a:stCxn id="39" idx="3"/>
                <a:endCxn id="37" idx="7"/>
              </p:cNvCxnSpPr>
              <p:nvPr/>
            </p:nvCxnSpPr>
            <p:spPr bwMode="auto">
              <a:xfrm rot="5400000">
                <a:off x="5219700" y="3086100"/>
                <a:ext cx="578036" cy="34943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</p:cxnSp>
          <p:cxnSp>
            <p:nvCxnSpPr>
              <p:cNvPr id="45" name="Straight Connector 44"/>
              <p:cNvCxnSpPr>
                <a:stCxn id="35" idx="4"/>
                <a:endCxn id="37" idx="1"/>
              </p:cNvCxnSpPr>
              <p:nvPr/>
            </p:nvCxnSpPr>
            <p:spPr bwMode="auto">
              <a:xfrm rot="16200000" flipH="1">
                <a:off x="4327618" y="2651218"/>
                <a:ext cx="1241518" cy="55571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stealth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/>
              <p:cNvCxnSpPr>
                <a:stCxn id="36" idx="3"/>
                <a:endCxn id="38" idx="7"/>
              </p:cNvCxnSpPr>
              <p:nvPr/>
            </p:nvCxnSpPr>
            <p:spPr bwMode="auto">
              <a:xfrm rot="5400000">
                <a:off x="4343400" y="2133599"/>
                <a:ext cx="882837" cy="118763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stealth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953142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947" y="1020741"/>
            <a:ext cx="2910653" cy="2160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97" y="197306"/>
            <a:ext cx="5683250" cy="430887"/>
          </a:xfrm>
        </p:spPr>
        <p:txBody>
          <a:bodyPr/>
          <a:lstStyle/>
          <a:p>
            <a:r>
              <a:rPr lang="en-US" dirty="0" smtClean="0"/>
              <a:t>Contribution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ECE60-4176-4FD7-B87B-754F2E54307A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218464" y="1073059"/>
            <a:ext cx="5950426" cy="1831271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med" len="lg"/>
          </a:ln>
          <a:effectLst/>
        </p:spPr>
        <p:txBody>
          <a:bodyPr wrap="square">
            <a:spAutoFit/>
          </a:bodyPr>
          <a:lstStyle/>
          <a:p>
            <a:pPr marL="803275" indent="-80327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dirty="0" smtClean="0">
                <a:cs typeface="+mn-cs"/>
              </a:rPr>
              <a:t>Variable Yaw UAS Inspection Neighborhood:</a:t>
            </a:r>
            <a:endParaRPr lang="en-US" sz="2200" dirty="0">
              <a:cs typeface="+mn-cs"/>
            </a:endParaRPr>
          </a:p>
          <a:p>
            <a:pPr marL="344488" indent="1714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cs typeface="+mn-cs"/>
              </a:rPr>
              <a:t>Neighborhood is 4-D, non-convex region</a:t>
            </a: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ea typeface="Cambria Math" pitchFamily="18" charset="0"/>
                <a:cs typeface="+mn-cs"/>
              </a:rPr>
              <a:t>Model neighborhood by splitting into convex regions using the Generalized TSPN (GTSPN) </a:t>
            </a:r>
            <a:r>
              <a:rPr lang="en-US" b="0" dirty="0" smtClean="0">
                <a:latin typeface="+mj-lt"/>
                <a:ea typeface="Cambria Math" pitchFamily="18" charset="0"/>
                <a:cs typeface="+mn-cs"/>
              </a:rPr>
              <a:t>[1]</a:t>
            </a:r>
            <a:endParaRPr lang="en-US" b="0" dirty="0" smtClean="0">
              <a:latin typeface="+mj-lt"/>
              <a:ea typeface="Cambria Math" pitchFamily="18" charset="0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18466" y="3626194"/>
            <a:ext cx="5311478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3275" indent="-80327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dirty="0" smtClean="0"/>
              <a:t>Energy-based Cost Function </a:t>
            </a:r>
            <a:endParaRPr lang="en-US" b="0" dirty="0" smtClean="0">
              <a:latin typeface="+mj-lt"/>
            </a:endParaRPr>
          </a:p>
          <a:p>
            <a:pPr marL="344488" indent="1714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</a:rPr>
              <a:t>Six-rotor dynamic model simulates path trajectory</a:t>
            </a: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</a:rPr>
              <a:t>Utilizes experimental drag forces and moments data</a:t>
            </a: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</a:rPr>
              <a:t>Returns required energy consumption</a:t>
            </a:r>
            <a:endParaRPr lang="en-US" b="0" i="1" dirty="0">
              <a:latin typeface="+mj-lt"/>
            </a:endParaRP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</a:rPr>
              <a:t>Incorporated into Hybrid Random-Key Genetic Algorithm (HRKGA)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672" y="3985625"/>
            <a:ext cx="3378928" cy="140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0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96" y="28029"/>
            <a:ext cx="8593903" cy="769441"/>
          </a:xfrm>
        </p:spPr>
        <p:txBody>
          <a:bodyPr/>
          <a:lstStyle/>
          <a:p>
            <a:r>
              <a:rPr lang="en-US" dirty="0"/>
              <a:t>Variable Yaw UAS Inspection Neighborhood Formulation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ECE60-4176-4FD7-B87B-754F2E54307A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218462" y="962118"/>
            <a:ext cx="5616279" cy="1215717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med" len="lg"/>
          </a:ln>
          <a:effectLst/>
        </p:spPr>
        <p:txBody>
          <a:bodyPr wrap="square">
            <a:spAutoFit/>
          </a:bodyPr>
          <a:lstStyle/>
          <a:p>
            <a:pPr marL="803275" indent="-80327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dirty="0" smtClean="0">
                <a:cs typeface="+mn-cs"/>
              </a:rPr>
              <a:t>Coordinate Systems:</a:t>
            </a:r>
            <a:endParaRPr lang="en-US" sz="2200" dirty="0">
              <a:cs typeface="+mn-cs"/>
            </a:endParaRPr>
          </a:p>
          <a:p>
            <a:pPr marL="344488" indent="1714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cs typeface="+mn-cs"/>
              </a:rPr>
              <a:t>Inertial Frame: </a:t>
            </a: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ea typeface="Cambria Math" pitchFamily="18" charset="0"/>
                <a:cs typeface="+mn-cs"/>
              </a:rPr>
              <a:t>Body Frame: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18462" y="3817385"/>
            <a:ext cx="5950425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3275" indent="-80327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dirty="0" smtClean="0"/>
              <a:t>Camera Field of View</a:t>
            </a:r>
            <a:endParaRPr lang="en-US" b="0" dirty="0" smtClean="0">
              <a:latin typeface="+mj-lt"/>
            </a:endParaRPr>
          </a:p>
          <a:p>
            <a:pPr marL="344488" indent="1714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</a:rPr>
              <a:t>Camera fixed at center of six-rotor</a:t>
            </a: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</a:rPr>
              <a:t>Polyhedron measured in body frame</a:t>
            </a: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</a:rPr>
              <a:t>Feasible camera configuration: </a:t>
            </a: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b="0" dirty="0" smtClean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971" y="1601941"/>
            <a:ext cx="1167024" cy="274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082" y="1995461"/>
            <a:ext cx="1069041" cy="274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600" y="935264"/>
            <a:ext cx="4415386" cy="2698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106" y="3817385"/>
            <a:ext cx="2923939" cy="418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5600" y="5084843"/>
            <a:ext cx="387351" cy="25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51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96" y="28029"/>
            <a:ext cx="8593903" cy="769441"/>
          </a:xfrm>
        </p:spPr>
        <p:txBody>
          <a:bodyPr/>
          <a:lstStyle/>
          <a:p>
            <a:r>
              <a:rPr lang="en-US" dirty="0"/>
              <a:t>Variable Yaw UAS Inspection Neighborhood Formulation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ECE60-4176-4FD7-B87B-754F2E54307A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218462" y="962118"/>
            <a:ext cx="5616279" cy="3616375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med" len="lg"/>
          </a:ln>
          <a:effectLst/>
        </p:spPr>
        <p:txBody>
          <a:bodyPr wrap="square">
            <a:spAutoFit/>
          </a:bodyPr>
          <a:lstStyle/>
          <a:p>
            <a:pPr marL="803275" indent="-80327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dirty="0" smtClean="0">
                <a:cs typeface="+mn-cs"/>
              </a:rPr>
              <a:t>Inspection Neighborhood:</a:t>
            </a:r>
            <a:endParaRPr lang="en-US" sz="2200" dirty="0">
              <a:cs typeface="+mn-cs"/>
            </a:endParaRP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cs typeface="+mn-cs"/>
              </a:rPr>
              <a:t>Measure feature convex hull vertices with respect to inertial frame origin</a:t>
            </a:r>
          </a:p>
          <a:p>
            <a:pPr marL="965200" lvl="1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cs typeface="+mn-cs"/>
              </a:rPr>
              <a:t>Rotate into body frame</a:t>
            </a: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cs typeface="+mn-cs"/>
              </a:rPr>
              <a:t>Function of six-rotor configuration:</a:t>
            </a: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cs typeface="+mn-cs"/>
              </a:rPr>
              <a:t>Non-linear system  constraint</a:t>
            </a:r>
          </a:p>
          <a:p>
            <a:pPr marL="965200" lvl="1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cs typeface="+mn-cs"/>
              </a:rPr>
              <a:t>Linearize about a configuration:</a:t>
            </a:r>
          </a:p>
          <a:p>
            <a:pPr marL="965200" lvl="1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b="0" dirty="0">
              <a:latin typeface="+mj-lt"/>
              <a:cs typeface="+mn-cs"/>
            </a:endParaRPr>
          </a:p>
          <a:p>
            <a:pPr marL="804862"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0" dirty="0" smtClean="0">
                <a:latin typeface="+mj-lt"/>
                <a:cs typeface="+mn-cs"/>
              </a:rPr>
              <a:t> </a:t>
            </a: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b="0" dirty="0" smtClean="0">
              <a:latin typeface="+mj-lt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865" y="2424630"/>
            <a:ext cx="1104900" cy="390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712" y="3135107"/>
            <a:ext cx="1581150" cy="361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835" y="3581216"/>
            <a:ext cx="3703602" cy="2740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67" y="4300092"/>
            <a:ext cx="3968668" cy="1335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9109" y="827566"/>
            <a:ext cx="4293293" cy="55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98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96" y="28030"/>
            <a:ext cx="8562115" cy="769441"/>
          </a:xfrm>
        </p:spPr>
        <p:txBody>
          <a:bodyPr/>
          <a:lstStyle/>
          <a:p>
            <a:r>
              <a:rPr lang="en-US" dirty="0"/>
              <a:t>Variable Yaw UAS Inspection Neighborhood Formulation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ECE60-4176-4FD7-B87B-754F2E54307A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257300"/>
            <a:ext cx="833437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3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97" y="197306"/>
            <a:ext cx="5683250" cy="430887"/>
          </a:xfrm>
        </p:spPr>
        <p:txBody>
          <a:bodyPr/>
          <a:lstStyle/>
          <a:p>
            <a:r>
              <a:rPr lang="en-US" dirty="0" smtClean="0"/>
              <a:t>Numerical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ECE60-4176-4FD7-B87B-754F2E54307A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4" name="Text Box 42"/>
          <p:cNvSpPr txBox="1">
            <a:spLocks noChangeArrowheads="1"/>
          </p:cNvSpPr>
          <p:nvPr/>
        </p:nvSpPr>
        <p:spPr bwMode="auto">
          <a:xfrm>
            <a:off x="218463" y="962118"/>
            <a:ext cx="7764394" cy="3185487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med" len="lg"/>
          </a:ln>
          <a:effectLst/>
        </p:spPr>
        <p:txBody>
          <a:bodyPr wrap="square">
            <a:spAutoFit/>
          </a:bodyPr>
          <a:lstStyle/>
          <a:p>
            <a:pPr marL="803275" indent="-80327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dirty="0" smtClean="0">
                <a:cs typeface="+mn-cs"/>
              </a:rPr>
              <a:t>Proposed vs. Previous Methods</a:t>
            </a:r>
            <a:endParaRPr lang="en-US" sz="2200" dirty="0">
              <a:cs typeface="+mn-cs"/>
            </a:endParaRP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cs typeface="+mn-cs"/>
              </a:rPr>
              <a:t>Variable-Yaw, energy-based GTSPN method compared to fixed-yaw, minimum distance TSPN method</a:t>
            </a: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cs typeface="+mn-cs"/>
              </a:rPr>
              <a:t>35 randomized instances, HRKGA executed 15 times per instance</a:t>
            </a: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cs typeface="+mn-cs"/>
              </a:rPr>
              <a:t>Consistency:</a:t>
            </a:r>
          </a:p>
          <a:p>
            <a:pPr marL="965200" lvl="1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cs typeface="+mn-cs"/>
              </a:rPr>
              <a:t>GTSPN: 1.2%</a:t>
            </a:r>
          </a:p>
          <a:p>
            <a:pPr marL="965200" lvl="1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cs typeface="+mn-cs"/>
              </a:rPr>
              <a:t>TSPN: 3.2%</a:t>
            </a:r>
          </a:p>
          <a:p>
            <a:pPr marL="508000" indent="-1603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latin typeface="+mj-lt"/>
                <a:cs typeface="+mn-cs"/>
              </a:rPr>
              <a:t>GTSPN method calculates tours that are up to 11% and on average 5.8% more energy efficient</a:t>
            </a:r>
          </a:p>
        </p:txBody>
      </p:sp>
    </p:spTree>
    <p:extLst>
      <p:ext uri="{BB962C8B-B14F-4D97-AF65-F5344CB8AC3E}">
        <p14:creationId xmlns:p14="http://schemas.microsoft.com/office/powerpoint/2010/main" val="76170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97" y="197306"/>
            <a:ext cx="5683250" cy="430887"/>
          </a:xfrm>
        </p:spPr>
        <p:txBody>
          <a:bodyPr/>
          <a:lstStyle/>
          <a:p>
            <a:r>
              <a:rPr lang="en-US" dirty="0" smtClean="0"/>
              <a:t>Realistic Scenario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ECE60-4176-4FD7-B87B-754F2E54307A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4" name="IROS15_1870_VI_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066" y="1076325"/>
            <a:ext cx="8415868" cy="473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8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MAGNIFICATION" val="2"/>
  <p:tag name="DEFAULTRESOLUTION" val="1200"/>
  <p:tag name="DEFAULTWORKAROUNDTRANSPARENCYBUG" val="Falso"/>
  <p:tag name="DEFAULTTRANSPARENT" val="Falso"/>
  <p:tag name="DEFAULTBLEND" val="Falso"/>
  <p:tag name="DEFAULTBITMAP" val="pngmono"/>
  <p:tag name="GHOSTSCRIPTCOMMAND" val="gswin32c"/>
  <p:tag name="EXTERNALEDITCOMMAND" val="notepad %"/>
  <p:tag name="TEX2PS" val="latex $(base).tex; dvips -D $(res) -E -o $(base).ps $(base).dvi"/>
  <p:tag name="DEFAULTDISPLAYSOURCE" val="\documentclass{article}&#10;\pagestyle{empty}&#10;\usepackage{ngerman}&#10;\usepackage[latin1]{inputenc}&#10;\usepackage{amsfonts}                   % pacchtto AMS fonts&#10;\usepackage[mathscr]{eucal}             % carica \mathscr{}&#10;\usepackage{amsmath}                    % pacchetto con \boldsymbol \split \align \multiline e \pmatrix ...&#10;\usepackage{dsfont}                     % carica \mathds{}&#10;\begin{document}&#10;&#10;\end{document}&#10;"/>
  <p:tag name="USEBOLDAMS" val="Falso"/>
  <p:tag name="EMBEDFONTS" val="Falso"/>
  <p:tag name="USEAMSFONTS" val="Vero"/>
  <p:tag name="TEXPOINTINIT" val=""/>
  <p:tag name="DEFAULTFONTSIZE" val="10"/>
  <p:tag name="DEFAULTWIDTH" val="526"/>
  <p:tag name="DEFAULTHEIGHT" val="451"/>
</p:tagLst>
</file>

<file path=ppt/theme/theme1.xml><?xml version="1.0" encoding="utf-8"?>
<a:theme xmlns:a="http://schemas.openxmlformats.org/drawingml/2006/main" name="Glob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31750"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 bwMode="auto">
        <a:solidFill>
          <a:schemeClr val="accent1"/>
        </a:solidFill>
        <a:ln w="38100" cap="flat" cmpd="sng" algn="ctr">
          <a:solidFill>
            <a:srgbClr val="0070C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Glob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31664</TotalTime>
  <Words>385</Words>
  <Application>Microsoft Office PowerPoint</Application>
  <PresentationFormat>On-screen Show (4:3)</PresentationFormat>
  <Paragraphs>93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Cambria Math</vt:lpstr>
      <vt:lpstr>Times New Roman</vt:lpstr>
      <vt:lpstr>Verdana</vt:lpstr>
      <vt:lpstr>Globe</vt:lpstr>
      <vt:lpstr>Energy-Optimal Path Planning for  Multi-Goal Six-Rotor Missions</vt:lpstr>
      <vt:lpstr>Motivation</vt:lpstr>
      <vt:lpstr>Previous Methods</vt:lpstr>
      <vt:lpstr>Contribution</vt:lpstr>
      <vt:lpstr>Variable Yaw UAS Inspection Neighborhood Formulation</vt:lpstr>
      <vt:lpstr>Variable Yaw UAS Inspection Neighborhood Formulation</vt:lpstr>
      <vt:lpstr>Variable Yaw UAS Inspection Neighborhood Formulation</vt:lpstr>
      <vt:lpstr>Numerical Results</vt:lpstr>
      <vt:lpstr>Realistic Scenario</vt:lpstr>
      <vt:lpstr>Published Work</vt:lpstr>
      <vt:lpstr>Acknowledgment</vt:lpstr>
    </vt:vector>
  </TitlesOfParts>
  <Company>MRT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Entwicklung von Bildverarbeitungsverfahren zur modellgestützten Begradigung  von Werkzeugspuren</dc:title>
  <dc:creator>Iacopo Gentilini</dc:creator>
  <cp:lastModifiedBy>Vicencio, Kevin M</cp:lastModifiedBy>
  <cp:revision>1600</cp:revision>
  <cp:lastPrinted>2012-03-05T11:43:23Z</cp:lastPrinted>
  <dcterms:created xsi:type="dcterms:W3CDTF">2005-12-12T12:22:45Z</dcterms:created>
  <dcterms:modified xsi:type="dcterms:W3CDTF">2015-04-03T19:26:53Z</dcterms:modified>
</cp:coreProperties>
</file>