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7" r:id="rId3"/>
    <p:sldId id="272" r:id="rId4"/>
    <p:sldId id="265" r:id="rId5"/>
    <p:sldId id="273" r:id="rId6"/>
    <p:sldId id="281" r:id="rId7"/>
    <p:sldId id="275" r:id="rId8"/>
    <p:sldId id="267" r:id="rId9"/>
    <p:sldId id="269" r:id="rId10"/>
    <p:sldId id="276" r:id="rId11"/>
    <p:sldId id="258" r:id="rId12"/>
    <p:sldId id="286" r:id="rId13"/>
    <p:sldId id="284" r:id="rId14"/>
    <p:sldId id="264" r:id="rId15"/>
    <p:sldId id="285" r:id="rId16"/>
    <p:sldId id="277" r:id="rId17"/>
    <p:sldId id="278" r:id="rId18"/>
    <p:sldId id="282" r:id="rId19"/>
    <p:sldId id="283" r:id="rId20"/>
    <p:sldId id="280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C12"/>
    <a:srgbClr val="FFFFF5"/>
    <a:srgbClr val="B7B5B7"/>
    <a:srgbClr val="FAFAFA"/>
    <a:srgbClr val="212121"/>
    <a:srgbClr val="F4E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79" d="100"/>
          <a:sy n="79" d="100"/>
        </p:scale>
        <p:origin x="120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38426564389204E-2"/>
          <c:y val="4.4550729986876647E-2"/>
          <c:w val="0.90833865530046909"/>
          <c:h val="0.74655737368766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Flagstaff</c:v>
                </c:pt>
                <c:pt idx="1">
                  <c:v>Navajo Nation (N.N.) Reservation</c:v>
                </c:pt>
                <c:pt idx="2">
                  <c:v>3rd World Countries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16.600000000000001</c:v>
                </c:pt>
                <c:pt idx="1">
                  <c:v>1.96</c:v>
                </c:pt>
                <c:pt idx="2">
                  <c:v>2.09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Flagstaff</c:v>
                </c:pt>
                <c:pt idx="1">
                  <c:v>Navajo Nation (N.N.) Reservation</c:v>
                </c:pt>
                <c:pt idx="2">
                  <c:v>3rd World Countries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19.8</c:v>
                </c:pt>
                <c:pt idx="1">
                  <c:v>3.2</c:v>
                </c:pt>
                <c:pt idx="2">
                  <c:v>3.4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Flagstaff</c:v>
                </c:pt>
                <c:pt idx="1">
                  <c:v>Navajo Nation (N.N.) Reservation</c:v>
                </c:pt>
                <c:pt idx="2">
                  <c:v>3rd World Countries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15.5</c:v>
                </c:pt>
                <c:pt idx="1">
                  <c:v>1.24</c:v>
                </c:pt>
                <c:pt idx="2">
                  <c:v>2.5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371200808"/>
        <c:axId val="371201592"/>
      </c:barChart>
      <c:catAx>
        <c:axId val="371200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Household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201592"/>
        <c:crosses val="autoZero"/>
        <c:auto val="1"/>
        <c:lblAlgn val="ctr"/>
        <c:lblOffset val="100"/>
        <c:noMultiLvlLbl val="0"/>
      </c:catAx>
      <c:valAx>
        <c:axId val="37120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1,000</a:t>
                </a:r>
                <a:r>
                  <a:rPr lang="en-US" baseline="0" dirty="0" smtClean="0"/>
                  <a:t> </a:t>
                </a:r>
                <a:r>
                  <a:rPr lang="en-US" sz="1400" baseline="0" dirty="0" smtClean="0">
                    <a:latin typeface="Calibri" panose="020F0502020204030204" pitchFamily="34" charset="0"/>
                  </a:rPr>
                  <a:t>kWh</a:t>
                </a:r>
                <a:endParaRPr lang="en-US" sz="1400" baseline="0" dirty="0">
                  <a:latin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200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>
                <a:solidFill>
                  <a:schemeClr val="bg2">
                    <a:lumMod val="25000"/>
                  </a:schemeClr>
                </a:solidFill>
              </a:rPr>
              <a:t>Monthly kWh</a:t>
            </a:r>
            <a:endParaRPr lang="en-US" baseline="0" dirty="0">
              <a:solidFill>
                <a:schemeClr val="bg2">
                  <a:lumMod val="2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Sheet1!$B$1:$C$1</c:f>
              <c:strCache>
                <c:ptCount val="1"/>
                <c:pt idx="0">
                  <c:v>Series 1 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25000"/>
                        <a:lumOff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Office (winter)</c:v>
                </c:pt>
                <c:pt idx="1">
                  <c:v>Office (summer)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3.05</c:v>
                </c:pt>
                <c:pt idx="1">
                  <c:v>2.02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72729504"/>
        <c:axId val="372729896"/>
      </c:barChart>
      <c:catAx>
        <c:axId val="37272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729896"/>
        <c:crosses val="autoZero"/>
        <c:auto val="1"/>
        <c:lblAlgn val="ctr"/>
        <c:lblOffset val="100"/>
        <c:noMultiLvlLbl val="0"/>
      </c:catAx>
      <c:valAx>
        <c:axId val="372729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 smtClean="0">
                    <a:solidFill>
                      <a:schemeClr val="bg2">
                        <a:lumMod val="25000"/>
                      </a:schemeClr>
                    </a:solidFill>
                  </a:rPr>
                  <a:t>1000 kWh</a:t>
                </a:r>
                <a:endParaRPr lang="en-US" baseline="0" dirty="0">
                  <a:solidFill>
                    <a:schemeClr val="bg2">
                      <a:lumMod val="25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72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Radon Levels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Conference Room</c:v>
          </c:tx>
          <c:spPr>
            <a:gradFill rotWithShape="1">
              <a:gsLst>
                <a:gs pos="0">
                  <a:schemeClr val="accent4">
                    <a:shade val="4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4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4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Sheet2!$N$4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</c:ser>
        <c:ser>
          <c:idx val="1"/>
          <c:order val="1"/>
          <c:tx>
            <c:v>Room 201</c:v>
          </c:tx>
          <c:spPr>
            <a:gradFill rotWithShape="1">
              <a:gsLst>
                <a:gs pos="0">
                  <a:schemeClr val="accent4">
                    <a:shade val="51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51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51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Sheet2!$N$5</c:f>
              <c:numCache>
                <c:formatCode>General</c:formatCode>
                <c:ptCount val="1"/>
                <c:pt idx="0">
                  <c:v>0.6</c:v>
                </c:pt>
              </c:numCache>
            </c:numRef>
          </c:val>
        </c:ser>
        <c:ser>
          <c:idx val="2"/>
          <c:order val="2"/>
          <c:tx>
            <c:v>Room 202</c:v>
          </c:tx>
          <c:spPr>
            <a:gradFill rotWithShape="1">
              <a:gsLst>
                <a:gs pos="0">
                  <a:schemeClr val="accent4">
                    <a:shade val="62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2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2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Sheet2!$N$6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v>Gynasium</c:v>
          </c:tx>
          <c:spPr>
            <a:gradFill rotWithShape="1">
              <a:gsLst>
                <a:gs pos="0">
                  <a:schemeClr val="accent4">
                    <a:shade val="73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73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73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Sheet2!$N$7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</c:ser>
        <c:ser>
          <c:idx val="4"/>
          <c:order val="4"/>
          <c:tx>
            <c:v>Library</c:v>
          </c:tx>
          <c:spPr>
            <a:gradFill rotWithShape="1">
              <a:gsLst>
                <a:gs pos="0">
                  <a:schemeClr val="accent4">
                    <a:shade val="83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83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83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Sheet2!$N$8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5"/>
          <c:order val="5"/>
          <c:tx>
            <c:v>Room 301</c:v>
          </c:tx>
          <c:spPr>
            <a:gradFill rotWithShape="1">
              <a:gsLst>
                <a:gs pos="0">
                  <a:schemeClr val="accent4">
                    <a:shade val="94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94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94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Sheet2!$N$9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</c:ser>
        <c:ser>
          <c:idx val="6"/>
          <c:order val="6"/>
          <c:tx>
            <c:v>Room 302</c:v>
          </c:tx>
          <c:spPr>
            <a:gradFill rotWithShape="1">
              <a:gsLst>
                <a:gs pos="0">
                  <a:schemeClr val="accent4">
                    <a:tint val="9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9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9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Sheet2!$N$10</c:f>
              <c:numCache>
                <c:formatCode>General</c:formatCode>
                <c:ptCount val="1"/>
                <c:pt idx="0">
                  <c:v>0.6</c:v>
                </c:pt>
              </c:numCache>
            </c:numRef>
          </c:val>
        </c:ser>
        <c:ser>
          <c:idx val="7"/>
          <c:order val="7"/>
          <c:tx>
            <c:v>Room 303</c:v>
          </c:tx>
          <c:spPr>
            <a:gradFill rotWithShape="1">
              <a:gsLst>
                <a:gs pos="0">
                  <a:schemeClr val="accent4">
                    <a:tint val="84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84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84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Sheet2!$N$11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</c:ser>
        <c:ser>
          <c:idx val="8"/>
          <c:order val="8"/>
          <c:tx>
            <c:v>Room 304</c:v>
          </c:tx>
          <c:spPr>
            <a:gradFill rotWithShape="1">
              <a:gsLst>
                <a:gs pos="0">
                  <a:schemeClr val="accent4">
                    <a:tint val="74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74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74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Sheet2!$N$12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</c:ser>
        <c:ser>
          <c:idx val="9"/>
          <c:order val="9"/>
          <c:tx>
            <c:v>Room 305</c:v>
          </c:tx>
          <c:spPr>
            <a:gradFill rotWithShape="1">
              <a:gsLst>
                <a:gs pos="0">
                  <a:schemeClr val="accent4">
                    <a:tint val="63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3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3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Sheet2!$N$13</c:f>
              <c:numCache>
                <c:formatCode>General</c:formatCode>
                <c:ptCount val="1"/>
                <c:pt idx="0">
                  <c:v>0.6</c:v>
                </c:pt>
              </c:numCache>
            </c:numRef>
          </c:val>
        </c:ser>
        <c:ser>
          <c:idx val="10"/>
          <c:order val="10"/>
          <c:tx>
            <c:v>Room 307</c:v>
          </c:tx>
          <c:spPr>
            <a:gradFill rotWithShape="1">
              <a:gsLst>
                <a:gs pos="0">
                  <a:schemeClr val="accent4">
                    <a:tint val="52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52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52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Sheet2!$N$14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</c:ser>
        <c:ser>
          <c:idx val="11"/>
          <c:order val="11"/>
          <c:tx>
            <c:v>Room 308</c:v>
          </c:tx>
          <c:spPr>
            <a:gradFill rotWithShape="1">
              <a:gsLst>
                <a:gs pos="0">
                  <a:schemeClr val="accent4">
                    <a:tint val="41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41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41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Sheet2!$N$15</c:f>
              <c:numCache>
                <c:formatCode>General</c:formatCode>
                <c:ptCount val="1"/>
                <c:pt idx="0">
                  <c:v>0.6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06124072"/>
        <c:axId val="406124464"/>
      </c:barChart>
      <c:catAx>
        <c:axId val="406124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Test Samples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124464"/>
        <c:crosses val="autoZero"/>
        <c:auto val="1"/>
        <c:lblAlgn val="ctr"/>
        <c:lblOffset val="100"/>
        <c:noMultiLvlLbl val="0"/>
      </c:catAx>
      <c:valAx>
        <c:axId val="40612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err="1"/>
                  <a:t>pCi</a:t>
                </a:r>
                <a:r>
                  <a:rPr lang="en-US" sz="1600" dirty="0"/>
                  <a:t>/L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12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4/3/2015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4/3/2015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4/3/2015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4/3/2015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4/3/2015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4/3/2015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4/3/2015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4/3/2015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4/3/2015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4/3/2015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4/3/2015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4/3/2015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/>
              <a:pPr/>
              <a:t>4/3/2015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Energy Education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Consumption &amp; Radiation Awareness</a:t>
            </a:r>
          </a:p>
          <a:p>
            <a:endParaRPr lang="en-US" dirty="0"/>
          </a:p>
          <a:p>
            <a:r>
              <a:rPr lang="en-US" dirty="0" smtClean="0"/>
              <a:t>By: Colton C. Bennett | Mentor: Mansel A. Nelson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12" y="5562600"/>
            <a:ext cx="1219200" cy="1013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5638800"/>
            <a:ext cx="2667000" cy="887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12" y="5486400"/>
            <a:ext cx="701992" cy="12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909111"/>
              </p:ext>
            </p:extLst>
          </p:nvPr>
        </p:nvGraphicFramePr>
        <p:xfrm>
          <a:off x="1141412" y="533400"/>
          <a:ext cx="9982200" cy="596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5812" y="228600"/>
            <a:ext cx="94488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Cameron, AZ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12" y="1371600"/>
            <a:ext cx="7521261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3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-12192"/>
            <a:ext cx="8458201" cy="914399"/>
          </a:xfrm>
        </p:spPr>
        <p:txBody>
          <a:bodyPr/>
          <a:lstStyle/>
          <a:p>
            <a:r>
              <a:rPr lang="en-US" dirty="0" smtClean="0"/>
              <a:t>Radon in the Air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896988"/>
            <a:ext cx="8785023" cy="5856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6"/>
          <a:stretch/>
        </p:blipFill>
        <p:spPr>
          <a:xfrm>
            <a:off x="1903412" y="838200"/>
            <a:ext cx="8811663" cy="588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2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1143000"/>
            <a:ext cx="10058400" cy="5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667000"/>
            <a:ext cx="9601200" cy="1143000"/>
          </a:xfrm>
        </p:spPr>
        <p:txBody>
          <a:bodyPr/>
          <a:lstStyle/>
          <a:p>
            <a:pPr algn="ctr"/>
            <a:r>
              <a:rPr lang="en-US" dirty="0"/>
              <a:t>Who has the most Radiation dosage Annually?</a:t>
            </a:r>
          </a:p>
        </p:txBody>
      </p:sp>
    </p:spTree>
    <p:extLst>
      <p:ext uri="{BB962C8B-B14F-4D97-AF65-F5344CB8AC3E}">
        <p14:creationId xmlns:p14="http://schemas.microsoft.com/office/powerpoint/2010/main" val="221108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685800"/>
            <a:ext cx="10744200" cy="594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94612" y="6019800"/>
            <a:ext cx="33528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B7B5B7"/>
                </a:solidFill>
              </a:rPr>
              <a:t>= .07 rem</a:t>
            </a:r>
            <a:endParaRPr lang="en-US" sz="2800" dirty="0">
              <a:solidFill>
                <a:srgbClr val="B7B5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685800"/>
            <a:ext cx="10744200" cy="58876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47012" y="5943600"/>
            <a:ext cx="228758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B7B5B7"/>
                </a:solidFill>
              </a:rPr>
              <a:t>= 0.10 rem</a:t>
            </a:r>
            <a:endParaRPr lang="en-US" sz="2800" dirty="0">
              <a:solidFill>
                <a:srgbClr val="B7B5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1" y="685800"/>
            <a:ext cx="10744201" cy="594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70812" y="5943600"/>
            <a:ext cx="2286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B7B5B7"/>
                </a:solidFill>
              </a:rPr>
              <a:t>= 0.50 rem</a:t>
            </a:r>
            <a:endParaRPr lang="en-US" sz="2800" dirty="0">
              <a:solidFill>
                <a:srgbClr val="B7B5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685799"/>
            <a:ext cx="10744200" cy="5939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23212" y="5867400"/>
            <a:ext cx="1905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F5"/>
                </a:solidFill>
              </a:rPr>
              <a:t>= 1.6 rem</a:t>
            </a:r>
            <a:endParaRPr lang="en-US" sz="2800" dirty="0">
              <a:solidFill>
                <a:srgbClr val="FFFF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9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all who participated in the Surveys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7212" y="762000"/>
            <a:ext cx="5334000" cy="762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Acknowledgements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598612" y="2286000"/>
            <a:ext cx="5943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Mentor Mansel A. Nelson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Kathleen </a:t>
            </a:r>
            <a:r>
              <a:rPr lang="en-US" sz="3200" dirty="0" err="1" smtClean="0"/>
              <a:t>Stigmon</a:t>
            </a: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NASA</a:t>
            </a:r>
            <a:r>
              <a:rPr lang="en-US" sz="3200" dirty="0" smtClean="0"/>
              <a:t> Space Grant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Northern Arizona University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Students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Schools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7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Education Awareness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Consumption</a:t>
            </a:r>
          </a:p>
          <a:p>
            <a:r>
              <a:rPr lang="en-US" dirty="0" smtClean="0"/>
              <a:t>Energy Reduction</a:t>
            </a:r>
          </a:p>
          <a:p>
            <a:r>
              <a:rPr lang="en-US" dirty="0" smtClean="0"/>
              <a:t>Radiation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152400"/>
            <a:ext cx="9601200" cy="1143000"/>
          </a:xfrm>
        </p:spPr>
        <p:txBody>
          <a:bodyPr/>
          <a:lstStyle/>
          <a:p>
            <a:pPr algn="ctr"/>
            <a:r>
              <a:rPr lang="en-US" dirty="0" smtClean="0"/>
              <a:t>Average kWh Annually</a:t>
            </a:r>
            <a:endParaRPr lang="en-US" dirty="0"/>
          </a:p>
        </p:txBody>
      </p:sp>
      <p:graphicFrame>
        <p:nvGraphicFramePr>
          <p:cNvPr id="6" name="Content Placeholder 5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493463"/>
              </p:ext>
            </p:extLst>
          </p:nvPr>
        </p:nvGraphicFramePr>
        <p:xfrm>
          <a:off x="1141412" y="1447800"/>
          <a:ext cx="9753599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30% of residences on the N.N. Reservation are without electricity.</a:t>
            </a:r>
            <a:endParaRPr lang="en-US" dirty="0"/>
          </a:p>
          <a:p>
            <a:r>
              <a:rPr lang="en-US" dirty="0" smtClean="0"/>
              <a:t>Electricity is so abundant in major cities that it is taken for granted.</a:t>
            </a:r>
            <a:endParaRPr lang="en-US" dirty="0"/>
          </a:p>
          <a:p>
            <a:r>
              <a:rPr lang="en-US" dirty="0" smtClean="0"/>
              <a:t>More space = more electrical appliances.</a:t>
            </a:r>
            <a:endParaRPr lang="en-US" dirty="0"/>
          </a:p>
        </p:txBody>
      </p:sp>
      <p:graphicFrame>
        <p:nvGraphicFramePr>
          <p:cNvPr id="6" name="Content Placeholder 5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1186444"/>
              </p:ext>
            </p:extLst>
          </p:nvPr>
        </p:nvGraphicFramePr>
        <p:xfrm>
          <a:off x="6202363" y="1676400"/>
          <a:ext cx="4698999" cy="22974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66333"/>
                <a:gridCol w="1566333"/>
                <a:gridCol w="1566333"/>
              </a:tblGrid>
              <a:tr h="552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Flagstaff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N.N. Reservation</a:t>
                      </a:r>
                      <a:endParaRPr lang="en-US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dirty="0" smtClean="0"/>
                        <a:t>Household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16,600 </a:t>
                      </a:r>
                      <a:r>
                        <a:rPr lang="en-US" dirty="0" smtClean="0"/>
                        <a:t>kWh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1,960 </a:t>
                      </a:r>
                      <a:r>
                        <a:rPr lang="en-US" dirty="0" smtClean="0"/>
                        <a:t>kWh</a:t>
                      </a:r>
                      <a:endParaRPr lang="en-US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dirty="0" smtClean="0"/>
                        <a:t>Household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19,800 </a:t>
                      </a:r>
                      <a:r>
                        <a:rPr lang="en-US" dirty="0" smtClean="0"/>
                        <a:t>kWh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3,200 kWh</a:t>
                      </a:r>
                      <a:endParaRPr lang="en-US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dirty="0" smtClean="0"/>
                        <a:t>Household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15,500 kWh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1,240 kWh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0"/>
            <a:ext cx="9601200" cy="762000"/>
          </a:xfrm>
        </p:spPr>
        <p:txBody>
          <a:bodyPr/>
          <a:lstStyle/>
          <a:p>
            <a:r>
              <a:rPr lang="en-US" dirty="0" smtClean="0"/>
              <a:t>Electrical usage in the Work Area</a:t>
            </a:r>
            <a:endParaRPr lang="en-US" dirty="0"/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0831564"/>
              </p:ext>
            </p:extLst>
          </p:nvPr>
        </p:nvGraphicFramePr>
        <p:xfrm>
          <a:off x="1293813" y="762000"/>
          <a:ext cx="9829799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196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152400"/>
            <a:ext cx="9601200" cy="1143000"/>
          </a:xfrm>
        </p:spPr>
        <p:txBody>
          <a:bodyPr/>
          <a:lstStyle/>
          <a:p>
            <a:r>
              <a:rPr lang="en-US" dirty="0" smtClean="0"/>
              <a:t>How to </a:t>
            </a:r>
            <a:r>
              <a:rPr lang="en-US" dirty="0" smtClean="0"/>
              <a:t>reduce energy consumption.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Buy a </a:t>
            </a:r>
            <a:r>
              <a:rPr lang="en-US" b="1" dirty="0" smtClean="0"/>
              <a:t>Power Strip</a:t>
            </a:r>
            <a:endParaRPr lang="en-US" b="1" dirty="0"/>
          </a:p>
          <a:p>
            <a:r>
              <a:rPr lang="en-US" dirty="0" smtClean="0"/>
              <a:t>Switch from Incandescent to </a:t>
            </a:r>
            <a:r>
              <a:rPr lang="en-US" b="1" dirty="0" smtClean="0"/>
              <a:t>CFL</a:t>
            </a:r>
            <a:r>
              <a:rPr lang="en-US" dirty="0" smtClean="0"/>
              <a:t>s or </a:t>
            </a:r>
            <a:r>
              <a:rPr lang="en-US" b="1" dirty="0" smtClean="0"/>
              <a:t>LED</a:t>
            </a:r>
            <a:r>
              <a:rPr lang="en-US" dirty="0" smtClean="0"/>
              <a:t>s</a:t>
            </a:r>
          </a:p>
          <a:p>
            <a:r>
              <a:rPr lang="en-US" dirty="0" smtClean="0"/>
              <a:t>Distinguish which electrical appliance are </a:t>
            </a:r>
            <a:r>
              <a:rPr lang="en-US" b="1" dirty="0" smtClean="0"/>
              <a:t>necessary</a:t>
            </a:r>
            <a:r>
              <a:rPr lang="en-US" dirty="0" smtClean="0"/>
              <a:t> and </a:t>
            </a:r>
            <a:r>
              <a:rPr lang="en-US" b="1" dirty="0" smtClean="0"/>
              <a:t>unnecessary</a:t>
            </a:r>
            <a:endParaRPr lang="en-US" dirty="0"/>
          </a:p>
          <a:p>
            <a:r>
              <a:rPr lang="en-US" dirty="0" smtClean="0"/>
              <a:t>Remember to unplug unused electrical appliances</a:t>
            </a:r>
          </a:p>
          <a:p>
            <a:r>
              <a:rPr lang="en-US" dirty="0" smtClean="0"/>
              <a:t>Flip the switch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1600200"/>
            <a:ext cx="1981199" cy="19811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905000"/>
            <a:ext cx="1905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2" y="3810000"/>
            <a:ext cx="2571750" cy="1781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2" y="4114800"/>
            <a:ext cx="154117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Concept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Ionizing Radiation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Alpha particles</a:t>
            </a:r>
          </a:p>
          <a:p>
            <a:r>
              <a:rPr lang="en-US" dirty="0" smtClean="0"/>
              <a:t>Beta particles</a:t>
            </a:r>
          </a:p>
          <a:p>
            <a:r>
              <a:rPr lang="en-US" dirty="0" smtClean="0"/>
              <a:t>Gamma rays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Non-Ionizing Radiation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Microwaves</a:t>
            </a:r>
          </a:p>
          <a:p>
            <a:r>
              <a:rPr lang="en-US" dirty="0" smtClean="0"/>
              <a:t>Radio waves</a:t>
            </a:r>
          </a:p>
          <a:p>
            <a:r>
              <a:rPr lang="en-US" dirty="0" smtClean="0"/>
              <a:t>Infrared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2" y="228600"/>
            <a:ext cx="5943600" cy="33284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012" y="228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Background </a:t>
            </a:r>
            <a:r>
              <a:rPr lang="en-US" sz="4000" dirty="0" smtClean="0">
                <a:solidFill>
                  <a:schemeClr val="bg1"/>
                </a:solidFill>
              </a:rPr>
              <a:t>Radiation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2" y="3556000"/>
            <a:ext cx="7924800" cy="330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3" t="4337" r="16171" b="4925"/>
          <a:stretch/>
        </p:blipFill>
        <p:spPr>
          <a:xfrm>
            <a:off x="4875212" y="2514600"/>
            <a:ext cx="2667000" cy="29747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27812" y="3352800"/>
            <a:ext cx="1828799" cy="646331"/>
          </a:xfrm>
          <a:prstGeom prst="rect">
            <a:avLst/>
          </a:prstGeom>
          <a:solidFill>
            <a:srgbClr val="0E0C12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Internal</a:t>
            </a:r>
          </a:p>
        </p:txBody>
      </p:sp>
      <p:sp>
        <p:nvSpPr>
          <p:cNvPr id="7" name="Rectangle 6"/>
          <p:cNvSpPr/>
          <p:nvPr/>
        </p:nvSpPr>
        <p:spPr>
          <a:xfrm>
            <a:off x="6399212" y="1143000"/>
            <a:ext cx="1828799" cy="646331"/>
          </a:xfrm>
          <a:prstGeom prst="rect">
            <a:avLst/>
          </a:prstGeom>
          <a:solidFill>
            <a:srgbClr val="0E0C12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Cosmic</a:t>
            </a:r>
            <a:endParaRPr lang="en-US" sz="3600" dirty="0">
              <a:solidFill>
                <a:schemeClr val="bg1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7612" y="6211669"/>
            <a:ext cx="2438400" cy="646331"/>
          </a:xfrm>
          <a:prstGeom prst="rect">
            <a:avLst/>
          </a:prstGeom>
          <a:solidFill>
            <a:srgbClr val="0E0C12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Terrestrial</a:t>
            </a:r>
            <a:endParaRPr lang="en-US" sz="3600" dirty="0">
              <a:solidFill>
                <a:schemeClr val="bg1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1828800"/>
            <a:ext cx="4722031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2212" y="691194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</a:t>
            </a:r>
            <a:r>
              <a:rPr lang="en-US" dirty="0" smtClean="0"/>
              <a:t>radiation detected &amp;measured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7012" y="2683573"/>
            <a:ext cx="3810000" cy="1524000"/>
          </a:xfrm>
        </p:spPr>
        <p:txBody>
          <a:bodyPr/>
          <a:lstStyle/>
          <a:p>
            <a:r>
              <a:rPr lang="en-US" dirty="0" err="1" smtClean="0"/>
              <a:t>Sv</a:t>
            </a:r>
            <a:r>
              <a:rPr lang="en-US" dirty="0" smtClean="0"/>
              <a:t> – Sieverts</a:t>
            </a:r>
          </a:p>
          <a:p>
            <a:r>
              <a:rPr lang="en-US" dirty="0" smtClean="0"/>
              <a:t>Rem – Roentgen equivalent man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12" y="609600"/>
            <a:ext cx="3543270" cy="2814637"/>
          </a:xfrm>
        </p:spPr>
      </p:pic>
      <p:sp>
        <p:nvSpPr>
          <p:cNvPr id="8" name="Rectangle 7"/>
          <p:cNvSpPr/>
          <p:nvPr/>
        </p:nvSpPr>
        <p:spPr>
          <a:xfrm rot="19031528">
            <a:off x="5224830" y="1832655"/>
            <a:ext cx="672361" cy="171193"/>
          </a:xfrm>
          <a:prstGeom prst="rect">
            <a:avLst/>
          </a:prstGeom>
          <a:solidFill>
            <a:srgbClr val="F4EB2E"/>
          </a:solidFill>
          <a:ln>
            <a:solidFill>
              <a:srgbClr val="F4EB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 rot="19170964">
            <a:off x="4641875" y="1155846"/>
            <a:ext cx="619073" cy="213696"/>
          </a:xfrm>
          <a:prstGeom prst="rect">
            <a:avLst/>
          </a:prstGeom>
          <a:solidFill>
            <a:srgbClr val="212121"/>
          </a:solidFill>
          <a:ln>
            <a:solidFill>
              <a:srgbClr val="21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2208212" y="3657600"/>
            <a:ext cx="457200" cy="228600"/>
          </a:xfrm>
          <a:prstGeom prst="rect">
            <a:avLst/>
          </a:prstGeom>
          <a:solidFill>
            <a:srgbClr val="0E0C12"/>
          </a:solidFill>
          <a:ln>
            <a:solidFill>
              <a:srgbClr val="0E0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2" y="3445573"/>
            <a:ext cx="28575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ue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0</TotalTime>
  <Words>230</Words>
  <Application>Microsoft Office PowerPoint</Application>
  <PresentationFormat>Custom</PresentationFormat>
  <Paragraphs>71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Yu Mincho Demibold</vt:lpstr>
      <vt:lpstr>Arial</vt:lpstr>
      <vt:lpstr>Calibri</vt:lpstr>
      <vt:lpstr>Euphemia</vt:lpstr>
      <vt:lpstr>Serenity 16x9</vt:lpstr>
      <vt:lpstr>Energy Education </vt:lpstr>
      <vt:lpstr>Energy Education Awareness</vt:lpstr>
      <vt:lpstr>Average kWh Annually</vt:lpstr>
      <vt:lpstr>Comparison</vt:lpstr>
      <vt:lpstr>Electrical usage in the Work Area</vt:lpstr>
      <vt:lpstr>How to reduce energy consumption.</vt:lpstr>
      <vt:lpstr>Radiation Concept</vt:lpstr>
      <vt:lpstr>PowerPoint Presentation</vt:lpstr>
      <vt:lpstr>How is radiation detected &amp;measured?</vt:lpstr>
      <vt:lpstr>PowerPoint Presentation</vt:lpstr>
      <vt:lpstr>PowerPoint Presentation</vt:lpstr>
      <vt:lpstr>Radon in the Air</vt:lpstr>
      <vt:lpstr>PowerPoint Presentation</vt:lpstr>
      <vt:lpstr>Who has the most Radiation dosage Annually?</vt:lpstr>
      <vt:lpstr>PowerPoint Presentation</vt:lpstr>
      <vt:lpstr>PowerPoint Presentation</vt:lpstr>
      <vt:lpstr>PowerPoint Presentation</vt:lpstr>
      <vt:lpstr>PowerPoint Presentation</vt:lpstr>
      <vt:lpstr>Thanks to all who participated in the Surveys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2015-03-25T22:07:51Z</dcterms:created>
  <dcterms:modified xsi:type="dcterms:W3CDTF">2015-04-04T07:01:30Z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