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63" r:id="rId9"/>
    <p:sldId id="275" r:id="rId10"/>
    <p:sldId id="266" r:id="rId11"/>
    <p:sldId id="272" r:id="rId12"/>
    <p:sldId id="268" r:id="rId13"/>
    <p:sldId id="269" r:id="rId14"/>
    <p:sldId id="270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brary" initials="i" lastIdx="3" clrIdx="0">
    <p:extLst/>
  </p:cmAuthor>
  <p:cmAuthor id="2" name="Ramohalli, Nikitha - (nramohalli)" initials="RN-(" lastIdx="6" clrIdx="1">
    <p:extLst>
      <p:ext uri="{19B8F6BF-5375-455C-9EA6-DF929625EA0E}">
        <p15:presenceInfo xmlns:p15="http://schemas.microsoft.com/office/powerpoint/2012/main" userId="S-1-5-21-3885614643-332083874-814631590-188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4-01T17:13:38.881" idx="1">
    <p:pos x="3358" y="1181"/>
    <p:text>Make sure that Susan Brew is still director look up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4-01T17:16:28.715" idx="3">
    <p:pos x="804" y="1741"/>
    <p:text>pulse box controls microwave switch, gas pulse valve, data acquisistion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31T22:35:40.006" idx="3">
    <p:pos x="798" y="1187"/>
    <p:text>theoretical wave-forms to show what should be and then what we've got</p:text>
    <p:extLst mod="1">
      <p:ext uri="{C676402C-5697-4E1C-873F-D02D1690AC5C}">
        <p15:threadingInfo xmlns:p15="http://schemas.microsoft.com/office/powerpoint/2012/main" timeZoneBias="420"/>
      </p:ext>
    </p:extLst>
  </p:cm>
  <p:cm authorId="2" dt="2015-04-01T17:31:24.944" idx="6">
    <p:pos x="10" y="10"/>
    <p:text>make circuit diagram bigger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31T22:35:40.006" idx="3">
    <p:pos x="798" y="1187"/>
    <p:text>theoretical wave-forms to show what should be and then what we've got</p:text>
    <p:extLst mod="1">
      <p:ext uri="{C676402C-5697-4E1C-873F-D02D1690AC5C}">
        <p15:threadingInfo xmlns:p15="http://schemas.microsoft.com/office/powerpoint/2012/main" timeZoneBias="420"/>
      </p:ext>
    </p:extLst>
  </p:cm>
  <p:cm authorId="2" dt="2015-04-01T17:31:24.944" idx="6">
    <p:pos x="10" y="10"/>
    <p:text>make circuit diagram bigger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4-01T17:21:48.749" idx="4">
    <p:pos x="10" y="10"/>
    <p:text>duty cycle-time they last pulse width</p:text>
    <p:extLst>
      <p:ext uri="{C676402C-5697-4E1C-873F-D02D1690AC5C}">
        <p15:threadingInfo xmlns:p15="http://schemas.microsoft.com/office/powerpoint/2012/main" timeZoneBias="420"/>
      </p:ext>
    </p:extLst>
  </p:cm>
  <p:cm authorId="2" dt="2015-04-01T17:22:06.682" idx="5">
    <p:pos x="10" y="106"/>
    <p:text>repetition rate- time between pulses</p:text>
    <p:extLst>
      <p:ext uri="{C676402C-5697-4E1C-873F-D02D1690AC5C}">
        <p15:threadingInfo xmlns:p15="http://schemas.microsoft.com/office/powerpoint/2012/main" timeZoneBias="420">
          <p15:parentCm authorId="2" idx="4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0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2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8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0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9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8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2B98EF-C6DD-48A3-9C17-71170896EC4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4C9689-E7FD-48FF-A08A-E4111626B9C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Pulse Box Engineering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Nikitha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Ramohalli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Arizona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Advisor: Dr. Stephen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Kukolich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Professor,</a:t>
            </a:r>
            <a:b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Department of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Chemistry and Biochemistry,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University of Arizona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cap="none" dirty="0" smtClean="0">
                <a:latin typeface="+mn-lt"/>
              </a:rPr>
              <a:t>Arizona Space Grant Consortium</a:t>
            </a:r>
          </a:p>
          <a:p>
            <a:pPr algn="ctr"/>
            <a:r>
              <a:rPr lang="en-US" cap="none" dirty="0" smtClean="0">
                <a:latin typeface="+mn-lt"/>
              </a:rPr>
              <a:t>April 18</a:t>
            </a:r>
            <a:r>
              <a:rPr lang="en-US" cap="none" baseline="30000" dirty="0" smtClean="0">
                <a:latin typeface="+mn-lt"/>
              </a:rPr>
              <a:t>th</a:t>
            </a:r>
            <a:r>
              <a:rPr lang="en-US" cap="none" dirty="0" smtClean="0">
                <a:latin typeface="+mn-lt"/>
              </a:rPr>
              <a:t>, 2015</a:t>
            </a:r>
          </a:p>
          <a:p>
            <a:pPr algn="ctr"/>
            <a:r>
              <a:rPr lang="en-US" cap="none" dirty="0" smtClean="0">
                <a:latin typeface="+mn-lt"/>
              </a:rPr>
              <a:t>Phoenix, AZ</a:t>
            </a:r>
            <a:endParaRPr lang="en-US" cap="none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0361" y="4926282"/>
            <a:ext cx="11791500" cy="1345478"/>
            <a:chOff x="100361" y="4926282"/>
            <a:chExt cx="11791500" cy="1345478"/>
          </a:xfrm>
        </p:grpSpPr>
        <p:pic>
          <p:nvPicPr>
            <p:cNvPr id="13" name="Picture 4" descr="ua_logo_l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nasa-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AZSGC_sunse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Kuk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472" y="4998251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15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Screen Shot 2015-04-01 at 3.19.5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415077"/>
            <a:ext cx="9734550" cy="501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908175"/>
              </p:ext>
            </p:extLst>
          </p:nvPr>
        </p:nvGraphicFramePr>
        <p:xfrm>
          <a:off x="593124" y="102876"/>
          <a:ext cx="2759744" cy="63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434"/>
                <a:gridCol w="1380310"/>
              </a:tblGrid>
              <a:tr h="3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Component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555</a:t>
                      </a:r>
                      <a:r>
                        <a:rPr lang="en-US" sz="1600" baseline="0" dirty="0" smtClean="0"/>
                        <a:t> Clock</a:t>
                      </a:r>
                      <a:endParaRPr lang="en-US" sz="1600" dirty="0"/>
                    </a:p>
                  </a:txBody>
                  <a:tcPr marL="59026" marR="590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6.8K</a:t>
                      </a:r>
                      <a:r>
                        <a:rPr lang="el-GR" sz="1600" dirty="0" smtClean="0"/>
                        <a:t>Ω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4.7K</a:t>
                      </a:r>
                      <a:r>
                        <a:rPr lang="el-GR" sz="1600" dirty="0" smtClean="0"/>
                        <a:t>Ω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C1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C2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F</a:t>
                      </a:r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err="1" smtClean="0"/>
                        <a:t>between_waves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252.7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s 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err="1" smtClean="0"/>
                        <a:t>duration_of_wave</a:t>
                      </a:r>
                      <a:endParaRPr lang="en-US" sz="1600" dirty="0" smtClean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680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L="59026" marR="59026"/>
                </a:tc>
              </a:tr>
              <a:tr h="361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One-Shot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9026" marR="590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</a:t>
                      </a:r>
                      <a:r>
                        <a:rPr lang="el-GR" sz="1600" dirty="0" smtClean="0"/>
                        <a:t>Ω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R4 Pot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K</a:t>
                      </a:r>
                      <a:r>
                        <a:rPr lang="el-GR" sz="1600" dirty="0" smtClean="0"/>
                        <a:t>Ω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C3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err="1" smtClean="0"/>
                        <a:t>duration_of_wave</a:t>
                      </a:r>
                      <a:endParaRPr lang="en-US" sz="1600" dirty="0" smtClean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136-156ms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One-Shot 2</a:t>
                      </a:r>
                      <a:endParaRPr lang="en-US" sz="1600" dirty="0"/>
                    </a:p>
                  </a:txBody>
                  <a:tcPr marL="59026" marR="590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239</a:t>
                      </a:r>
                      <a:r>
                        <a:rPr lang="el-GR" sz="1600" dirty="0" smtClean="0"/>
                        <a:t>Ω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C4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4.3nF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err="1" smtClean="0"/>
                        <a:t>duration_of_wave</a:t>
                      </a:r>
                      <a:endParaRPr lang="en-US" sz="1600" dirty="0" smtClean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s</a:t>
                      </a:r>
                    </a:p>
                  </a:txBody>
                  <a:tcPr marL="59026" marR="59026"/>
                </a:tc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769708" y="3900663"/>
            <a:ext cx="3200400" cy="2286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CIRCUIT DIAGRAM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43383" y="3900663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31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1846263"/>
            <a:ext cx="6034087" cy="4022725"/>
          </a:xfrm>
        </p:spPr>
      </p:pic>
      <p:grpSp>
        <p:nvGrpSpPr>
          <p:cNvPr id="4" name="Group 3"/>
          <p:cNvGrpSpPr/>
          <p:nvPr/>
        </p:nvGrpSpPr>
        <p:grpSpPr>
          <a:xfrm>
            <a:off x="198835" y="4951124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7473" y="4926282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55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86" y="-7689"/>
            <a:ext cx="10058400" cy="145075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Results from Oscilloscope-timer to first one-shot</a:t>
            </a:r>
            <a:endParaRPr lang="en-US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0361" y="4926282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472" y="4998251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231" y="1496170"/>
            <a:ext cx="5983463" cy="38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86" y="-7689"/>
            <a:ext cx="10058400" cy="145075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Results from Oscilloscope-timer to second one-shot</a:t>
            </a:r>
            <a:endParaRPr lang="en-US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8835" y="4951124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7473" y="4926282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175" y="1565251"/>
            <a:ext cx="6755772" cy="40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Future Work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Improve timing so that the wave for the second one shot is not too fast…</a:t>
            </a:r>
            <a:r>
              <a:rPr lang="en-US" dirty="0" err="1" smtClean="0"/>
              <a:t>ie</a:t>
            </a:r>
            <a:r>
              <a:rPr lang="en-US" dirty="0" smtClean="0"/>
              <a:t>. So that it lasts for 500 milliseconds as opposed to 250 milliseconds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Continue to try and find the right spacing between pulses on the clock to trigger one-shot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Build a pulse box system spatially separated from the motor driver circuit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Solder onto board once correct combination has been found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8835" y="4951124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7473" y="4926282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09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Thank you!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8835" y="4951124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7473" y="4926282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01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3"/>
          <p:cNvSpPr>
            <a:spLocks/>
          </p:cNvSpPr>
          <p:nvPr/>
        </p:nvSpPr>
        <p:spPr bwMode="auto">
          <a:xfrm>
            <a:off x="3390900" y="3833813"/>
            <a:ext cx="1490663" cy="558800"/>
          </a:xfrm>
          <a:custGeom>
            <a:avLst/>
            <a:gdLst>
              <a:gd name="T0" fmla="*/ 0 w 939"/>
              <a:gd name="T1" fmla="*/ 189 h 352"/>
              <a:gd name="T2" fmla="*/ 30 w 939"/>
              <a:gd name="T3" fmla="*/ 345 h 352"/>
              <a:gd name="T4" fmla="*/ 51 w 939"/>
              <a:gd name="T5" fmla="*/ 186 h 352"/>
              <a:gd name="T6" fmla="*/ 75 w 939"/>
              <a:gd name="T7" fmla="*/ 12 h 352"/>
              <a:gd name="T8" fmla="*/ 105 w 939"/>
              <a:gd name="T9" fmla="*/ 186 h 352"/>
              <a:gd name="T10" fmla="*/ 126 w 939"/>
              <a:gd name="T11" fmla="*/ 345 h 352"/>
              <a:gd name="T12" fmla="*/ 153 w 939"/>
              <a:gd name="T13" fmla="*/ 186 h 352"/>
              <a:gd name="T14" fmla="*/ 186 w 939"/>
              <a:gd name="T15" fmla="*/ 9 h 352"/>
              <a:gd name="T16" fmla="*/ 207 w 939"/>
              <a:gd name="T17" fmla="*/ 183 h 352"/>
              <a:gd name="T18" fmla="*/ 234 w 939"/>
              <a:gd name="T19" fmla="*/ 345 h 352"/>
              <a:gd name="T20" fmla="*/ 264 w 939"/>
              <a:gd name="T21" fmla="*/ 189 h 352"/>
              <a:gd name="T22" fmla="*/ 297 w 939"/>
              <a:gd name="T23" fmla="*/ 12 h 352"/>
              <a:gd name="T24" fmla="*/ 318 w 939"/>
              <a:gd name="T25" fmla="*/ 183 h 352"/>
              <a:gd name="T26" fmla="*/ 348 w 939"/>
              <a:gd name="T27" fmla="*/ 339 h 352"/>
              <a:gd name="T28" fmla="*/ 372 w 939"/>
              <a:gd name="T29" fmla="*/ 183 h 352"/>
              <a:gd name="T30" fmla="*/ 399 w 939"/>
              <a:gd name="T31" fmla="*/ 9 h 352"/>
              <a:gd name="T32" fmla="*/ 426 w 939"/>
              <a:gd name="T33" fmla="*/ 183 h 352"/>
              <a:gd name="T34" fmla="*/ 453 w 939"/>
              <a:gd name="T35" fmla="*/ 342 h 352"/>
              <a:gd name="T36" fmla="*/ 480 w 939"/>
              <a:gd name="T37" fmla="*/ 183 h 352"/>
              <a:gd name="T38" fmla="*/ 507 w 939"/>
              <a:gd name="T39" fmla="*/ 6 h 352"/>
              <a:gd name="T40" fmla="*/ 534 w 939"/>
              <a:gd name="T41" fmla="*/ 180 h 352"/>
              <a:gd name="T42" fmla="*/ 570 w 939"/>
              <a:gd name="T43" fmla="*/ 351 h 352"/>
              <a:gd name="T44" fmla="*/ 591 w 939"/>
              <a:gd name="T45" fmla="*/ 174 h 352"/>
              <a:gd name="T46" fmla="*/ 615 w 939"/>
              <a:gd name="T47" fmla="*/ 12 h 352"/>
              <a:gd name="T48" fmla="*/ 645 w 939"/>
              <a:gd name="T49" fmla="*/ 174 h 352"/>
              <a:gd name="T50" fmla="*/ 672 w 939"/>
              <a:gd name="T51" fmla="*/ 336 h 352"/>
              <a:gd name="T52" fmla="*/ 699 w 939"/>
              <a:gd name="T53" fmla="*/ 174 h 352"/>
              <a:gd name="T54" fmla="*/ 726 w 939"/>
              <a:gd name="T55" fmla="*/ 6 h 352"/>
              <a:gd name="T56" fmla="*/ 750 w 939"/>
              <a:gd name="T57" fmla="*/ 174 h 352"/>
              <a:gd name="T58" fmla="*/ 780 w 939"/>
              <a:gd name="T59" fmla="*/ 336 h 352"/>
              <a:gd name="T60" fmla="*/ 813 w 939"/>
              <a:gd name="T61" fmla="*/ 174 h 352"/>
              <a:gd name="T62" fmla="*/ 837 w 939"/>
              <a:gd name="T63" fmla="*/ 0 h 352"/>
              <a:gd name="T64" fmla="*/ 870 w 939"/>
              <a:gd name="T65" fmla="*/ 171 h 352"/>
              <a:gd name="T66" fmla="*/ 912 w 939"/>
              <a:gd name="T67" fmla="*/ 333 h 352"/>
              <a:gd name="T68" fmla="*/ 939 w 939"/>
              <a:gd name="T69" fmla="*/ 165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9" h="352">
                <a:moveTo>
                  <a:pt x="0" y="189"/>
                </a:moveTo>
                <a:cubicBezTo>
                  <a:pt x="5" y="215"/>
                  <a:pt x="22" y="345"/>
                  <a:pt x="30" y="345"/>
                </a:cubicBezTo>
                <a:cubicBezTo>
                  <a:pt x="38" y="345"/>
                  <a:pt x="44" y="241"/>
                  <a:pt x="51" y="186"/>
                </a:cubicBezTo>
                <a:cubicBezTo>
                  <a:pt x="58" y="131"/>
                  <a:pt x="66" y="12"/>
                  <a:pt x="75" y="12"/>
                </a:cubicBezTo>
                <a:cubicBezTo>
                  <a:pt x="84" y="12"/>
                  <a:pt x="97" y="131"/>
                  <a:pt x="105" y="186"/>
                </a:cubicBezTo>
                <a:cubicBezTo>
                  <a:pt x="113" y="241"/>
                  <a:pt x="118" y="345"/>
                  <a:pt x="126" y="345"/>
                </a:cubicBezTo>
                <a:cubicBezTo>
                  <a:pt x="134" y="345"/>
                  <a:pt x="143" y="242"/>
                  <a:pt x="153" y="186"/>
                </a:cubicBezTo>
                <a:cubicBezTo>
                  <a:pt x="163" y="130"/>
                  <a:pt x="177" y="9"/>
                  <a:pt x="186" y="9"/>
                </a:cubicBezTo>
                <a:cubicBezTo>
                  <a:pt x="195" y="9"/>
                  <a:pt x="199" y="127"/>
                  <a:pt x="207" y="183"/>
                </a:cubicBezTo>
                <a:cubicBezTo>
                  <a:pt x="215" y="239"/>
                  <a:pt x="225" y="344"/>
                  <a:pt x="234" y="345"/>
                </a:cubicBezTo>
                <a:cubicBezTo>
                  <a:pt x="243" y="346"/>
                  <a:pt x="254" y="244"/>
                  <a:pt x="264" y="189"/>
                </a:cubicBezTo>
                <a:cubicBezTo>
                  <a:pt x="274" y="134"/>
                  <a:pt x="288" y="13"/>
                  <a:pt x="297" y="12"/>
                </a:cubicBezTo>
                <a:cubicBezTo>
                  <a:pt x="306" y="11"/>
                  <a:pt x="310" y="129"/>
                  <a:pt x="318" y="183"/>
                </a:cubicBezTo>
                <a:cubicBezTo>
                  <a:pt x="326" y="237"/>
                  <a:pt x="339" y="339"/>
                  <a:pt x="348" y="339"/>
                </a:cubicBezTo>
                <a:cubicBezTo>
                  <a:pt x="357" y="339"/>
                  <a:pt x="364" y="238"/>
                  <a:pt x="372" y="183"/>
                </a:cubicBezTo>
                <a:cubicBezTo>
                  <a:pt x="380" y="128"/>
                  <a:pt x="390" y="9"/>
                  <a:pt x="399" y="9"/>
                </a:cubicBezTo>
                <a:cubicBezTo>
                  <a:pt x="408" y="9"/>
                  <a:pt x="417" y="128"/>
                  <a:pt x="426" y="183"/>
                </a:cubicBezTo>
                <a:cubicBezTo>
                  <a:pt x="435" y="238"/>
                  <a:pt x="444" y="342"/>
                  <a:pt x="453" y="342"/>
                </a:cubicBezTo>
                <a:cubicBezTo>
                  <a:pt x="462" y="342"/>
                  <a:pt x="471" y="239"/>
                  <a:pt x="480" y="183"/>
                </a:cubicBezTo>
                <a:cubicBezTo>
                  <a:pt x="489" y="127"/>
                  <a:pt x="498" y="7"/>
                  <a:pt x="507" y="6"/>
                </a:cubicBezTo>
                <a:cubicBezTo>
                  <a:pt x="516" y="5"/>
                  <a:pt x="524" y="123"/>
                  <a:pt x="534" y="180"/>
                </a:cubicBezTo>
                <a:cubicBezTo>
                  <a:pt x="544" y="237"/>
                  <a:pt x="561" y="352"/>
                  <a:pt x="570" y="351"/>
                </a:cubicBezTo>
                <a:cubicBezTo>
                  <a:pt x="579" y="350"/>
                  <a:pt x="584" y="230"/>
                  <a:pt x="591" y="174"/>
                </a:cubicBezTo>
                <a:cubicBezTo>
                  <a:pt x="598" y="118"/>
                  <a:pt x="606" y="12"/>
                  <a:pt x="615" y="12"/>
                </a:cubicBezTo>
                <a:cubicBezTo>
                  <a:pt x="624" y="12"/>
                  <a:pt x="636" y="120"/>
                  <a:pt x="645" y="174"/>
                </a:cubicBezTo>
                <a:cubicBezTo>
                  <a:pt x="654" y="228"/>
                  <a:pt x="663" y="336"/>
                  <a:pt x="672" y="336"/>
                </a:cubicBezTo>
                <a:cubicBezTo>
                  <a:pt x="681" y="336"/>
                  <a:pt x="690" y="229"/>
                  <a:pt x="699" y="174"/>
                </a:cubicBezTo>
                <a:cubicBezTo>
                  <a:pt x="708" y="119"/>
                  <a:pt x="718" y="6"/>
                  <a:pt x="726" y="6"/>
                </a:cubicBezTo>
                <a:cubicBezTo>
                  <a:pt x="734" y="6"/>
                  <a:pt x="741" y="119"/>
                  <a:pt x="750" y="174"/>
                </a:cubicBezTo>
                <a:cubicBezTo>
                  <a:pt x="759" y="229"/>
                  <a:pt x="770" y="336"/>
                  <a:pt x="780" y="336"/>
                </a:cubicBezTo>
                <a:cubicBezTo>
                  <a:pt x="790" y="336"/>
                  <a:pt x="804" y="230"/>
                  <a:pt x="813" y="174"/>
                </a:cubicBezTo>
                <a:cubicBezTo>
                  <a:pt x="822" y="118"/>
                  <a:pt x="828" y="0"/>
                  <a:pt x="837" y="0"/>
                </a:cubicBezTo>
                <a:cubicBezTo>
                  <a:pt x="846" y="0"/>
                  <a:pt x="858" y="116"/>
                  <a:pt x="870" y="171"/>
                </a:cubicBezTo>
                <a:cubicBezTo>
                  <a:pt x="882" y="226"/>
                  <a:pt x="901" y="334"/>
                  <a:pt x="912" y="333"/>
                </a:cubicBezTo>
                <a:cubicBezTo>
                  <a:pt x="923" y="332"/>
                  <a:pt x="935" y="193"/>
                  <a:pt x="939" y="165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3195638" y="3790950"/>
            <a:ext cx="1733550" cy="6429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>
            <a:off x="3363913" y="3206750"/>
            <a:ext cx="2879725" cy="1851025"/>
          </a:xfrm>
          <a:custGeom>
            <a:avLst/>
            <a:gdLst>
              <a:gd name="T0" fmla="*/ 0 w 1814"/>
              <a:gd name="T1" fmla="*/ 595 h 1166"/>
              <a:gd name="T2" fmla="*/ 69 w 1814"/>
              <a:gd name="T3" fmla="*/ 13 h 1166"/>
              <a:gd name="T4" fmla="*/ 104 w 1814"/>
              <a:gd name="T5" fmla="*/ 595 h 1166"/>
              <a:gd name="T6" fmla="*/ 161 w 1814"/>
              <a:gd name="T7" fmla="*/ 1160 h 1166"/>
              <a:gd name="T8" fmla="*/ 219 w 1814"/>
              <a:gd name="T9" fmla="*/ 560 h 1166"/>
              <a:gd name="T10" fmla="*/ 288 w 1814"/>
              <a:gd name="T11" fmla="*/ 88 h 1166"/>
              <a:gd name="T12" fmla="*/ 334 w 1814"/>
              <a:gd name="T13" fmla="*/ 589 h 1166"/>
              <a:gd name="T14" fmla="*/ 397 w 1814"/>
              <a:gd name="T15" fmla="*/ 1090 h 1166"/>
              <a:gd name="T16" fmla="*/ 467 w 1814"/>
              <a:gd name="T17" fmla="*/ 572 h 1166"/>
              <a:gd name="T18" fmla="*/ 518 w 1814"/>
              <a:gd name="T19" fmla="*/ 140 h 1166"/>
              <a:gd name="T20" fmla="*/ 570 w 1814"/>
              <a:gd name="T21" fmla="*/ 601 h 1166"/>
              <a:gd name="T22" fmla="*/ 662 w 1814"/>
              <a:gd name="T23" fmla="*/ 1039 h 1166"/>
              <a:gd name="T24" fmla="*/ 726 w 1814"/>
              <a:gd name="T25" fmla="*/ 572 h 1166"/>
              <a:gd name="T26" fmla="*/ 783 w 1814"/>
              <a:gd name="T27" fmla="*/ 180 h 1166"/>
              <a:gd name="T28" fmla="*/ 899 w 1814"/>
              <a:gd name="T29" fmla="*/ 1004 h 1166"/>
              <a:gd name="T30" fmla="*/ 968 w 1814"/>
              <a:gd name="T31" fmla="*/ 566 h 1166"/>
              <a:gd name="T32" fmla="*/ 1020 w 1814"/>
              <a:gd name="T33" fmla="*/ 175 h 1166"/>
              <a:gd name="T34" fmla="*/ 1106 w 1814"/>
              <a:gd name="T35" fmla="*/ 612 h 1166"/>
              <a:gd name="T36" fmla="*/ 1204 w 1814"/>
              <a:gd name="T37" fmla="*/ 1033 h 1166"/>
              <a:gd name="T38" fmla="*/ 1267 w 1814"/>
              <a:gd name="T39" fmla="*/ 526 h 1166"/>
              <a:gd name="T40" fmla="*/ 1331 w 1814"/>
              <a:gd name="T41" fmla="*/ 94 h 1166"/>
              <a:gd name="T42" fmla="*/ 1411 w 1814"/>
              <a:gd name="T43" fmla="*/ 584 h 1166"/>
              <a:gd name="T44" fmla="*/ 1509 w 1814"/>
              <a:gd name="T45" fmla="*/ 1102 h 1166"/>
              <a:gd name="T46" fmla="*/ 1584 w 1814"/>
              <a:gd name="T47" fmla="*/ 537 h 1166"/>
              <a:gd name="T48" fmla="*/ 1653 w 1814"/>
              <a:gd name="T49" fmla="*/ 8 h 1166"/>
              <a:gd name="T50" fmla="*/ 1745 w 1814"/>
              <a:gd name="T51" fmla="*/ 584 h 1166"/>
              <a:gd name="T52" fmla="*/ 1814 w 1814"/>
              <a:gd name="T53" fmla="*/ 998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14" h="1166">
                <a:moveTo>
                  <a:pt x="0" y="595"/>
                </a:moveTo>
                <a:cubicBezTo>
                  <a:pt x="26" y="304"/>
                  <a:pt x="52" y="13"/>
                  <a:pt x="69" y="13"/>
                </a:cubicBezTo>
                <a:cubicBezTo>
                  <a:pt x="86" y="13"/>
                  <a:pt x="89" y="404"/>
                  <a:pt x="104" y="595"/>
                </a:cubicBezTo>
                <a:cubicBezTo>
                  <a:pt x="119" y="786"/>
                  <a:pt x="142" y="1166"/>
                  <a:pt x="161" y="1160"/>
                </a:cubicBezTo>
                <a:cubicBezTo>
                  <a:pt x="180" y="1154"/>
                  <a:pt x="198" y="739"/>
                  <a:pt x="219" y="560"/>
                </a:cubicBezTo>
                <a:cubicBezTo>
                  <a:pt x="240" y="381"/>
                  <a:pt x="269" y="83"/>
                  <a:pt x="288" y="88"/>
                </a:cubicBezTo>
                <a:cubicBezTo>
                  <a:pt x="307" y="93"/>
                  <a:pt x="316" y="422"/>
                  <a:pt x="334" y="589"/>
                </a:cubicBezTo>
                <a:cubicBezTo>
                  <a:pt x="352" y="756"/>
                  <a:pt x="375" y="1093"/>
                  <a:pt x="397" y="1090"/>
                </a:cubicBezTo>
                <a:cubicBezTo>
                  <a:pt x="419" y="1087"/>
                  <a:pt x="447" y="730"/>
                  <a:pt x="467" y="572"/>
                </a:cubicBezTo>
                <a:cubicBezTo>
                  <a:pt x="487" y="414"/>
                  <a:pt x="501" y="135"/>
                  <a:pt x="518" y="140"/>
                </a:cubicBezTo>
                <a:cubicBezTo>
                  <a:pt x="535" y="145"/>
                  <a:pt x="546" y="451"/>
                  <a:pt x="570" y="601"/>
                </a:cubicBezTo>
                <a:cubicBezTo>
                  <a:pt x="594" y="751"/>
                  <a:pt x="636" y="1044"/>
                  <a:pt x="662" y="1039"/>
                </a:cubicBezTo>
                <a:cubicBezTo>
                  <a:pt x="688" y="1034"/>
                  <a:pt x="706" y="715"/>
                  <a:pt x="726" y="572"/>
                </a:cubicBezTo>
                <a:cubicBezTo>
                  <a:pt x="746" y="429"/>
                  <a:pt x="754" y="108"/>
                  <a:pt x="783" y="180"/>
                </a:cubicBezTo>
                <a:cubicBezTo>
                  <a:pt x="812" y="252"/>
                  <a:pt x="868" y="940"/>
                  <a:pt x="899" y="1004"/>
                </a:cubicBezTo>
                <a:cubicBezTo>
                  <a:pt x="930" y="1068"/>
                  <a:pt x="948" y="704"/>
                  <a:pt x="968" y="566"/>
                </a:cubicBezTo>
                <a:cubicBezTo>
                  <a:pt x="988" y="428"/>
                  <a:pt x="997" y="167"/>
                  <a:pt x="1020" y="175"/>
                </a:cubicBezTo>
                <a:cubicBezTo>
                  <a:pt x="1043" y="183"/>
                  <a:pt x="1075" y="469"/>
                  <a:pt x="1106" y="612"/>
                </a:cubicBezTo>
                <a:cubicBezTo>
                  <a:pt x="1137" y="755"/>
                  <a:pt x="1177" y="1047"/>
                  <a:pt x="1204" y="1033"/>
                </a:cubicBezTo>
                <a:cubicBezTo>
                  <a:pt x="1231" y="1019"/>
                  <a:pt x="1246" y="682"/>
                  <a:pt x="1267" y="526"/>
                </a:cubicBezTo>
                <a:cubicBezTo>
                  <a:pt x="1288" y="370"/>
                  <a:pt x="1307" y="84"/>
                  <a:pt x="1331" y="94"/>
                </a:cubicBezTo>
                <a:cubicBezTo>
                  <a:pt x="1355" y="104"/>
                  <a:pt x="1381" y="416"/>
                  <a:pt x="1411" y="584"/>
                </a:cubicBezTo>
                <a:cubicBezTo>
                  <a:pt x="1441" y="752"/>
                  <a:pt x="1480" y="1110"/>
                  <a:pt x="1509" y="1102"/>
                </a:cubicBezTo>
                <a:cubicBezTo>
                  <a:pt x="1538" y="1094"/>
                  <a:pt x="1560" y="719"/>
                  <a:pt x="1584" y="537"/>
                </a:cubicBezTo>
                <a:cubicBezTo>
                  <a:pt x="1608" y="355"/>
                  <a:pt x="1626" y="0"/>
                  <a:pt x="1653" y="8"/>
                </a:cubicBezTo>
                <a:cubicBezTo>
                  <a:pt x="1680" y="16"/>
                  <a:pt x="1718" y="419"/>
                  <a:pt x="1745" y="584"/>
                </a:cubicBezTo>
                <a:cubicBezTo>
                  <a:pt x="1772" y="749"/>
                  <a:pt x="1803" y="927"/>
                  <a:pt x="1814" y="998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322638" y="3163888"/>
            <a:ext cx="2965450" cy="1901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7F8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251200" y="2743200"/>
            <a:ext cx="382588" cy="2667000"/>
          </a:xfrm>
          <a:custGeom>
            <a:avLst/>
            <a:gdLst>
              <a:gd name="T0" fmla="*/ 241 w 241"/>
              <a:gd name="T1" fmla="*/ 0 h 1680"/>
              <a:gd name="T2" fmla="*/ 76 w 241"/>
              <a:gd name="T3" fmla="*/ 372 h 1680"/>
              <a:gd name="T4" fmla="*/ 1 w 241"/>
              <a:gd name="T5" fmla="*/ 864 h 1680"/>
              <a:gd name="T6" fmla="*/ 70 w 241"/>
              <a:gd name="T7" fmla="*/ 1357 h 1680"/>
              <a:gd name="T8" fmla="*/ 241 w 241"/>
              <a:gd name="T9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1680">
                <a:moveTo>
                  <a:pt x="241" y="0"/>
                </a:moveTo>
                <a:cubicBezTo>
                  <a:pt x="214" y="62"/>
                  <a:pt x="116" y="228"/>
                  <a:pt x="76" y="372"/>
                </a:cubicBezTo>
                <a:cubicBezTo>
                  <a:pt x="36" y="516"/>
                  <a:pt x="2" y="700"/>
                  <a:pt x="1" y="864"/>
                </a:cubicBezTo>
                <a:cubicBezTo>
                  <a:pt x="0" y="1028"/>
                  <a:pt x="30" y="1221"/>
                  <a:pt x="70" y="1357"/>
                </a:cubicBezTo>
                <a:cubicBezTo>
                  <a:pt x="110" y="1493"/>
                  <a:pt x="206" y="1613"/>
                  <a:pt x="241" y="168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H="1">
            <a:off x="5967413" y="2722563"/>
            <a:ext cx="382587" cy="2667000"/>
          </a:xfrm>
          <a:custGeom>
            <a:avLst/>
            <a:gdLst>
              <a:gd name="T0" fmla="*/ 241 w 241"/>
              <a:gd name="T1" fmla="*/ 0 h 1680"/>
              <a:gd name="T2" fmla="*/ 76 w 241"/>
              <a:gd name="T3" fmla="*/ 372 h 1680"/>
              <a:gd name="T4" fmla="*/ 1 w 241"/>
              <a:gd name="T5" fmla="*/ 864 h 1680"/>
              <a:gd name="T6" fmla="*/ 70 w 241"/>
              <a:gd name="T7" fmla="*/ 1357 h 1680"/>
              <a:gd name="T8" fmla="*/ 241 w 241"/>
              <a:gd name="T9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1680">
                <a:moveTo>
                  <a:pt x="241" y="0"/>
                </a:moveTo>
                <a:cubicBezTo>
                  <a:pt x="214" y="62"/>
                  <a:pt x="116" y="228"/>
                  <a:pt x="76" y="372"/>
                </a:cubicBezTo>
                <a:cubicBezTo>
                  <a:pt x="36" y="516"/>
                  <a:pt x="2" y="700"/>
                  <a:pt x="1" y="864"/>
                </a:cubicBezTo>
                <a:cubicBezTo>
                  <a:pt x="0" y="1028"/>
                  <a:pt x="30" y="1221"/>
                  <a:pt x="70" y="1357"/>
                </a:cubicBezTo>
                <a:cubicBezTo>
                  <a:pt x="110" y="1493"/>
                  <a:pt x="206" y="1613"/>
                  <a:pt x="241" y="168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603375" y="3003550"/>
            <a:ext cx="969963" cy="585788"/>
          </a:xfrm>
          <a:prstGeom prst="rect">
            <a:avLst/>
          </a:prstGeom>
          <a:solidFill>
            <a:srgbClr val="F9E5D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62300" y="4059238"/>
            <a:ext cx="201613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622425" y="3063875"/>
            <a:ext cx="909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microwave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300288" y="4087813"/>
            <a:ext cx="1054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354388" y="408781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4624388" y="2773363"/>
            <a:ext cx="327025" cy="217487"/>
            <a:chOff x="4434" y="2206"/>
            <a:chExt cx="206" cy="137"/>
          </a:xfrm>
        </p:grpSpPr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4483" y="2248"/>
              <a:ext cx="56" cy="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4434" y="2212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>
              <a:off x="4535" y="2246"/>
              <a:ext cx="56" cy="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29"/>
            <p:cNvSpPr>
              <a:spLocks noChangeArrowheads="1"/>
            </p:cNvSpPr>
            <p:nvPr/>
          </p:nvSpPr>
          <p:spPr bwMode="auto">
            <a:xfrm>
              <a:off x="4438" y="2287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4581" y="2206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31"/>
            <p:cNvSpPr>
              <a:spLocks noChangeArrowheads="1"/>
            </p:cNvSpPr>
            <p:nvPr/>
          </p:nvSpPr>
          <p:spPr bwMode="auto">
            <a:xfrm>
              <a:off x="4584" y="2278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4646613" y="2797175"/>
            <a:ext cx="327025" cy="217488"/>
            <a:chOff x="4434" y="2206"/>
            <a:chExt cx="206" cy="137"/>
          </a:xfrm>
        </p:grpSpPr>
        <p:sp>
          <p:nvSpPr>
            <p:cNvPr id="23" name="Oval 34"/>
            <p:cNvSpPr>
              <a:spLocks noChangeArrowheads="1"/>
            </p:cNvSpPr>
            <p:nvPr/>
          </p:nvSpPr>
          <p:spPr bwMode="auto">
            <a:xfrm>
              <a:off x="4483" y="2248"/>
              <a:ext cx="56" cy="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4434" y="2212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>
              <a:off x="4535" y="2246"/>
              <a:ext cx="56" cy="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37"/>
            <p:cNvSpPr>
              <a:spLocks noChangeArrowheads="1"/>
            </p:cNvSpPr>
            <p:nvPr/>
          </p:nvSpPr>
          <p:spPr bwMode="auto">
            <a:xfrm>
              <a:off x="4438" y="2287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38"/>
            <p:cNvSpPr>
              <a:spLocks noChangeArrowheads="1"/>
            </p:cNvSpPr>
            <p:nvPr/>
          </p:nvSpPr>
          <p:spPr bwMode="auto">
            <a:xfrm>
              <a:off x="4581" y="2206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4584" y="2278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40"/>
          <p:cNvGrpSpPr>
            <a:grpSpLocks/>
          </p:cNvGrpSpPr>
          <p:nvPr/>
        </p:nvGrpSpPr>
        <p:grpSpPr bwMode="auto">
          <a:xfrm rot="-1483046">
            <a:off x="4648200" y="2782888"/>
            <a:ext cx="327025" cy="217487"/>
            <a:chOff x="4434" y="2206"/>
            <a:chExt cx="206" cy="137"/>
          </a:xfrm>
        </p:grpSpPr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4483" y="2248"/>
              <a:ext cx="56" cy="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4434" y="2212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43"/>
            <p:cNvSpPr>
              <a:spLocks noChangeArrowheads="1"/>
            </p:cNvSpPr>
            <p:nvPr/>
          </p:nvSpPr>
          <p:spPr bwMode="auto">
            <a:xfrm>
              <a:off x="4535" y="2246"/>
              <a:ext cx="56" cy="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4438" y="2287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4581" y="2206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4584" y="2278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Group 47"/>
          <p:cNvGrpSpPr>
            <a:grpSpLocks/>
          </p:cNvGrpSpPr>
          <p:nvPr/>
        </p:nvGrpSpPr>
        <p:grpSpPr bwMode="auto">
          <a:xfrm rot="3850740">
            <a:off x="4647406" y="2815432"/>
            <a:ext cx="327025" cy="217488"/>
            <a:chOff x="4434" y="2206"/>
            <a:chExt cx="206" cy="137"/>
          </a:xfrm>
        </p:grpSpPr>
        <p:sp>
          <p:nvSpPr>
            <p:cNvPr id="37" name="Oval 48"/>
            <p:cNvSpPr>
              <a:spLocks noChangeArrowheads="1"/>
            </p:cNvSpPr>
            <p:nvPr/>
          </p:nvSpPr>
          <p:spPr bwMode="auto">
            <a:xfrm>
              <a:off x="4483" y="2248"/>
              <a:ext cx="56" cy="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auto">
            <a:xfrm>
              <a:off x="4434" y="2212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4535" y="2246"/>
              <a:ext cx="56" cy="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4438" y="2287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4581" y="2206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4584" y="2278"/>
              <a:ext cx="56" cy="5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Rectangle 54"/>
          <p:cNvSpPr>
            <a:spLocks noChangeArrowheads="1"/>
          </p:cNvSpPr>
          <p:nvPr/>
        </p:nvSpPr>
        <p:spPr bwMode="auto">
          <a:xfrm>
            <a:off x="4586288" y="2705100"/>
            <a:ext cx="461962" cy="419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44" name="Freeform 23"/>
          <p:cNvSpPr>
            <a:spLocks/>
          </p:cNvSpPr>
          <p:nvPr/>
        </p:nvSpPr>
        <p:spPr bwMode="auto">
          <a:xfrm>
            <a:off x="4670425" y="2379663"/>
            <a:ext cx="265113" cy="419100"/>
          </a:xfrm>
          <a:custGeom>
            <a:avLst/>
            <a:gdLst>
              <a:gd name="T0" fmla="*/ 0 w 167"/>
              <a:gd name="T1" fmla="*/ 0 h 264"/>
              <a:gd name="T2" fmla="*/ 0 w 167"/>
              <a:gd name="T3" fmla="*/ 180 h 264"/>
              <a:gd name="T4" fmla="*/ 56 w 167"/>
              <a:gd name="T5" fmla="*/ 264 h 264"/>
              <a:gd name="T6" fmla="*/ 118 w 167"/>
              <a:gd name="T7" fmla="*/ 264 h 264"/>
              <a:gd name="T8" fmla="*/ 167 w 167"/>
              <a:gd name="T9" fmla="*/ 180 h 264"/>
              <a:gd name="T10" fmla="*/ 167 w 167"/>
              <a:gd name="T11" fmla="*/ 0 h 264"/>
              <a:gd name="T12" fmla="*/ 0 w 167"/>
              <a:gd name="T13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" h="264">
                <a:moveTo>
                  <a:pt x="0" y="0"/>
                </a:moveTo>
                <a:lnTo>
                  <a:pt x="0" y="180"/>
                </a:lnTo>
                <a:lnTo>
                  <a:pt x="56" y="264"/>
                </a:lnTo>
                <a:lnTo>
                  <a:pt x="118" y="264"/>
                </a:lnTo>
                <a:lnTo>
                  <a:pt x="167" y="180"/>
                </a:lnTo>
                <a:lnTo>
                  <a:pt x="167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45" name="Line 55"/>
          <p:cNvSpPr>
            <a:spLocks noChangeShapeType="1"/>
          </p:cNvSpPr>
          <p:nvPr/>
        </p:nvSpPr>
        <p:spPr bwMode="auto">
          <a:xfrm>
            <a:off x="2085975" y="3590925"/>
            <a:ext cx="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46" name="Oval 56"/>
          <p:cNvSpPr>
            <a:spLocks noChangeArrowheads="1"/>
          </p:cNvSpPr>
          <p:nvPr/>
        </p:nvSpPr>
        <p:spPr bwMode="auto">
          <a:xfrm>
            <a:off x="2038350" y="389096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47" name="Line 57"/>
          <p:cNvSpPr>
            <a:spLocks noChangeShapeType="1"/>
          </p:cNvSpPr>
          <p:nvPr/>
        </p:nvSpPr>
        <p:spPr bwMode="auto">
          <a:xfrm flipH="1" flipV="1">
            <a:off x="2047875" y="3986213"/>
            <a:ext cx="252413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48" name="Oval 58"/>
          <p:cNvSpPr>
            <a:spLocks noChangeArrowheads="1"/>
          </p:cNvSpPr>
          <p:nvPr/>
        </p:nvSpPr>
        <p:spPr bwMode="auto">
          <a:xfrm>
            <a:off x="2043113" y="42052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49" name="Rectangle 59"/>
          <p:cNvSpPr>
            <a:spLocks noChangeArrowheads="1"/>
          </p:cNvSpPr>
          <p:nvPr/>
        </p:nvSpPr>
        <p:spPr bwMode="auto">
          <a:xfrm>
            <a:off x="1598613" y="4703763"/>
            <a:ext cx="969962" cy="585787"/>
          </a:xfrm>
          <a:prstGeom prst="rect">
            <a:avLst/>
          </a:prstGeom>
          <a:solidFill>
            <a:srgbClr val="E1DD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1711325" y="4854575"/>
            <a:ext cx="723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receiver</a:t>
            </a:r>
          </a:p>
        </p:txBody>
      </p:sp>
      <p:sp>
        <p:nvSpPr>
          <p:cNvPr id="51" name="Line 62"/>
          <p:cNvSpPr>
            <a:spLocks noChangeShapeType="1"/>
          </p:cNvSpPr>
          <p:nvPr/>
        </p:nvSpPr>
        <p:spPr bwMode="auto">
          <a:xfrm>
            <a:off x="2085975" y="4276725"/>
            <a:ext cx="0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52" name="Line 65"/>
          <p:cNvSpPr>
            <a:spLocks noChangeShapeType="1"/>
          </p:cNvSpPr>
          <p:nvPr/>
        </p:nvSpPr>
        <p:spPr bwMode="auto">
          <a:xfrm flipH="1">
            <a:off x="2038350" y="4086225"/>
            <a:ext cx="257175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smtClean="0">
              <a:solidFill>
                <a:srgbClr val="000000"/>
              </a:solidFill>
            </a:endParaRP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4332288" y="2109788"/>
            <a:ext cx="919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1 ms pulse</a:t>
            </a:r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6553200" y="2562187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high sensitivity</a:t>
            </a:r>
          </a:p>
        </p:txBody>
      </p: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446088" y="715963"/>
            <a:ext cx="828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T. Balle, W. Flygare: Pulsed-Beam Fourier Transform spectrometer (1979-1981)</a:t>
            </a:r>
          </a:p>
        </p:txBody>
      </p:sp>
      <p:sp>
        <p:nvSpPr>
          <p:cNvPr id="56" name="Text Box 69"/>
          <p:cNvSpPr txBox="1">
            <a:spLocks noChangeArrowheads="1"/>
          </p:cNvSpPr>
          <p:nvPr/>
        </p:nvSpPr>
        <p:spPr bwMode="auto">
          <a:xfrm>
            <a:off x="6460191" y="2990850"/>
            <a:ext cx="24976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great resolution (12 kHz)</a:t>
            </a: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3338513" y="3925888"/>
            <a:ext cx="154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free induction decay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(FID)</a:t>
            </a:r>
          </a:p>
        </p:txBody>
      </p:sp>
    </p:spTree>
    <p:extLst>
      <p:ext uri="{BB962C8B-B14F-4D97-AF65-F5344CB8AC3E}">
        <p14:creationId xmlns:p14="http://schemas.microsoft.com/office/powerpoint/2010/main" val="12031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1267E-7 L -0.04548 0.130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65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2344 0.22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12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781 0.15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78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06614 0.2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3" grpId="0" animBg="1"/>
      <p:bldP spid="47" grpId="0" animBg="1"/>
      <p:bldP spid="52" grpId="0" animBg="1"/>
      <p:bldP spid="53" grpId="0"/>
      <p:bldP spid="54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NASA Space Grant Director: Susan Brew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NASA Space Grant Consortium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National Science Foundation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Research Group, including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Aaron </a:t>
            </a:r>
            <a:r>
              <a:rPr lang="en-US" dirty="0" err="1" smtClean="0"/>
              <a:t>Pejlovas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Kexin</a:t>
            </a:r>
            <a:r>
              <a:rPr lang="en-US" dirty="0" smtClean="0"/>
              <a:t> 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Onur</a:t>
            </a:r>
            <a:r>
              <a:rPr lang="en-US" dirty="0" smtClean="0"/>
              <a:t> </a:t>
            </a:r>
            <a:r>
              <a:rPr lang="en-US" dirty="0" err="1" smtClean="0"/>
              <a:t>Oncer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Steven Edwards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361" y="4926282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472" y="4998251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86" y="-7689"/>
            <a:ext cx="10058400" cy="145075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Background of Microwave </a:t>
            </a:r>
            <a:r>
              <a:rPr lang="en-US" sz="3000" dirty="0" err="1" smtClean="0"/>
              <a:t>Spectroscropy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Use </a:t>
            </a:r>
            <a:r>
              <a:rPr lang="en-US" sz="2500" dirty="0" err="1" smtClean="0"/>
              <a:t>Flygare-Balle</a:t>
            </a:r>
            <a:r>
              <a:rPr lang="en-US" sz="2500" dirty="0" smtClean="0"/>
              <a:t> type pulsed beam, Fourier Transform microwave Spectrometer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Use the results of this to determine the accurate 3-D molecular structures and electronic charge distributions of transition metal complexes, hydrogen-bonded complexes and small molecules</a:t>
            </a:r>
          </a:p>
          <a:p>
            <a:pPr marL="0" indent="0"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Kukolich</a:t>
            </a:r>
            <a:r>
              <a:rPr lang="en-US" sz="1400" dirty="0" smtClean="0"/>
              <a:t> Research Group Webpage, chem.arizona.edu/</a:t>
            </a:r>
            <a:r>
              <a:rPr lang="en-US" sz="1400" dirty="0" err="1" smtClean="0"/>
              <a:t>kukolich</a:t>
            </a:r>
            <a:r>
              <a:rPr lang="en-US" sz="1400" dirty="0" smtClean="0"/>
              <a:t>/)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Frequencies of waves are on order of Giga-Hertz </a:t>
            </a:r>
            <a:r>
              <a:rPr lang="en-US" sz="2500" dirty="0" smtClean="0"/>
              <a:t>(4GHz-16GHz)</a:t>
            </a:r>
            <a:endParaRPr lang="en-US" sz="25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0361" y="4926282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472" y="4998251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3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361" y="4935807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472" y="4998251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510099" y="1840819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Microwave Cavity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10099" y="3984764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Diff. pump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99" y="403364"/>
            <a:ext cx="4191000" cy="55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742133" y="2232164"/>
            <a:ext cx="2044566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>
            <a:off x="2843599" y="4169430"/>
            <a:ext cx="2324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43599" y="4899164"/>
            <a:ext cx="10287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68099" y="326223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for data collection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43599" y="3222764"/>
            <a:ext cx="10287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10099" y="3070364"/>
            <a:ext cx="123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 supply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606099" y="3603764"/>
            <a:ext cx="762000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68099" y="411373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Synthesizer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06152"/>
              </p:ext>
            </p:extLst>
          </p:nvPr>
        </p:nvGraphicFramePr>
        <p:xfrm>
          <a:off x="8726540" y="494399"/>
          <a:ext cx="1205263" cy="269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8" imgW="2160254" imgH="6150371" progId="Photoshop.Image.5">
                  <p:embed/>
                </p:oleObj>
              </mc:Choice>
              <mc:Fallback>
                <p:oleObj name="Image" r:id="rId8" imgW="2160254" imgH="6150371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6540" y="494399"/>
                        <a:ext cx="1205263" cy="2692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 flipV="1">
            <a:off x="7606099" y="3070364"/>
            <a:ext cx="838200" cy="369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94705" y="5993571"/>
            <a:ext cx="5798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Kukolich</a:t>
            </a:r>
            <a:r>
              <a:rPr lang="en-US" sz="1200" dirty="0" smtClean="0"/>
              <a:t> Research Group Seminar Presentation Aaron </a:t>
            </a:r>
            <a:r>
              <a:rPr lang="en-US" sz="1200" dirty="0" err="1" smtClean="0"/>
              <a:t>Pejlovas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459366" y="4866898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 pump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86" y="-7689"/>
            <a:ext cx="10058400" cy="145075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Background of Pulse Box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The Pulse Box controls the timing of the valves, microwaves and gas </a:t>
            </a:r>
            <a:r>
              <a:rPr lang="en-US" sz="2500" dirty="0" smtClean="0"/>
              <a:t>channels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endParaRPr lang="en-US" sz="25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00361" y="4926282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472" y="4998251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://www.cbc.arizona.edu/kukolich/Microwav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284" y="2316488"/>
            <a:ext cx="5520396" cy="276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42839" y="4844362"/>
            <a:ext cx="5798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Kukolich</a:t>
            </a:r>
            <a:r>
              <a:rPr lang="en-US" sz="1200" dirty="0" smtClean="0"/>
              <a:t> Research Group Webpage, cbc.arizona.edu/</a:t>
            </a:r>
            <a:r>
              <a:rPr lang="en-US" sz="1200" dirty="0" err="1" smtClean="0"/>
              <a:t>kukolich</a:t>
            </a:r>
            <a:r>
              <a:rPr lang="en-US" sz="1200" dirty="0" smtClean="0"/>
              <a:t>/Microwave.htm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36993" y="3857414"/>
            <a:ext cx="2404479" cy="439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501120" y="3564862"/>
            <a:ext cx="940352" cy="29255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41472" y="3711138"/>
            <a:ext cx="1788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Controlled by Pulse Box</a:t>
            </a:r>
          </a:p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681773" y="3206018"/>
            <a:ext cx="759699" cy="65139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86" y="-7689"/>
            <a:ext cx="10058400" cy="145075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Pulse Box Components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b="1" dirty="0" smtClean="0"/>
              <a:t>Timer (555)</a:t>
            </a:r>
            <a:r>
              <a:rPr lang="en-US" sz="2500" dirty="0" smtClean="0"/>
              <a:t>: An integrated circuit that generates a square wave in which both the length of the square wave and the separation between the square waves can be externally set by resistors and capacitors</a:t>
            </a:r>
            <a:endParaRPr lang="en-US" sz="2500" dirty="0"/>
          </a:p>
          <a:p>
            <a:pPr marL="0" indent="0">
              <a:buNone/>
            </a:pPr>
            <a:endParaRPr lang="en-US" sz="25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b="1" dirty="0" smtClean="0"/>
              <a:t>One-Shot (74-123): </a:t>
            </a:r>
            <a:r>
              <a:rPr lang="en-US" sz="2500" dirty="0" smtClean="0"/>
              <a:t>An integrated circuit that uses an external trigger to generate a square wave. The period (in seconds) of this square wave is determined by a the product of the connected resistor and capacitor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361" y="4926282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472" y="4998251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76453" y="2983514"/>
            <a:ext cx="5798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TI Instruments LS555 Data Sheet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95749" y="4606065"/>
            <a:ext cx="5798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TI Instruments 74LS123 Data Sheet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18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86" y="-7689"/>
            <a:ext cx="10058400" cy="145075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Problem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Currently the pulse box circuit is too close to the circuit that drives the motor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This causes the pulse box circuit, specifically the one-shot, to receive too many pulses in too short of a time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Because of this the one-shot does not always predictably trigger and thus shuts off unexpectedly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361" y="4926282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472" y="4998251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98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86" y="-7689"/>
            <a:ext cx="10058400" cy="145075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Project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to build a circuit that separated the pulses enough to cause the one-shot to trigger predictably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to separate the pulse circuit and the motor driver to prevent the motor driver noise to affect the input of the one-shot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5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00361" y="4926282"/>
            <a:ext cx="11791500" cy="1345478"/>
            <a:chOff x="100361" y="4926282"/>
            <a:chExt cx="11791500" cy="1345478"/>
          </a:xfrm>
        </p:grpSpPr>
        <p:pic>
          <p:nvPicPr>
            <p:cNvPr id="5" name="Picture 4" descr="ua_logo_l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1" y="5354958"/>
              <a:ext cx="1076092" cy="91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nasa-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01" y="5449086"/>
              <a:ext cx="961167" cy="82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ZSGC_sunse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1126686" y="492628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uk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472" y="4998251"/>
              <a:ext cx="1415346" cy="116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19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711665"/>
              </p:ext>
            </p:extLst>
          </p:nvPr>
        </p:nvGraphicFramePr>
        <p:xfrm>
          <a:off x="535974" y="1455426"/>
          <a:ext cx="2759744" cy="3111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434"/>
                <a:gridCol w="1380310"/>
              </a:tblGrid>
              <a:tr h="3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Component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Ideal Value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555</a:t>
                      </a:r>
                      <a:r>
                        <a:rPr lang="en-US" sz="1600" baseline="0" dirty="0" smtClean="0"/>
                        <a:t> Clock</a:t>
                      </a:r>
                      <a:endParaRPr lang="en-US" sz="1600" dirty="0"/>
                    </a:p>
                  </a:txBody>
                  <a:tcPr marL="59026" marR="590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err="1" smtClean="0"/>
                        <a:t>between_waves</a:t>
                      </a:r>
                      <a:endParaRPr lang="en-US" sz="1600" dirty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250-500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s 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err="1" smtClean="0"/>
                        <a:t>duration_of_wave</a:t>
                      </a:r>
                      <a:endParaRPr lang="en-US" sz="1600" dirty="0" smtClean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500-1000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L="59026" marR="59026"/>
                </a:tc>
              </a:tr>
              <a:tr h="361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One-Shot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9026" marR="590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err="1" smtClean="0"/>
                        <a:t>duration_of_wave</a:t>
                      </a:r>
                      <a:endParaRPr lang="en-US" sz="1600" dirty="0" smtClean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250-500 </a:t>
                      </a:r>
                      <a:r>
                        <a:rPr lang="en-US" sz="1600" dirty="0" err="1" smtClean="0"/>
                        <a:t>ms</a:t>
                      </a:r>
                      <a:endParaRPr lang="en-US" sz="1600" dirty="0"/>
                    </a:p>
                  </a:txBody>
                  <a:tcPr marL="59026" marR="59026"/>
                </a:tc>
              </a:tr>
              <a:tr h="361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One-Shot 2</a:t>
                      </a:r>
                      <a:endParaRPr lang="en-US" sz="1600" dirty="0"/>
                    </a:p>
                  </a:txBody>
                  <a:tcPr marL="59026" marR="590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9026" marR="59026"/>
                </a:tc>
              </a:tr>
              <a:tr h="36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err="1" smtClean="0"/>
                        <a:t>duration_of_wave</a:t>
                      </a:r>
                      <a:endParaRPr lang="en-US" sz="1600" dirty="0" smtClean="0"/>
                    </a:p>
                  </a:txBody>
                  <a:tcPr marL="59026" marR="590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s &lt; </a:t>
                      </a:r>
                      <a:r>
                        <a:rPr lang="el-GR" sz="1600" dirty="0" smtClean="0"/>
                        <a:t>τ</a:t>
                      </a:r>
                      <a:r>
                        <a:rPr lang="en-US" sz="1600" dirty="0" smtClean="0"/>
                        <a:t> &lt; 1ms</a:t>
                      </a:r>
                      <a:endParaRPr lang="en-US" sz="1600" dirty="0" smtClean="0"/>
                    </a:p>
                  </a:txBody>
                  <a:tcPr marL="59026" marR="59026"/>
                </a:tc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724398" y="4132262"/>
            <a:ext cx="7107967" cy="2286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IDEAL WAVEFORMS AND TIMING VALUES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43383" y="3900663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1685131"/>
            <a:ext cx="58197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0782299" y="999331"/>
            <a:ext cx="0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438899" y="1075531"/>
            <a:ext cx="0" cy="2362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0096499" y="999331"/>
            <a:ext cx="0" cy="37338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6515099" y="1304131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286499" y="770731"/>
            <a:ext cx="200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b="1"/>
              <a:t>Transmit Delay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0096499" y="107553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848099" y="2497931"/>
            <a:ext cx="167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b="1"/>
              <a:t>Valve Signal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756024" y="4744244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b="1"/>
              <a:t>Transmit Signal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984624" y="3601244"/>
            <a:ext cx="197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b="1"/>
              <a:t>Receive Signal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9486899" y="592931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b="1"/>
              <a:t>Receive Delay</a:t>
            </a: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6515099" y="5114131"/>
            <a:ext cx="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V="1">
            <a:off x="6515099" y="4885531"/>
            <a:ext cx="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6667499" y="5266531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V="1">
            <a:off x="6515099" y="4656931"/>
            <a:ext cx="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6591299" y="4656931"/>
            <a:ext cx="228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6972299" y="4656931"/>
            <a:ext cx="228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V="1">
            <a:off x="7353299" y="4656931"/>
            <a:ext cx="228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7124699" y="541893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7734299" y="4656931"/>
            <a:ext cx="228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V="1">
            <a:off x="8115299" y="4656931"/>
            <a:ext cx="228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V="1">
            <a:off x="8496299" y="4656931"/>
            <a:ext cx="228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V="1">
            <a:off x="8877299" y="4656931"/>
            <a:ext cx="228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V="1">
            <a:off x="9258299" y="4656931"/>
            <a:ext cx="228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 flipV="1">
            <a:off x="9639299" y="4656931"/>
            <a:ext cx="228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 flipV="1">
            <a:off x="9944099" y="4656931"/>
            <a:ext cx="228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 flipV="1">
            <a:off x="10096499" y="4656931"/>
            <a:ext cx="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 flipV="1">
            <a:off x="10096499" y="4961731"/>
            <a:ext cx="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V="1">
            <a:off x="10096499" y="5190331"/>
            <a:ext cx="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255292" y="162235"/>
            <a:ext cx="4062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b="1" dirty="0"/>
              <a:t>Generating delays with 74LS123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52717" y="5500863"/>
            <a:ext cx="5798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Kukolich</a:t>
            </a:r>
            <a:r>
              <a:rPr lang="en-US" sz="1200" dirty="0" smtClean="0"/>
              <a:t> Research Group Seminar Presentation Aaron </a:t>
            </a:r>
            <a:r>
              <a:rPr lang="en-US" sz="1200" dirty="0" err="1" smtClean="0"/>
              <a:t>Pejlovas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74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</TotalTime>
  <Words>579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Image</vt:lpstr>
      <vt:lpstr>Pulse Box Engineering  Nikitha Ramohalli University of Arizona Advisor: Dr. Stephen Kukolich, Professor, Department of Chemistry and Biochemistry,   University of Arizona </vt:lpstr>
      <vt:lpstr>Aknowledgements</vt:lpstr>
      <vt:lpstr>Background of Microwave Spectroscropy</vt:lpstr>
      <vt:lpstr>PowerPoint Presentation</vt:lpstr>
      <vt:lpstr>Background of Pulse Box</vt:lpstr>
      <vt:lpstr>Pulse Box Components</vt:lpstr>
      <vt:lpstr>The Problem</vt:lpstr>
      <vt:lpstr>The Project</vt:lpstr>
      <vt:lpstr>IDEAL WAVEFORMS AND TIMING VALUES</vt:lpstr>
      <vt:lpstr>CIRCUIT DIAGRAM</vt:lpstr>
      <vt:lpstr>PowerPoint Presentation</vt:lpstr>
      <vt:lpstr>Results from Oscilloscope-timer to first one-shot</vt:lpstr>
      <vt:lpstr>Results from Oscilloscope-timer to second one-shot</vt:lpstr>
      <vt:lpstr>Future 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</dc:creator>
  <cp:lastModifiedBy>Ramohalli, Nikitha - (nramohalli)</cp:lastModifiedBy>
  <cp:revision>33</cp:revision>
  <dcterms:created xsi:type="dcterms:W3CDTF">2015-04-01T04:02:08Z</dcterms:created>
  <dcterms:modified xsi:type="dcterms:W3CDTF">2015-04-02T22:44:04Z</dcterms:modified>
</cp:coreProperties>
</file>