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90" r:id="rId4"/>
    <p:sldId id="281" r:id="rId5"/>
    <p:sldId id="282" r:id="rId6"/>
    <p:sldId id="287" r:id="rId7"/>
    <p:sldId id="303" r:id="rId8"/>
    <p:sldId id="289" r:id="rId9"/>
    <p:sldId id="304" r:id="rId10"/>
    <p:sldId id="305" r:id="rId11"/>
    <p:sldId id="264" r:id="rId12"/>
    <p:sldId id="283" r:id="rId13"/>
    <p:sldId id="30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3A1"/>
    <a:srgbClr val="D74A0D"/>
    <a:srgbClr val="0071BC"/>
    <a:srgbClr val="00B050"/>
    <a:srgbClr val="AB0520"/>
    <a:srgbClr val="762287"/>
    <a:srgbClr val="0A75BE"/>
    <a:srgbClr val="2CF43F"/>
    <a:srgbClr val="C0C1C5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9D61E-9DD3-46B4-78CB-739B3C30D1C5}" v="10" dt="2023-04-07T18:58:40.110"/>
    <p1510:client id="{BAB5C649-17AA-DAC9-B001-161FA2448D1E}" v="20" dt="2023-04-07T15:13:46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20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0CA8F-1998-481D-87EC-87C898E06BE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9E9EC-1288-4998-B2B5-33B31EF7F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87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97A52-BD2F-4B9B-9E50-5C036345E78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10A9A-5EB2-42F6-88DB-073E04DBF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2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10A9A-5EB2-42F6-88DB-073E04DBF7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94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static swept with shaking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10A9A-5EB2-42F6-88DB-073E04DBF7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2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rid of all but first row and put swept transition location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10A9A-5EB2-42F6-88DB-073E04DBF7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7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Merge with 7 and get rid of shaking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10A9A-5EB2-42F6-88DB-073E04DBF7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2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static swept with shaking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10A9A-5EB2-42F6-88DB-073E04DBF7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gradFill>
          <a:gsLst>
            <a:gs pos="76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2540" y="0"/>
            <a:ext cx="12189460" cy="6858000"/>
            <a:chOff x="2540" y="0"/>
            <a:chExt cx="12189460" cy="6858000"/>
          </a:xfrm>
        </p:grpSpPr>
        <p:pic>
          <p:nvPicPr>
            <p:cNvPr id="60" name="Picture 5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43"/>
            <a:stretch/>
          </p:blipFill>
          <p:spPr>
            <a:xfrm>
              <a:off x="2540" y="0"/>
              <a:ext cx="12189460" cy="6045200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 userDrawn="1"/>
          </p:nvSpPr>
          <p:spPr>
            <a:xfrm>
              <a:off x="2540" y="5664200"/>
              <a:ext cx="12188952" cy="1193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997993" y="5746448"/>
            <a:ext cx="2256972" cy="1128486"/>
            <a:chOff x="3446812" y="5746448"/>
            <a:chExt cx="2256972" cy="1128486"/>
          </a:xfrm>
        </p:grpSpPr>
        <p:pic>
          <p:nvPicPr>
            <p:cNvPr id="65" name="Picture 6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812" y="5746448"/>
              <a:ext cx="2256972" cy="112848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67069" r="36573" b="16434"/>
            <a:stretch/>
          </p:blipFill>
          <p:spPr>
            <a:xfrm>
              <a:off x="4216227" y="6572247"/>
              <a:ext cx="730596" cy="2349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3" t="33630" r="40704" b="32408"/>
            <a:stretch/>
          </p:blipFill>
          <p:spPr>
            <a:xfrm>
              <a:off x="4302125" y="6047313"/>
              <a:ext cx="549276" cy="52627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9" t="60942" r="38920" b="32408"/>
            <a:stretch/>
          </p:blipFill>
          <p:spPr>
            <a:xfrm>
              <a:off x="4846638" y="6494998"/>
              <a:ext cx="66676" cy="94703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"/>
            <a:ext cx="12192000" cy="5556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Header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812179"/>
            <a:ext cx="12192000" cy="128016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5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Title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133903"/>
            <a:ext cx="12192000" cy="35744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47013" y="4355874"/>
            <a:ext cx="5297976" cy="133834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Authors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10837" y="5702536"/>
            <a:ext cx="3901440" cy="115546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Acknowledgements</a:t>
            </a:r>
          </a:p>
          <a:p>
            <a:pPr lvl="0"/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179725" y="5702536"/>
            <a:ext cx="3901440" cy="115546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Affiliations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5792382" y="1576394"/>
            <a:ext cx="604503" cy="82296"/>
            <a:chOff x="4268723" y="1918335"/>
            <a:chExt cx="604503" cy="82296"/>
          </a:xfrm>
          <a:effectLst/>
        </p:grpSpPr>
        <p:sp>
          <p:nvSpPr>
            <p:cNvPr id="71" name="Isosceles Triangle 70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Isosceles Triangle 71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Isosceles Triangle 72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5" b="19214"/>
          <a:stretch/>
        </p:blipFill>
        <p:spPr>
          <a:xfrm>
            <a:off x="10212261" y="12880"/>
            <a:ext cx="1979740" cy="7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435" y="6572797"/>
            <a:ext cx="531832" cy="365125"/>
          </a:xfrm>
        </p:spPr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5"/>
            <a:ext cx="10363200" cy="1103313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020590" y="1688123"/>
            <a:ext cx="10256331" cy="4487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  <a:lvl2pPr algn="l">
              <a:defRPr sz="2400">
                <a:solidFill>
                  <a:schemeClr val="tx1"/>
                </a:solidFill>
              </a:defRPr>
            </a:lvl2pPr>
            <a:lvl3pPr algn="l">
              <a:defRPr sz="2400">
                <a:solidFill>
                  <a:schemeClr val="tx1"/>
                </a:solidFill>
              </a:defRPr>
            </a:lvl3pPr>
            <a:lvl4pPr algn="l">
              <a:defRPr sz="2400">
                <a:solidFill>
                  <a:schemeClr val="tx1"/>
                </a:solidFill>
              </a:defRPr>
            </a:lvl4pPr>
            <a:lvl5pPr algn="l"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9" name="Isosceles Triangle 1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Isosceles Triangle 1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6089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5"/>
            <a:ext cx="103632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020590" y="2240801"/>
            <a:ext cx="4799019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6297697" y="2240801"/>
            <a:ext cx="4799019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9" name="Isosceles Triangle 1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Isosceles Triangle 1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5" b="19214"/>
          <a:stretch/>
        </p:blipFill>
        <p:spPr>
          <a:xfrm>
            <a:off x="10642652" y="5"/>
            <a:ext cx="1549348" cy="6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29" name="Isosceles Triangle 2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Isosceles Triangle 2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Isosceles Triangle 3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16416" y="1103317"/>
            <a:ext cx="10260505" cy="5169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 sz="1800">
                <a:solidFill>
                  <a:schemeClr val="tx1"/>
                </a:solidFill>
              </a:defRPr>
            </a:lvl2pPr>
            <a:lvl3pPr algn="l">
              <a:defRPr sz="1600"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66592" y="-3107"/>
            <a:ext cx="10360152" cy="1106424"/>
          </a:xfrm>
        </p:spPr>
        <p:txBody>
          <a:bodyPr/>
          <a:lstStyle>
            <a:lvl1pPr marL="0" indent="0">
              <a:lnSpc>
                <a:spcPct val="250000"/>
              </a:lnSpc>
              <a:buNone/>
              <a:defRPr b="1" baseline="0">
                <a:solidFill>
                  <a:srgbClr val="0C234B"/>
                </a:solidFill>
              </a:defRPr>
            </a:lvl1pPr>
          </a:lstStyle>
          <a:p>
            <a:pPr lvl="0"/>
            <a:r>
              <a:rPr lang="en-US" dirty="0"/>
              <a:t>SAMPLE HEADER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5" b="19214"/>
          <a:stretch/>
        </p:blipFill>
        <p:spPr>
          <a:xfrm>
            <a:off x="10642652" y="5"/>
            <a:ext cx="1549348" cy="6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1316503" y="2003330"/>
            <a:ext cx="4503108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6363455" y="2003330"/>
            <a:ext cx="4503108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9" name="Isosceles Triangle 1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Isosceles Triangle 1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5"/>
            <a:ext cx="103632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5" b="19214"/>
          <a:stretch/>
        </p:blipFill>
        <p:spPr>
          <a:xfrm>
            <a:off x="10642652" y="5"/>
            <a:ext cx="1549348" cy="6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3721" y="5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13287" y="2875352"/>
            <a:ext cx="8623684" cy="131445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7" name="Isosceles Triangle 16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Isosceles Triangle 17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8569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3721" y="5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829440"/>
            <a:ext cx="7315200" cy="30861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4938724"/>
            <a:ext cx="7315200" cy="40087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4" name="Isosceles Triangle 13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Isosceles Triangle 15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682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5"/>
            <a:ext cx="103632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905513" y="1843553"/>
            <a:ext cx="3007107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4066553" y="1921673"/>
            <a:ext cx="7315200" cy="30861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66553" y="5030957"/>
            <a:ext cx="7315200" cy="40087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4" name="Isosceles Triangle 13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Isosceles Triangle 15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70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9" name="Isosceles Triangle 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Isosceles Triangle 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Isosceles Triangle 1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825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3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39" y="6619893"/>
            <a:ext cx="581152" cy="240792"/>
          </a:xfrm>
          <a:prstGeom prst="rect">
            <a:avLst/>
          </a:prstGeom>
        </p:spPr>
      </p:pic>
      <p:pic>
        <p:nvPicPr>
          <p:cNvPr id="22" name="Picture 21" descr="triangle_page#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83" y="6617208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55123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217" y="3885257"/>
            <a:ext cx="9261907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5435" y="6558729"/>
            <a:ext cx="5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F07AAD3-382C-4F2A-B12A-624E141016FA}" type="slidenum">
              <a:rPr lang="en-US" smtClean="0"/>
              <a:t>‹#›</a:t>
            </a:fld>
            <a:endParaRPr lang="en-US"/>
          </a:p>
        </p:txBody>
      </p:sp>
      <p:pic>
        <p:nvPicPr>
          <p:cNvPr id="33" name="Picture 2" descr="Image result for university of arizona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2" y="107576"/>
            <a:ext cx="653493" cy="6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E831A3-EBEF-45EE-883D-D3DC2FB2F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Effects of Structural Motion on </a:t>
            </a:r>
          </a:p>
          <a:p>
            <a:r>
              <a:rPr lang="en-US" sz="2800" dirty="0"/>
              <a:t>Swept Wing Aerodynamics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B2F188-176C-4F74-A344-D5C49888ED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7200" dirty="0"/>
              <a:t>NASA Space Grant Undergraduate Research Symposium</a:t>
            </a:r>
          </a:p>
          <a:p>
            <a:r>
              <a:rPr lang="en-US" sz="7200" dirty="0"/>
              <a:t>April 22, 2023</a:t>
            </a:r>
          </a:p>
          <a:p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8E4733-A042-4679-B9C8-0CDE88FBE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7012" y="4137760"/>
            <a:ext cx="5297976" cy="1338349"/>
          </a:xfrm>
        </p:spPr>
        <p:txBody>
          <a:bodyPr>
            <a:noAutofit/>
          </a:bodyPr>
          <a:lstStyle/>
          <a:p>
            <a:r>
              <a:rPr lang="en-US" sz="2000" dirty="0"/>
              <a:t>Andrew Frisch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8402AE-737E-1FE7-531F-66703CDC3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36" y="5702536"/>
            <a:ext cx="3901440" cy="1155469"/>
          </a:xfrm>
        </p:spPr>
        <p:txBody>
          <a:bodyPr/>
          <a:lstStyle/>
          <a:p>
            <a:r>
              <a:rPr lang="en-US" dirty="0"/>
              <a:t>Air Force Office of Scientific Research (AFOSR)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1D2BDF-656F-3169-6339-632F42325E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Mentor: Dr. Jesse Little</a:t>
            </a:r>
          </a:p>
          <a:p>
            <a:r>
              <a:rPr lang="en-US" dirty="0"/>
              <a:t>Department of Aerospace and Mechanical Engineering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C1B85-485E-3405-2E89-030ADB7D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475" cy="1422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794B9-51DC-AB2A-C750-8BE1FE178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351" y="92332"/>
            <a:ext cx="1293298" cy="10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AA558-AC04-40A3-3088-79371D68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080B7C-07B3-39AE-3A9D-F4859927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48783-0BE8-E423-F907-B6F9B920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Dr. Jesse Little, </a:t>
            </a:r>
            <a:r>
              <a:rPr lang="en-US" i="1" dirty="0"/>
              <a:t>Research Professor</a:t>
            </a:r>
          </a:p>
          <a:p>
            <a:pPr marL="0" indent="0">
              <a:buNone/>
            </a:pPr>
            <a:r>
              <a:rPr lang="en-US" dirty="0"/>
              <a:t>Alek </a:t>
            </a:r>
            <a:r>
              <a:rPr lang="en-US" dirty="0" err="1"/>
              <a:t>Cotnoir</a:t>
            </a:r>
            <a:r>
              <a:rPr lang="en-US" dirty="0"/>
              <a:t>, </a:t>
            </a:r>
            <a:r>
              <a:rPr lang="en-US" i="1" dirty="0"/>
              <a:t>Graduate Student</a:t>
            </a:r>
          </a:p>
          <a:p>
            <a:pPr marL="0" indent="0">
              <a:buNone/>
            </a:pPr>
            <a:r>
              <a:rPr lang="en-US" dirty="0"/>
              <a:t>David Borgmann, </a:t>
            </a:r>
            <a:r>
              <a:rPr lang="en-US" i="1" dirty="0" err="1"/>
              <a:t>Ph.D</a:t>
            </a:r>
            <a:r>
              <a:rPr lang="en-US" i="1" dirty="0"/>
              <a:t> Candidate</a:t>
            </a:r>
          </a:p>
          <a:p>
            <a:pPr marL="0" indent="0">
              <a:buNone/>
            </a:pPr>
            <a:r>
              <a:rPr lang="en-US" dirty="0"/>
              <a:t>The AME Machine Shop Staff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Arizona Space Grant Team</a:t>
            </a:r>
          </a:p>
          <a:p>
            <a:pPr marL="0" indent="0">
              <a:buNone/>
            </a:pPr>
            <a:r>
              <a:rPr lang="en-US" dirty="0"/>
              <a:t>Air Force Office of Scientific Research</a:t>
            </a:r>
          </a:p>
          <a:p>
            <a:pPr marL="0" indent="0">
              <a:buNone/>
            </a:pPr>
            <a:r>
              <a:rPr lang="en-US" dirty="0"/>
              <a:t>Department of Aerospace and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469880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415B1A-F72E-4E18-9EFE-46D223EFAB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5B448-5A44-431B-B776-E51C949849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BFA7A-81F4-4A18-B12B-D72BF2B9D5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8C291-069F-4C40-B7B7-E08E9FF902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2DC481-0423-457E-9D95-6B6F24979E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0223F8-BBA4-E12F-8541-CD679E42A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628747-DF8D-D17D-D498-A988F9AF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3"/>
            <a:ext cx="1089329" cy="1454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92C96-FE84-E8E2-2F5C-D9CF2BAD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351" y="92332"/>
            <a:ext cx="1293298" cy="10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307977-C079-679C-68E2-0A712F92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667B32-FAC9-C8F1-A519-605A97AE6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3583" y="896135"/>
                <a:ext cx="4924344" cy="5169295"/>
              </a:xfrm>
            </p:spPr>
            <p:txBody>
              <a:bodyPr>
                <a:normAutofit/>
              </a:bodyPr>
              <a:lstStyle/>
              <a:p>
                <a:pPr marL="57150" indent="0">
                  <a:buNone/>
                </a:pPr>
                <a:r>
                  <a:rPr lang="en-US" sz="2400" dirty="0"/>
                  <a:t>Unsteady </a:t>
                </a:r>
                <a:r>
                  <a:rPr lang="en-US" sz="2400" dirty="0" err="1"/>
                  <a:t>Unswept</a:t>
                </a:r>
                <a:endParaRPr lang="en-US" sz="2400" dirty="0"/>
              </a:p>
              <a:p>
                <a:pPr marL="514350" indent="-457200"/>
                <a:r>
                  <a:rPr lang="en-US" sz="2400" dirty="0"/>
                  <a:t>Re = 200k</a:t>
                </a:r>
              </a:p>
              <a:p>
                <a:pPr marL="514350" indent="-457200"/>
                <a:r>
                  <a:rPr lang="el-GR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α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= 0°</a:t>
                </a:r>
                <a:endParaRPr lang="en-US" sz="2400" dirty="0"/>
              </a:p>
              <a:p>
                <a:pPr marL="514350" indent="-457200"/>
                <a:r>
                  <a:rPr lang="en-US" sz="2400" dirty="0"/>
                  <a:t>Plunging motion: </a:t>
                </a:r>
              </a:p>
              <a:p>
                <a:pPr marL="914400" lvl="1" indent="-457200"/>
                <a14:m>
                  <m:oMath xmlns:m="http://schemas.openxmlformats.org/officeDocument/2006/math"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E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s-E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den>
                    </m:f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=0.67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=3%−6%</m:t>
                    </m:r>
                  </m:oMath>
                </a14:m>
                <a:endParaRPr lang="en-US" sz="2400" dirty="0"/>
              </a:p>
              <a:p>
                <a:pPr marL="914400" lvl="1" indent="-457200"/>
                <a:r>
                  <a:rPr lang="en-US" sz="2400" dirty="0"/>
                  <a:t>Amplitude: 0.38-0.73 inches</a:t>
                </a:r>
              </a:p>
              <a:p>
                <a:pPr marL="914400" lvl="1" indent="-457200"/>
                <a:endParaRPr lang="en-US" sz="2400" dirty="0"/>
              </a:p>
              <a:p>
                <a:pPr marL="514350" indent="-457200"/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667B32-FAC9-C8F1-A519-605A97AE6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3583" y="896135"/>
                <a:ext cx="4924344" cy="5169295"/>
              </a:xfrm>
              <a:blipFill>
                <a:blip r:embed="rId3"/>
                <a:stretch>
                  <a:fillRect l="-866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EBFC-B617-B332-9CBD-4E1BBE5D7F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5C6ABA-F704-B48D-4587-CDC3907DE86A}"/>
              </a:ext>
            </a:extLst>
          </p:cNvPr>
          <p:cNvSpPr txBox="1">
            <a:spLocks/>
          </p:cNvSpPr>
          <p:nvPr/>
        </p:nvSpPr>
        <p:spPr>
          <a:xfrm>
            <a:off x="6145824" y="511842"/>
            <a:ext cx="5079584" cy="5169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Static Swept</a:t>
            </a:r>
          </a:p>
          <a:p>
            <a:r>
              <a:rPr lang="en-US" sz="2400" dirty="0" err="1"/>
              <a:t>ReC</a:t>
            </a:r>
            <a:r>
              <a:rPr lang="en-US" sz="2400" dirty="0"/>
              <a:t> = 200k, 400k, 600k</a:t>
            </a:r>
          </a:p>
          <a:p>
            <a:r>
              <a:rPr lang="en-US" sz="2400" dirty="0"/>
              <a:t>Sweep = 0°,35°,45°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-10°&lt;</a:t>
            </a:r>
            <a:r>
              <a:rPr lang="el-GR" sz="2400" dirty="0">
                <a:latin typeface="Verdana" panose="020B0604030504040204" pitchFamily="34" charset="0"/>
                <a:ea typeface="Verdana" panose="020B0604030504040204" pitchFamily="34" charset="0"/>
              </a:rPr>
              <a:t>α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&lt; 5°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8" name="Content Placeholder 9" descr="A model airplane on display&#10;&#10;Description automatically generated with low confidence">
            <a:extLst>
              <a:ext uri="{FF2B5EF4-FFF2-40B4-BE49-F238E27FC236}">
                <a16:creationId xmlns:a16="http://schemas.microsoft.com/office/drawing/2014/main" id="{DAB51E6D-0931-F3DD-7D9F-22D185AD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267" y="2902892"/>
            <a:ext cx="4482410" cy="33770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27CFBA-1CAB-A97A-1B48-0FE28F20D9AC}"/>
              </a:ext>
            </a:extLst>
          </p:cNvPr>
          <p:cNvCxnSpPr>
            <a:cxnSpLocks/>
          </p:cNvCxnSpPr>
          <p:nvPr/>
        </p:nvCxnSpPr>
        <p:spPr>
          <a:xfrm>
            <a:off x="5969158" y="959836"/>
            <a:ext cx="66757" cy="5510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7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0E64F9-DE91-453C-A49A-59B04878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C9A6E2-431A-4B14-9FCB-51D16F5B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860" y="28403"/>
            <a:ext cx="5182279" cy="1103313"/>
          </a:xfrm>
        </p:spPr>
        <p:txBody>
          <a:bodyPr/>
          <a:lstStyle/>
          <a:p>
            <a:r>
              <a:rPr lang="en-US" dirty="0"/>
              <a:t>Results (Unsteady </a:t>
            </a:r>
            <a:r>
              <a:rPr lang="en-US" dirty="0" err="1"/>
              <a:t>Unswept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E2B92-B7C6-4722-8F6C-7A41A8D06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41" y="966684"/>
            <a:ext cx="5423701" cy="448759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Processed pressure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Shaking introduces hysteresis into the LSB location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0FC142-7F0B-DABF-8EE8-E1B1125C7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8792"/>
          <a:stretch/>
        </p:blipFill>
        <p:spPr>
          <a:xfrm>
            <a:off x="983438" y="2620148"/>
            <a:ext cx="4416310" cy="4007708"/>
          </a:xfrm>
          <a:prstGeom prst="rect">
            <a:avLst/>
          </a:prstGeom>
        </p:spPr>
      </p:pic>
      <p:pic>
        <p:nvPicPr>
          <p:cNvPr id="11" name="Imagen 17">
            <a:extLst>
              <a:ext uri="{FF2B5EF4-FFF2-40B4-BE49-F238E27FC236}">
                <a16:creationId xmlns:a16="http://schemas.microsoft.com/office/drawing/2014/main" id="{F418D13D-FCBE-32A3-3DDC-73F6ECCE3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423" y="966684"/>
            <a:ext cx="3155675" cy="5737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5EBC7-7371-FC66-FD0B-CA265B5BCE37}"/>
              </a:ext>
            </a:extLst>
          </p:cNvPr>
          <p:cNvSpPr txBox="1"/>
          <p:nvPr/>
        </p:nvSpPr>
        <p:spPr>
          <a:xfrm>
            <a:off x="1783916" y="6624505"/>
            <a:ext cx="2930509" cy="23349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[2] Grille Guerra et al. (2022)</a:t>
            </a:r>
          </a:p>
        </p:txBody>
      </p:sp>
    </p:spTree>
    <p:extLst>
      <p:ext uri="{BB962C8B-B14F-4D97-AF65-F5344CB8AC3E}">
        <p14:creationId xmlns:p14="http://schemas.microsoft.com/office/powerpoint/2010/main" val="22591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870">
        <p:fade/>
      </p:transition>
    </mc:Choice>
    <mc:Fallback xmlns="">
      <p:transition spd="med" advTm="3887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2DCEBA-2024-4640-ADE4-B47EF972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2</a:t>
            </a:fld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30F4E0-B474-485B-83C6-FF590750DA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Laminar Separation Bubble (LSB)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1473A4-493F-4302-A6BD-D2C3450481AA}"/>
              </a:ext>
            </a:extLst>
          </p:cNvPr>
          <p:cNvSpPr txBox="1"/>
          <p:nvPr/>
        </p:nvSpPr>
        <p:spPr>
          <a:xfrm>
            <a:off x="7148536" y="5209600"/>
            <a:ext cx="417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Reproduced from Horton [1]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B41F24-A768-411D-BA63-44D8AA0423B6}"/>
              </a:ext>
            </a:extLst>
          </p:cNvPr>
          <p:cNvSpPr txBox="1"/>
          <p:nvPr/>
        </p:nvSpPr>
        <p:spPr>
          <a:xfrm>
            <a:off x="592288" y="5980224"/>
            <a:ext cx="804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[1]: </a:t>
            </a:r>
            <a:r>
              <a:rPr lang="en-GB" sz="1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Horton, H., “Laminar Separation Bubbles in Two and Three Dimensional Incompressible Flow,” Ph.D. thesis, University of London, 1968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18472-FFDB-5981-A3FC-0A0BC574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17" y="1103317"/>
            <a:ext cx="4083778" cy="5169295"/>
          </a:xfrm>
        </p:spPr>
        <p:txBody>
          <a:bodyPr/>
          <a:lstStyle/>
          <a:p>
            <a:r>
              <a:rPr lang="en-US" sz="2400" dirty="0"/>
              <a:t>Form in wall bounded flow when subjected to a strong adverse pressure gradient</a:t>
            </a:r>
          </a:p>
          <a:p>
            <a:r>
              <a:rPr lang="en-US" sz="2400" dirty="0"/>
              <a:t>Region of circulating air</a:t>
            </a:r>
          </a:p>
          <a:p>
            <a:r>
              <a:rPr lang="en-US" sz="2400" dirty="0"/>
              <a:t>Impacts aerodynamic performance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3B4AD-4EEC-CC37-9EF7-CD144E78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"/>
          <a:stretch/>
        </p:blipFill>
        <p:spPr>
          <a:xfrm>
            <a:off x="5176525" y="1216596"/>
            <a:ext cx="6251809" cy="387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2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498A4-D939-7F0D-29FE-F3493E4E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CFDBF-00DD-55AF-083A-82C328B61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43" y="976312"/>
            <a:ext cx="4460046" cy="5169295"/>
          </a:xfrm>
        </p:spPr>
        <p:txBody>
          <a:bodyPr/>
          <a:lstStyle/>
          <a:p>
            <a:r>
              <a:rPr lang="en-US" sz="2400" dirty="0"/>
              <a:t>Crossflow Vortices (CVs)	</a:t>
            </a:r>
          </a:p>
          <a:p>
            <a:pPr lvl="1"/>
            <a:r>
              <a:rPr lang="en-US" sz="2400" dirty="0"/>
              <a:t>Form in strong favorable pressure gradients</a:t>
            </a:r>
          </a:p>
          <a:p>
            <a:pPr lvl="1"/>
            <a:r>
              <a:rPr lang="en-US" sz="2400" dirty="0"/>
              <a:t>Vortices nearly parallel to freestream</a:t>
            </a:r>
          </a:p>
          <a:p>
            <a:r>
              <a:rPr lang="en-US" sz="2400" dirty="0"/>
              <a:t>CVs promote early onset of non-linear effects and turbulent transition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22C47-0597-501C-9227-5CE6EEFBE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Crossflow Instability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2C45DF-A314-345C-4088-14BC7E0866B2}"/>
              </a:ext>
            </a:extLst>
          </p:cNvPr>
          <p:cNvGrpSpPr/>
          <p:nvPr/>
        </p:nvGrpSpPr>
        <p:grpSpPr>
          <a:xfrm>
            <a:off x="5194738" y="785785"/>
            <a:ext cx="6850757" cy="3474845"/>
            <a:chOff x="6313722" y="951419"/>
            <a:chExt cx="5600887" cy="2715537"/>
          </a:xfrm>
        </p:grpSpPr>
        <p:pic>
          <p:nvPicPr>
            <p:cNvPr id="6" name="Picture 5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3CF893DF-7523-573C-88C2-DCA8ABF3E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461" t="63674" r="28091" b="12152"/>
            <a:stretch/>
          </p:blipFill>
          <p:spPr>
            <a:xfrm>
              <a:off x="6683054" y="1103318"/>
              <a:ext cx="4879036" cy="21869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F4C7D-88E0-3EE4-4B02-30D8EF00588D}"/>
                </a:ext>
              </a:extLst>
            </p:cNvPr>
            <p:cNvSpPr txBox="1"/>
            <p:nvPr/>
          </p:nvSpPr>
          <p:spPr>
            <a:xfrm rot="16200000">
              <a:off x="5696282" y="1601005"/>
              <a:ext cx="1604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Leading Edge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036042-1617-5ED2-9DEA-04A9B116D3CB}"/>
                </a:ext>
              </a:extLst>
            </p:cNvPr>
            <p:cNvSpPr txBox="1"/>
            <p:nvPr/>
          </p:nvSpPr>
          <p:spPr>
            <a:xfrm rot="16200000">
              <a:off x="10927837" y="1568859"/>
              <a:ext cx="1604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Trailing Edge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8472A9-FC40-9D51-7B1C-DE834C261BA5}"/>
                </a:ext>
              </a:extLst>
            </p:cNvPr>
            <p:cNvGrpSpPr/>
            <p:nvPr/>
          </p:nvGrpSpPr>
          <p:grpSpPr>
            <a:xfrm>
              <a:off x="6706294" y="1897321"/>
              <a:ext cx="2725149" cy="1392922"/>
              <a:chOff x="7100638" y="1165924"/>
              <a:chExt cx="2725149" cy="1392922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0B8A4B7-96DB-0ACC-1675-A098D3922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5411" y="2196780"/>
                <a:ext cx="142774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1A57371-6E88-D367-5F5A-7613DA07BD6C}"/>
                  </a:ext>
                </a:extLst>
              </p:cNvPr>
              <p:cNvGrpSpPr/>
              <p:nvPr/>
            </p:nvGrpSpPr>
            <p:grpSpPr>
              <a:xfrm>
                <a:off x="7100638" y="1165924"/>
                <a:ext cx="2725149" cy="1392922"/>
                <a:chOff x="7100638" y="1165924"/>
                <a:chExt cx="2725149" cy="1392922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CEF3B7CF-58E2-8505-ECFB-79A8DCDD5BC9}"/>
                    </a:ext>
                  </a:extLst>
                </p:cNvPr>
                <p:cNvCxnSpPr/>
                <p:nvPr/>
              </p:nvCxnSpPr>
              <p:spPr>
                <a:xfrm flipV="1">
                  <a:off x="7395411" y="1185201"/>
                  <a:ext cx="0" cy="101157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1E0F6DB-EA70-7216-5727-607B7D6C7F0B}"/>
                    </a:ext>
                  </a:extLst>
                </p:cNvPr>
                <p:cNvCxnSpPr/>
                <p:nvPr/>
              </p:nvCxnSpPr>
              <p:spPr>
                <a:xfrm flipV="1">
                  <a:off x="7395411" y="1515979"/>
                  <a:ext cx="810126" cy="68080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B046E6E-1FEE-FD84-9A31-A9EE2189F0A0}"/>
                    </a:ext>
                  </a:extLst>
                </p:cNvPr>
                <p:cNvSpPr txBox="1"/>
                <p:nvPr/>
              </p:nvSpPr>
              <p:spPr>
                <a:xfrm>
                  <a:off x="8626642" y="2189514"/>
                  <a:ext cx="3368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X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6A2709B-6D5C-F0AE-196B-620609D49B9F}"/>
                    </a:ext>
                  </a:extLst>
                </p:cNvPr>
                <p:cNvSpPr txBox="1"/>
                <p:nvPr/>
              </p:nvSpPr>
              <p:spPr>
                <a:xfrm>
                  <a:off x="7100638" y="1165924"/>
                  <a:ext cx="3368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Z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2831A77-0295-DBF5-1848-8CCD3B74D1CF}"/>
                    </a:ext>
                  </a:extLst>
                </p:cNvPr>
                <p:cNvSpPr txBox="1"/>
                <p:nvPr/>
              </p:nvSpPr>
              <p:spPr>
                <a:xfrm>
                  <a:off x="8142562" y="1395510"/>
                  <a:ext cx="16832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Flow Direction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308987-AD73-8806-E063-DD5FB2CF39C6}"/>
                </a:ext>
              </a:extLst>
            </p:cNvPr>
            <p:cNvSpPr txBox="1"/>
            <p:nvPr/>
          </p:nvSpPr>
          <p:spPr>
            <a:xfrm>
              <a:off x="7927960" y="3297624"/>
              <a:ext cx="2625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Infrared </a:t>
              </a: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Thermography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B3CE57-6372-BDB4-FA9C-AB5C2A0E8D85}"/>
              </a:ext>
            </a:extLst>
          </p:cNvPr>
          <p:cNvGrpSpPr/>
          <p:nvPr/>
        </p:nvGrpSpPr>
        <p:grpSpPr>
          <a:xfrm>
            <a:off x="381663" y="4675359"/>
            <a:ext cx="5136987" cy="1470248"/>
            <a:chOff x="5254930" y="4605022"/>
            <a:chExt cx="6695440" cy="1697501"/>
          </a:xfrm>
        </p:grpSpPr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AF950322-8DEC-172C-C748-589B5603A79F}"/>
                </a:ext>
              </a:extLst>
            </p:cNvPr>
            <p:cNvSpPr/>
            <p:nvPr/>
          </p:nvSpPr>
          <p:spPr>
            <a:xfrm rot="15405144" flipH="1">
              <a:off x="6981697" y="3946318"/>
              <a:ext cx="318066" cy="2539524"/>
            </a:xfrm>
            <a:prstGeom prst="leftBrace">
              <a:avLst>
                <a:gd name="adj1" fmla="val 8333"/>
                <a:gd name="adj2" fmla="val 4848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5DCE44-F908-7FFC-9C30-2CDC313C775F}"/>
                </a:ext>
              </a:extLst>
            </p:cNvPr>
            <p:cNvGrpSpPr/>
            <p:nvPr/>
          </p:nvGrpSpPr>
          <p:grpSpPr>
            <a:xfrm>
              <a:off x="5254930" y="4605022"/>
              <a:ext cx="6695440" cy="1697501"/>
              <a:chOff x="5254930" y="4605022"/>
              <a:chExt cx="6695440" cy="1697501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49E1480E-EF3F-035C-6453-F9E23BB959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0" t="11495" r="3203" b="18506"/>
              <a:stretch/>
            </p:blipFill>
            <p:spPr bwMode="auto">
              <a:xfrm>
                <a:off x="5959144" y="5209784"/>
                <a:ext cx="5991226" cy="1092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A47BE0-0E4A-1E7C-71ED-3E99903F9DC0}"/>
                  </a:ext>
                </a:extLst>
              </p:cNvPr>
              <p:cNvSpPr txBox="1"/>
              <p:nvPr/>
            </p:nvSpPr>
            <p:spPr>
              <a:xfrm rot="21086807">
                <a:off x="5254930" y="4605022"/>
                <a:ext cx="33177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Strong FPG</a:t>
                </a: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D0125DB-4AC3-8C8D-59BE-9D2865FB6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979" y="4105128"/>
            <a:ext cx="5158331" cy="27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B8E27C-F0B0-12AB-93C6-2E7A7D31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407F1-F1EB-3696-0678-676A4FAF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16" y="1103317"/>
            <a:ext cx="6306735" cy="5169295"/>
          </a:xfrm>
        </p:spPr>
        <p:txBody>
          <a:bodyPr/>
          <a:lstStyle/>
          <a:p>
            <a:r>
              <a:rPr lang="en-US" sz="2400" dirty="0"/>
              <a:t>Low speed flight in large aspect ratio vehicles</a:t>
            </a:r>
          </a:p>
          <a:p>
            <a:r>
              <a:rPr lang="en-US" sz="2400" dirty="0"/>
              <a:t>More composite materials in manufacturing lead to lower stiffness wings</a:t>
            </a:r>
          </a:p>
          <a:p>
            <a:r>
              <a:rPr lang="en-US" sz="2400" dirty="0"/>
              <a:t>Wing sweep is known to increase aerodynamic efficiency</a:t>
            </a:r>
          </a:p>
          <a:p>
            <a:r>
              <a:rPr lang="en-US" sz="2400" dirty="0"/>
              <a:t>Study LSBs and behavior surrounding structural motion</a:t>
            </a:r>
          </a:p>
          <a:p>
            <a:pPr lvl="1"/>
            <a:r>
              <a:rPr lang="en-US" sz="2200" dirty="0"/>
              <a:t>Plunging</a:t>
            </a:r>
          </a:p>
          <a:p>
            <a:r>
              <a:rPr lang="en-US" sz="2400" dirty="0"/>
              <a:t>Sparse research on combined effect </a:t>
            </a:r>
          </a:p>
          <a:p>
            <a:pPr marL="0" indent="0">
              <a:buNone/>
            </a:pPr>
            <a:r>
              <a:rPr lang="en-US" sz="2400" dirty="0"/>
              <a:t>	of wing sweep and structural 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E226D-C171-884D-95EB-65C9ADBB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Research Motivation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AC185-B514-B588-99EC-952FD5D35A9B}"/>
              </a:ext>
            </a:extLst>
          </p:cNvPr>
          <p:cNvSpPr txBox="1"/>
          <p:nvPr/>
        </p:nvSpPr>
        <p:spPr>
          <a:xfrm>
            <a:off x="8245502" y="4431042"/>
            <a:ext cx="2608027" cy="2941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en-US" sz="16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Boeing 787 Dreamliner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7B7F07-1D9A-099E-BCF4-0BC5C9EF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51" y="963917"/>
            <a:ext cx="4310094" cy="34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3D1FE3-0891-456E-C6FF-BA387337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7AAD3-382C-4F2A-B12A-624E141016FA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C7767-3D39-7E1E-CE04-9B80E17548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256" y="1103317"/>
                <a:ext cx="10411665" cy="5169295"/>
              </a:xfrm>
            </p:spPr>
            <p:txBody>
              <a:bodyPr/>
              <a:lstStyle/>
              <a:p>
                <a:r>
                  <a:rPr lang="en-US" sz="2400" dirty="0"/>
                  <a:t>Arizona Low Speed Wind Tunnel (ALST)</a:t>
                </a:r>
              </a:p>
              <a:p>
                <a:pPr lvl="1"/>
                <a:r>
                  <a:rPr lang="en-US" sz="2400" dirty="0"/>
                  <a:t>3ft x 4ft x 12ft test section</a:t>
                </a:r>
              </a:p>
              <a:p>
                <a:r>
                  <a:rPr lang="en-US" sz="2400" dirty="0"/>
                  <a:t>Modified NACA 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6</m:t>
                    </m:r>
                    <m:sSub>
                      <m:sSubPr>
                        <m:ctrlPr>
                          <a:rPr lang="es-E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−618</m:t>
                    </m:r>
                  </m:oMath>
                </a14:m>
                <a:endParaRPr lang="en-US" sz="2400" b="0" dirty="0"/>
              </a:p>
              <a:p>
                <a:pPr lvl="1"/>
                <a:r>
                  <a:rPr lang="en-US" sz="2400" dirty="0"/>
                  <a:t>Length</a:t>
                </a:r>
                <a:r>
                  <a:rPr lang="en-US" sz="2400" b="0" dirty="0"/>
                  <a:t> = 1ft</a:t>
                </a:r>
              </a:p>
              <a:p>
                <a:r>
                  <a:rPr lang="en-US" sz="2400" dirty="0"/>
                  <a:t>Infrared Thermography (IT)</a:t>
                </a:r>
              </a:p>
              <a:p>
                <a:r>
                  <a:rPr lang="en-US" sz="2400" dirty="0"/>
                  <a:t>Particle Image Velocimetry (PIV)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C7767-3D39-7E1E-CE04-9B80E17548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256" y="1103317"/>
                <a:ext cx="10411665" cy="5169295"/>
              </a:xfrm>
              <a:blipFill>
                <a:blip r:embed="rId2"/>
                <a:stretch>
                  <a:fillRect l="-820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3F753-FE9A-5818-E1B8-815C9D1621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47AAC-BC7D-05A1-AB0A-9266E9C4C8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r="13580"/>
          <a:stretch/>
        </p:blipFill>
        <p:spPr bwMode="auto">
          <a:xfrm flipH="1">
            <a:off x="6783345" y="1617143"/>
            <a:ext cx="4936413" cy="3190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05396-8E72-CB61-7CC7-6AEB9F2A2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43" t="45918" r="31023" b="25165"/>
          <a:stretch/>
        </p:blipFill>
        <p:spPr>
          <a:xfrm flipH="1">
            <a:off x="6662583" y="5011210"/>
            <a:ext cx="5054482" cy="1276886"/>
          </a:xfrm>
          <a:prstGeom prst="rect">
            <a:avLst/>
          </a:prstGeom>
        </p:spPr>
      </p:pic>
      <p:pic>
        <p:nvPicPr>
          <p:cNvPr id="6" name="Content Placeholder 9" descr="A model airplane on display&#10;&#10;Description automatically generated with low confidence">
            <a:extLst>
              <a:ext uri="{FF2B5EF4-FFF2-40B4-BE49-F238E27FC236}">
                <a16:creationId xmlns:a16="http://schemas.microsoft.com/office/drawing/2014/main" id="{30967E49-D337-DB7E-3681-22AA0CC39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556" y="3784949"/>
            <a:ext cx="3808758" cy="28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0E64F9-DE91-453C-A49A-59B04878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C9A6E2-431A-4B14-9FCB-51D16F5B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860" y="28403"/>
            <a:ext cx="5182279" cy="1103313"/>
          </a:xfrm>
        </p:spPr>
        <p:txBody>
          <a:bodyPr/>
          <a:lstStyle/>
          <a:p>
            <a:r>
              <a:rPr lang="en-US" dirty="0"/>
              <a:t>Results (Unsteady </a:t>
            </a:r>
            <a:r>
              <a:rPr lang="en-US" dirty="0" err="1"/>
              <a:t>Unswept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E2B92-B7C6-4722-8F6C-7A41A8D06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41" y="966684"/>
            <a:ext cx="7467297" cy="448759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Effective angle of attack change causes shift in LSB location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Hysteresis: cyclical movement of LSB size and location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Imagen 17">
            <a:extLst>
              <a:ext uri="{FF2B5EF4-FFF2-40B4-BE49-F238E27FC236}">
                <a16:creationId xmlns:a16="http://schemas.microsoft.com/office/drawing/2014/main" id="{F418D13D-FCBE-32A3-3DDC-73F6ECCE3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423" y="966684"/>
            <a:ext cx="3155675" cy="5737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5EBC7-7371-FC66-FD0B-CA265B5BCE37}"/>
              </a:ext>
            </a:extLst>
          </p:cNvPr>
          <p:cNvSpPr txBox="1"/>
          <p:nvPr/>
        </p:nvSpPr>
        <p:spPr>
          <a:xfrm>
            <a:off x="1783916" y="6624505"/>
            <a:ext cx="2930509" cy="23349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[2] Grille Guerra et al. (2022)</a:t>
            </a:r>
          </a:p>
        </p:txBody>
      </p:sp>
      <p:pic>
        <p:nvPicPr>
          <p:cNvPr id="9" name="Marcador de contenido 6">
            <a:extLst>
              <a:ext uri="{FF2B5EF4-FFF2-40B4-BE49-F238E27FC236}">
                <a16:creationId xmlns:a16="http://schemas.microsoft.com/office/drawing/2014/main" id="{C2A9BC5C-39CA-863F-22D4-CEA844445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" b="2663"/>
          <a:stretch/>
        </p:blipFill>
        <p:spPr>
          <a:xfrm>
            <a:off x="977126" y="2583216"/>
            <a:ext cx="4544088" cy="40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870">
        <p:fade/>
      </p:transition>
    </mc:Choice>
    <mc:Fallback xmlns="">
      <p:transition spd="med" advTm="3887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B9C6D-E1EA-18BE-6480-D47DBF6B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542373-77F2-9718-F6B3-6BE1A7BE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Results (Static Swept)</a:t>
            </a:r>
            <a:endParaRPr lang="en-US" sz="2400" baseline="30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8B4BCF-95FC-9BCB-04AC-996FADA800EE}"/>
              </a:ext>
            </a:extLst>
          </p:cNvPr>
          <p:cNvGrpSpPr/>
          <p:nvPr/>
        </p:nvGrpSpPr>
        <p:grpSpPr>
          <a:xfrm>
            <a:off x="5722158" y="947428"/>
            <a:ext cx="6367729" cy="5453372"/>
            <a:chOff x="4820273" y="1588408"/>
            <a:chExt cx="4341833" cy="44009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E37556-21A2-68DB-94E0-2AA35BC58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4086" y="1588408"/>
              <a:ext cx="3367112" cy="12049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F19A06-154F-777A-D555-3DD9F3993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3202" y="2895062"/>
              <a:ext cx="2847996" cy="12382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15348F-3A00-0909-ED30-F316501A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3202" y="4235054"/>
              <a:ext cx="2852758" cy="12096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1C2C91-2B36-1C7C-D68A-0EFB2438F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7846" y="2968772"/>
              <a:ext cx="542929" cy="112872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4D6427-9562-EAFF-33AC-3F6F60026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0273" y="4235054"/>
              <a:ext cx="542929" cy="112872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FB585F-9D14-BDBF-88E0-4192AC1D4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76275" y="1937951"/>
              <a:ext cx="819156" cy="25717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38247D-7CB3-C911-876D-4AA51B4B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6275" y="3402271"/>
              <a:ext cx="847731" cy="2238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206AB0-C6CE-6B8F-78FF-71CA16A5A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09599" y="4668444"/>
              <a:ext cx="952507" cy="2619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72395A-B389-32CC-458D-B01D295BF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1070" y="5546471"/>
              <a:ext cx="2486043" cy="442916"/>
            </a:xfrm>
            <a:prstGeom prst="rect">
              <a:avLst/>
            </a:prstGeom>
          </p:spPr>
        </p:pic>
      </p:grp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42A8328B-326F-7BC9-65DD-974E44E0C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77" y="947428"/>
            <a:ext cx="4844623" cy="448759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Defined parameter space for presence of CVs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CVs cause earlier transition onset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E3CA0-68B6-1513-D6FF-ECA9CEDDA766}"/>
              </a:ext>
            </a:extLst>
          </p:cNvPr>
          <p:cNvSpPr txBox="1"/>
          <p:nvPr/>
        </p:nvSpPr>
        <p:spPr>
          <a:xfrm>
            <a:off x="7323809" y="6448381"/>
            <a:ext cx="2566083" cy="248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[3] </a:t>
            </a:r>
            <a:r>
              <a:rPr lang="en-US" sz="1400" dirty="0" err="1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Cotnoir</a:t>
            </a:r>
            <a:r>
              <a:rPr lang="en-US" sz="14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al. (2023)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45495-EA63-5365-48D0-372DA7587F23}"/>
              </a:ext>
            </a:extLst>
          </p:cNvPr>
          <p:cNvGrpSpPr/>
          <p:nvPr/>
        </p:nvGrpSpPr>
        <p:grpSpPr>
          <a:xfrm>
            <a:off x="1072055" y="2703679"/>
            <a:ext cx="4570067" cy="3744702"/>
            <a:chOff x="713829" y="2703679"/>
            <a:chExt cx="4928293" cy="37447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045095-A854-A02E-5731-4A298335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0990" y="2703679"/>
              <a:ext cx="4161132" cy="30465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639D51-3F42-799C-AA90-C17855BDF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84353" y="5750539"/>
              <a:ext cx="3646029" cy="6978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29D830-D04D-812C-DFB8-F141B3930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5630" y="4327282"/>
              <a:ext cx="765360" cy="13986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582985-0F1B-4422-96FE-2484F3CD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3829" y="2729685"/>
              <a:ext cx="765360" cy="139862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E1A388-9F52-2ACE-4DA8-7A3263F489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338011" y="2980153"/>
            <a:ext cx="533126" cy="931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6943DC-DC63-2E1A-B7A0-08FE5D3C7E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348238" y="4489597"/>
            <a:ext cx="512670" cy="106144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5B5ADA-4043-B086-EB4D-1C2BA7F1E6C0}"/>
              </a:ext>
            </a:extLst>
          </p:cNvPr>
          <p:cNvCxnSpPr/>
          <p:nvPr/>
        </p:nvCxnSpPr>
        <p:spPr>
          <a:xfrm>
            <a:off x="4041354" y="2733101"/>
            <a:ext cx="14688" cy="1391795"/>
          </a:xfrm>
          <a:prstGeom prst="straightConnector1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27030D-4913-A0F9-7FB3-141371B4C76D}"/>
              </a:ext>
            </a:extLst>
          </p:cNvPr>
          <p:cNvCxnSpPr>
            <a:cxnSpLocks/>
          </p:cNvCxnSpPr>
          <p:nvPr/>
        </p:nvCxnSpPr>
        <p:spPr>
          <a:xfrm>
            <a:off x="4188245" y="4330546"/>
            <a:ext cx="14688" cy="1391795"/>
          </a:xfrm>
          <a:prstGeom prst="straightConnector1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7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189">
        <p:fade/>
      </p:transition>
    </mc:Choice>
    <mc:Fallback xmlns="">
      <p:transition spd="med" advTm="4918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766D5F-A274-1124-2C9C-824C2E4D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B8649-AE81-ADE0-A7B7-C4522211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158AE-074A-26A6-5C46-245082DCD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590" y="1185203"/>
            <a:ext cx="10256331" cy="4487594"/>
          </a:xfrm>
        </p:spPr>
        <p:txBody>
          <a:bodyPr/>
          <a:lstStyle/>
          <a:p>
            <a:r>
              <a:rPr lang="en-US" dirty="0"/>
              <a:t>Replace old shaker setup to accommodate swept shaking</a:t>
            </a:r>
          </a:p>
          <a:p>
            <a:r>
              <a:rPr lang="en-US" dirty="0"/>
              <a:t>2 independent VR4600 shakers</a:t>
            </a:r>
          </a:p>
          <a:p>
            <a:pPr lvl="1"/>
            <a:r>
              <a:rPr lang="en-US" dirty="0"/>
              <a:t>Vibration amplitude capable of  1.77”</a:t>
            </a:r>
          </a:p>
          <a:p>
            <a:pPr lvl="1"/>
            <a:r>
              <a:rPr lang="en-US" dirty="0"/>
              <a:t>Randomized vibrations</a:t>
            </a:r>
          </a:p>
          <a:p>
            <a:pPr marL="514350" indent="-457200"/>
            <a:r>
              <a:rPr lang="en-US" dirty="0"/>
              <a:t>Two comparison methods:</a:t>
            </a:r>
          </a:p>
          <a:p>
            <a:pPr marL="914400" lvl="1" indent="-457200"/>
            <a:r>
              <a:rPr lang="en-US" dirty="0"/>
              <a:t>Shaking swept to static swept</a:t>
            </a:r>
          </a:p>
          <a:p>
            <a:pPr marL="914400" lvl="1" indent="-457200"/>
            <a:r>
              <a:rPr lang="en-US" dirty="0"/>
              <a:t>Shaking swept to shaking </a:t>
            </a:r>
            <a:r>
              <a:rPr lang="en-US" dirty="0" err="1"/>
              <a:t>unswept</a:t>
            </a:r>
            <a:endParaRPr lang="en-US" dirty="0"/>
          </a:p>
          <a:p>
            <a:pPr marL="514350" indent="-457200"/>
            <a:r>
              <a:rPr lang="en-US" dirty="0"/>
              <a:t>Investigate the combined effects of </a:t>
            </a:r>
          </a:p>
          <a:p>
            <a:pPr marL="457200" lvl="1" indent="0">
              <a:buNone/>
            </a:pPr>
            <a:r>
              <a:rPr lang="en-US" dirty="0"/>
              <a:t>crossflow and unsteady aerodynamics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2DC85-71B0-2AD9-1372-3D656EA9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295" y="2137383"/>
            <a:ext cx="4193257" cy="42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8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0C96C4-558F-94D7-4958-E771316A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199F1-8D8B-BB9D-A327-554CC925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07F1F-1F06-93B0-A1A4-59EBEE59F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[1] </a:t>
            </a:r>
            <a:r>
              <a:rPr lang="en-GB" sz="2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Horton, H., “Laminar Separation Bubbles in Two and Three Dimensional Incompressible Flow,” Ph.D. thesis, University of London, 1968</a:t>
            </a:r>
          </a:p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[2] A. Grille Guerra, S. </a:t>
            </a:r>
            <a:r>
              <a:rPr lang="en-US" sz="2400" b="0" i="0" u="none" strike="noStrike" baseline="0" dirty="0" err="1">
                <a:latin typeface="Verdana" panose="020B0604030504040204" pitchFamily="34" charset="0"/>
                <a:ea typeface="Verdana" panose="020B0604030504040204" pitchFamily="34" charset="0"/>
              </a:rPr>
              <a:t>Hosseinverdi</a:t>
            </a:r>
            <a:r>
              <a:rPr lang="en-US" sz="2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, J. Little, and H. F. </a:t>
            </a:r>
            <a:r>
              <a:rPr lang="en-US" sz="2400" b="0" i="0" u="none" strike="noStrike" baseline="0" dirty="0" err="1">
                <a:latin typeface="Verdana" panose="020B0604030504040204" pitchFamily="34" charset="0"/>
                <a:ea typeface="Verdana" panose="020B0604030504040204" pitchFamily="34" charset="0"/>
              </a:rPr>
              <a:t>Fasel</a:t>
            </a:r>
            <a:r>
              <a:rPr lang="en-US" sz="2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. Unsteady Behavior of a Laminar Separation Bubble Subjected to Wing Structural Motion. </a:t>
            </a:r>
            <a:r>
              <a:rPr lang="en-US" sz="2400" b="0" i="1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AIAA SciTech Forum</a:t>
            </a:r>
            <a:r>
              <a:rPr lang="en-US" sz="2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, pages 1–17, 2022. </a:t>
            </a:r>
            <a:r>
              <a:rPr lang="en-US" sz="2400" b="0" i="0" u="none" strike="noStrike" baseline="0" dirty="0" err="1">
                <a:latin typeface="Verdana" panose="020B0604030504040204" pitchFamily="34" charset="0"/>
                <a:ea typeface="Verdana" panose="020B0604030504040204" pitchFamily="34" charset="0"/>
              </a:rPr>
              <a:t>doi</a:t>
            </a:r>
            <a:r>
              <a:rPr lang="en-US" sz="2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: 10.2514/6.2022-2331</a:t>
            </a:r>
            <a:r>
              <a:rPr lang="en-US" sz="2400" b="0" i="0" u="none" strike="noStrike" baseline="0" dirty="0">
                <a:latin typeface="Utopia-Regular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[3] </a:t>
            </a:r>
            <a:r>
              <a:rPr lang="en-US" sz="2400" dirty="0" err="1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Cotnoir</a:t>
            </a:r>
            <a:r>
              <a:rPr lang="en-US" sz="24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A., Borgmann, D., Little, J. C. Investigation of Cross-Flow and Laminar Separation Using Infrared Thermography. AIAA </a:t>
            </a:r>
            <a:r>
              <a:rPr lang="en-US" sz="2400" dirty="0" err="1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Scitech</a:t>
            </a:r>
            <a:r>
              <a:rPr lang="en-US" sz="2400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2023 Forum, 2023. 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72917"/>
      </p:ext>
    </p:extLst>
  </p:cSld>
  <p:clrMapOvr>
    <a:masterClrMapping/>
  </p:clrMapOvr>
</p:sld>
</file>

<file path=ppt/theme/theme1.xml><?xml version="1.0" encoding="utf-8"?>
<a:theme xmlns:a="http://schemas.openxmlformats.org/drawingml/2006/main" name="UofA_Little_Powerpoint_16-9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B0520"/>
        </a:solidFill>
        <a:ln>
          <a:noFill/>
        </a:ln>
        <a:effectLst/>
      </a:spPr>
      <a:bodyPr rtlCol="0" anchor="ctr"/>
      <a:lstStyle>
        <a:defPPr algn="ctr">
          <a:defRPr sz="180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>
          <a:defRPr sz="2000" dirty="0" smtClean="0">
            <a:solidFill>
              <a:srgbClr val="0C234B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ofA_Little_Powerpoint_16-9_v2.potx" id="{A3312F0C-1945-421A-8AD3-72FA2F39E902}" vid="{09FA7465-73E0-4185-987F-57964FBFBB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UofA_Little_Powerpoint_16-9_v2</Template>
  <TotalTime>17324</TotalTime>
  <Words>630</Words>
  <Application>Microsoft Office PowerPoint</Application>
  <PresentationFormat>Widescreen</PresentationFormat>
  <Paragraphs>127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Helvetica</vt:lpstr>
      <vt:lpstr>Utopia-Regular</vt:lpstr>
      <vt:lpstr>Verdana</vt:lpstr>
      <vt:lpstr>UofA_Little_Powerpoint_16-9_v2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(Unsteady Unswept)</vt:lpstr>
      <vt:lpstr>Results (Static Swept)</vt:lpstr>
      <vt:lpstr>Future Work</vt:lpstr>
      <vt:lpstr>References</vt:lpstr>
      <vt:lpstr>Acknowledgements </vt:lpstr>
      <vt:lpstr>PowerPoint Presentation</vt:lpstr>
      <vt:lpstr>PowerPoint Presentation</vt:lpstr>
      <vt:lpstr>Results (Unsteady Unswept)</vt:lpstr>
    </vt:vector>
  </TitlesOfParts>
  <Company>University of Arizona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Singh, Ashish - (attinesh)</dc:creator>
  <cp:lastModifiedBy>Coe, Michelle A - (macoe)</cp:lastModifiedBy>
  <cp:revision>213</cp:revision>
  <dcterms:created xsi:type="dcterms:W3CDTF">2019-09-16T16:09:25Z</dcterms:created>
  <dcterms:modified xsi:type="dcterms:W3CDTF">2023-04-14T17:47:56Z</dcterms:modified>
</cp:coreProperties>
</file>